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1.xml" ContentType="application/vnd.openxmlformats-officedocument.drawingml.chart+xml"/>
  <Override PartName="/ppt/charts/chart22.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3.xml" ContentType="application/vnd.openxmlformats-officedocument.drawingml.chart+xml"/>
  <Override PartName="/ppt/charts/style21.xml" ContentType="application/vnd.ms-office.chartstyle+xml"/>
  <Override PartName="/ppt/charts/colors2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 id="2147483804" r:id="rId3"/>
  </p:sldMasterIdLst>
  <p:sldIdLst>
    <p:sldId id="479" r:id="rId4"/>
    <p:sldId id="477"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96" r:id="rId28"/>
    <p:sldId id="297" r:id="rId29"/>
    <p:sldId id="298" r:id="rId30"/>
    <p:sldId id="299" r:id="rId31"/>
    <p:sldId id="280" r:id="rId32"/>
    <p:sldId id="282" r:id="rId33"/>
    <p:sldId id="283" r:id="rId34"/>
    <p:sldId id="284" r:id="rId35"/>
    <p:sldId id="285" r:id="rId36"/>
    <p:sldId id="286" r:id="rId37"/>
    <p:sldId id="287" r:id="rId38"/>
    <p:sldId id="288" r:id="rId39"/>
    <p:sldId id="289" r:id="rId40"/>
    <p:sldId id="290" r:id="rId41"/>
    <p:sldId id="292" r:id="rId42"/>
    <p:sldId id="293" r:id="rId43"/>
    <p:sldId id="302" r:id="rId44"/>
    <p:sldId id="294" r:id="rId45"/>
    <p:sldId id="295" r:id="rId46"/>
    <p:sldId id="301" r:id="rId47"/>
    <p:sldId id="300" r:id="rId48"/>
    <p:sldId id="425" r:id="rId49"/>
  </p:sldIdLst>
  <p:sldSz cx="10826750" cy="8120063" type="B4ISO"/>
  <p:notesSz cx="6858000" cy="9144000"/>
  <p:defaultTextStyle>
    <a:defPPr>
      <a:defRPr lang="en-US"/>
    </a:defPPr>
    <a:lvl1pPr marL="0" algn="l" defTabSz="1033110" rtl="0" eaLnBrk="1" latinLnBrk="0" hangingPunct="1">
      <a:defRPr sz="2000" kern="1200">
        <a:solidFill>
          <a:schemeClr val="tx1"/>
        </a:solidFill>
        <a:latin typeface="+mn-lt"/>
        <a:ea typeface="+mn-ea"/>
        <a:cs typeface="+mn-cs"/>
      </a:defRPr>
    </a:lvl1pPr>
    <a:lvl2pPr marL="516553" algn="l" defTabSz="1033110" rtl="0" eaLnBrk="1" latinLnBrk="0" hangingPunct="1">
      <a:defRPr sz="2000" kern="1200">
        <a:solidFill>
          <a:schemeClr val="tx1"/>
        </a:solidFill>
        <a:latin typeface="+mn-lt"/>
        <a:ea typeface="+mn-ea"/>
        <a:cs typeface="+mn-cs"/>
      </a:defRPr>
    </a:lvl2pPr>
    <a:lvl3pPr marL="1033110" algn="l" defTabSz="1033110" rtl="0" eaLnBrk="1" latinLnBrk="0" hangingPunct="1">
      <a:defRPr sz="2000" kern="1200">
        <a:solidFill>
          <a:schemeClr val="tx1"/>
        </a:solidFill>
        <a:latin typeface="+mn-lt"/>
        <a:ea typeface="+mn-ea"/>
        <a:cs typeface="+mn-cs"/>
      </a:defRPr>
    </a:lvl3pPr>
    <a:lvl4pPr marL="1549663" algn="l" defTabSz="1033110" rtl="0" eaLnBrk="1" latinLnBrk="0" hangingPunct="1">
      <a:defRPr sz="2000" kern="1200">
        <a:solidFill>
          <a:schemeClr val="tx1"/>
        </a:solidFill>
        <a:latin typeface="+mn-lt"/>
        <a:ea typeface="+mn-ea"/>
        <a:cs typeface="+mn-cs"/>
      </a:defRPr>
    </a:lvl4pPr>
    <a:lvl5pPr marL="2066215" algn="l" defTabSz="1033110" rtl="0" eaLnBrk="1" latinLnBrk="0" hangingPunct="1">
      <a:defRPr sz="2000" kern="1200">
        <a:solidFill>
          <a:schemeClr val="tx1"/>
        </a:solidFill>
        <a:latin typeface="+mn-lt"/>
        <a:ea typeface="+mn-ea"/>
        <a:cs typeface="+mn-cs"/>
      </a:defRPr>
    </a:lvl5pPr>
    <a:lvl6pPr marL="2582768" algn="l" defTabSz="1033110" rtl="0" eaLnBrk="1" latinLnBrk="0" hangingPunct="1">
      <a:defRPr sz="2000" kern="1200">
        <a:solidFill>
          <a:schemeClr val="tx1"/>
        </a:solidFill>
        <a:latin typeface="+mn-lt"/>
        <a:ea typeface="+mn-ea"/>
        <a:cs typeface="+mn-cs"/>
      </a:defRPr>
    </a:lvl6pPr>
    <a:lvl7pPr marL="3099321" algn="l" defTabSz="1033110" rtl="0" eaLnBrk="1" latinLnBrk="0" hangingPunct="1">
      <a:defRPr sz="2000" kern="1200">
        <a:solidFill>
          <a:schemeClr val="tx1"/>
        </a:solidFill>
        <a:latin typeface="+mn-lt"/>
        <a:ea typeface="+mn-ea"/>
        <a:cs typeface="+mn-cs"/>
      </a:defRPr>
    </a:lvl7pPr>
    <a:lvl8pPr marL="3615877" algn="l" defTabSz="1033110" rtl="0" eaLnBrk="1" latinLnBrk="0" hangingPunct="1">
      <a:defRPr sz="2000" kern="1200">
        <a:solidFill>
          <a:schemeClr val="tx1"/>
        </a:solidFill>
        <a:latin typeface="+mn-lt"/>
        <a:ea typeface="+mn-ea"/>
        <a:cs typeface="+mn-cs"/>
      </a:defRPr>
    </a:lvl8pPr>
    <a:lvl9pPr marL="4132431" algn="l" defTabSz="103311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58">
          <p15:clr>
            <a:srgbClr val="A4A3A4"/>
          </p15:clr>
        </p15:guide>
        <p15:guide id="2" pos="3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1440" y="72"/>
      </p:cViewPr>
      <p:guideLst>
        <p:guide orient="horz" pos="2558"/>
        <p:guide pos="341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Da%20Boss\Documents\3-REPOSITION\2021\1%20-%20&#928;&#945;&#957;&#949;&#955;&#955;&#945;&#948;&#953;&#954;&#942;\graph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Da%20Boss\Documents\3-REPOSITION\2021\1%20-%20&#928;&#945;&#957;&#949;&#955;&#955;&#945;&#948;&#953;&#954;&#942;\graph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Da%20Boss\Documents\3-REPOSITION\2021\1%20-%20&#928;&#945;&#957;&#949;&#955;&#955;&#945;&#948;&#953;&#954;&#942;\graph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Da%20Boss\Documents\3-REPOSITION\2021\1%20-%20&#928;&#945;&#957;&#949;&#955;&#955;&#945;&#948;&#953;&#954;&#942;\graph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Da%20Boss\Documents\3-REPOSITION\2021\1%20-%20&#928;&#945;&#957;&#949;&#955;&#955;&#945;&#948;&#953;&#954;&#942;\graph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1" Type="http://schemas.openxmlformats.org/officeDocument/2006/relationships/oleObject" Target="file:///C:\Users\Da%20Boss\Documents\3-REPOSITION\2021\1%20-%20&#928;&#945;&#957;&#949;&#955;&#955;&#945;&#948;&#953;&#954;&#942;\graph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Da%20Boss\Documents\3-REPOSITION\2021\1%20-%20&#928;&#945;&#957;&#949;&#955;&#955;&#945;&#948;&#953;&#954;&#942;\graphs.xlsx" TargetMode="External"/><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1" Type="http://schemas.openxmlformats.org/officeDocument/2006/relationships/oleObject" Target="file:///C:\Users\Da%20Boss\Documents\3-REPOSITION\2021\1%20-%20&#928;&#945;&#957;&#949;&#955;&#955;&#945;&#948;&#953;&#954;&#942;\graphs.xlsx" TargetMode="External"/></Relationships>
</file>

<file path=ppt/charts/_rels/chart22.xml.rels><?xml version="1.0" encoding="UTF-8" standalone="yes"?>
<Relationships xmlns="http://schemas.openxmlformats.org/package/2006/relationships"><Relationship Id="rId3" Type="http://schemas.openxmlformats.org/officeDocument/2006/relationships/oleObject" Target="file:///C:\Users\Da%20Boss\Documents\3-REPOSITION\2021\1%20-%20&#928;&#945;&#957;&#949;&#955;&#955;&#945;&#948;&#953;&#954;&#942;\graphs.xlsx" TargetMode="External"/><Relationship Id="rId2" Type="http://schemas.microsoft.com/office/2011/relationships/chartColorStyle" Target="colors20.xml"/><Relationship Id="rId1" Type="http://schemas.microsoft.com/office/2011/relationships/chartStyle" Target="style20.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Da%20Boss\Documents\3-REPOSITION\2021\1%20-%20&#928;&#945;&#957;&#949;&#955;&#955;&#945;&#948;&#953;&#954;&#942;\graphs.xlsx" TargetMode="External"/><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Da%20Boss\Documents\3-REPOSITION\2021\1%20-%20&#928;&#945;&#957;&#949;&#955;&#955;&#945;&#948;&#953;&#954;&#942;\grap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6836847007027351E-2"/>
          <c:y val="0.18183698126049491"/>
          <c:w val="0.84632630598594527"/>
          <c:h val="0.77398452146155705"/>
        </c:manualLayout>
      </c:layout>
      <c:pie3DChart>
        <c:varyColors val="1"/>
        <c:ser>
          <c:idx val="0"/>
          <c:order val="0"/>
          <c:explosion val="23"/>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FDA2-4349-8D8E-34761DE6BAED}"/>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FDA2-4349-8D8E-34761DE6BAED}"/>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FDA2-4349-8D8E-34761DE6BAED}"/>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C8B8-4E2C-AFA8-890C2FA35BE8}"/>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FDA2-4349-8D8E-34761DE6BAE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Sheet1!$B$3:$B$7</c:f>
              <c:strCache>
                <c:ptCount val="5"/>
                <c:pt idx="0">
                  <c:v>ΝΑΙ</c:v>
                </c:pt>
                <c:pt idx="1">
                  <c:v>ΜΑΛΛΟΝ ΝΑΙ</c:v>
                </c:pt>
                <c:pt idx="2">
                  <c:v>ΜΑΛΛΟΝ ΟΧΙ</c:v>
                </c:pt>
                <c:pt idx="3">
                  <c:v>ΟΧΙ</c:v>
                </c:pt>
                <c:pt idx="4">
                  <c:v>ΔΓ/ΔΑ</c:v>
                </c:pt>
              </c:strCache>
            </c:strRef>
          </c:cat>
          <c:val>
            <c:numRef>
              <c:f>Sheet1!$E$3:$E$7</c:f>
              <c:numCache>
                <c:formatCode>0.0</c:formatCode>
                <c:ptCount val="5"/>
                <c:pt idx="0">
                  <c:v>26.035136135025141</c:v>
                </c:pt>
                <c:pt idx="1">
                  <c:v>31.052584215736264</c:v>
                </c:pt>
                <c:pt idx="2">
                  <c:v>17.544070152283258</c:v>
                </c:pt>
                <c:pt idx="3">
                  <c:v>22.41753407125216</c:v>
                </c:pt>
                <c:pt idx="4">
                  <c:v>2.9506754257031753</c:v>
                </c:pt>
              </c:numCache>
            </c:numRef>
          </c:val>
          <c:extLst>
            <c:ext xmlns:c16="http://schemas.microsoft.com/office/drawing/2014/chart" uri="{C3380CC4-5D6E-409C-BE32-E72D297353CC}">
              <c16:uniqueId val="{00000000-A7FF-4886-AA1F-1FB19EA972D9}"/>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23240512824459991"/>
          <c:y val="2.5850818482721319E-2"/>
          <c:w val="0.42570782757727132"/>
          <c:h val="4.5778595637142643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6409997870500795E-2"/>
          <c:y val="0.1772667863486371"/>
          <c:w val="0.84632630598594527"/>
          <c:h val="0.76997840706752374"/>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E4A1-4CEB-A41A-68834FB1716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E4A1-4CEB-A41A-68834FB17167}"/>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E4A1-4CEB-A41A-68834FB17167}"/>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3E50-4012-BA82-E835B3411FC4}"/>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E4A1-4CEB-A41A-68834FB1716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Sheet1!$B$108:$B$112</c:f>
              <c:strCache>
                <c:ptCount val="5"/>
                <c:pt idx="0">
                  <c:v>ΝΑΙ</c:v>
                </c:pt>
                <c:pt idx="1">
                  <c:v>ΜΑΛΛΟΝ ΝΑΙ</c:v>
                </c:pt>
                <c:pt idx="2">
                  <c:v>ΜΑΛΛΟΝ ΟΧΙ</c:v>
                </c:pt>
                <c:pt idx="3">
                  <c:v>ΟΧΙ</c:v>
                </c:pt>
                <c:pt idx="4">
                  <c:v>ΔΓ/ΔΑ</c:v>
                </c:pt>
              </c:strCache>
            </c:strRef>
          </c:cat>
          <c:val>
            <c:numRef>
              <c:f>Sheet1!$E$108:$E$112</c:f>
              <c:numCache>
                <c:formatCode>0.0</c:formatCode>
                <c:ptCount val="5"/>
                <c:pt idx="0">
                  <c:v>18.399999999999999</c:v>
                </c:pt>
                <c:pt idx="1">
                  <c:v>25.1</c:v>
                </c:pt>
                <c:pt idx="2">
                  <c:v>17.126906290884765</c:v>
                </c:pt>
                <c:pt idx="3">
                  <c:v>35.4</c:v>
                </c:pt>
                <c:pt idx="4">
                  <c:v>3.9618891629797606</c:v>
                </c:pt>
              </c:numCache>
            </c:numRef>
          </c:val>
          <c:extLst>
            <c:ext xmlns:c16="http://schemas.microsoft.com/office/drawing/2014/chart" uri="{C3380CC4-5D6E-409C-BE32-E72D297353CC}">
              <c16:uniqueId val="{00000000-1FC9-47E0-A2DA-E56A28277B39}"/>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30669642834235161"/>
          <c:y val="1.1703878505280516E-3"/>
          <c:w val="0.42310111529313965"/>
          <c:h val="4.7594185456021822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6836847007027351E-2"/>
          <c:y val="0.1839935977156428"/>
          <c:w val="0.84632630598594527"/>
          <c:h val="0.77587545275333658"/>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2FEE-40F9-B714-865CE65DD311}"/>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2FEE-40F9-B714-865CE65DD311}"/>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2FEE-40F9-B714-865CE65DD311}"/>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CF08-44D1-B413-FEB89D7395A9}"/>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2FEE-40F9-B714-865CE65DD311}"/>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Sheet1!$B$121:$B$125</c:f>
              <c:strCache>
                <c:ptCount val="5"/>
                <c:pt idx="0">
                  <c:v>ΝΑΙ</c:v>
                </c:pt>
                <c:pt idx="1">
                  <c:v>ΜΑΛΛΟΝ ΝΑΙ</c:v>
                </c:pt>
                <c:pt idx="2">
                  <c:v>ΜΑΛΛΟΝ ΟΧΙ</c:v>
                </c:pt>
                <c:pt idx="3">
                  <c:v>ΟΧΙ</c:v>
                </c:pt>
                <c:pt idx="4">
                  <c:v>ΔΓ/ΔΑ</c:v>
                </c:pt>
              </c:strCache>
            </c:strRef>
          </c:cat>
          <c:val>
            <c:numRef>
              <c:f>Sheet1!$E$121:$E$125</c:f>
              <c:numCache>
                <c:formatCode>0.0</c:formatCode>
                <c:ptCount val="5"/>
                <c:pt idx="0">
                  <c:v>35</c:v>
                </c:pt>
                <c:pt idx="1">
                  <c:v>11</c:v>
                </c:pt>
                <c:pt idx="2">
                  <c:v>12</c:v>
                </c:pt>
                <c:pt idx="3">
                  <c:v>32</c:v>
                </c:pt>
                <c:pt idx="4">
                  <c:v>10</c:v>
                </c:pt>
              </c:numCache>
            </c:numRef>
          </c:val>
          <c:extLst>
            <c:ext xmlns:c16="http://schemas.microsoft.com/office/drawing/2014/chart" uri="{C3380CC4-5D6E-409C-BE32-E72D297353CC}">
              <c16:uniqueId val="{00000000-0851-453D-BBAB-026DE2DF1EA0}"/>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29626957920582508"/>
          <c:y val="1.9936789541322251E-2"/>
          <c:w val="0.42310111529313965"/>
          <c:h val="4.4921773384369541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4195485351752572E-2"/>
          <c:y val="0.1820133894162318"/>
          <c:w val="0.84516871181201025"/>
          <c:h val="0.77922143642699493"/>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165F-4792-BC89-3686F60E51A8}"/>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165F-4792-BC89-3686F60E51A8}"/>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165F-4792-BC89-3686F60E51A8}"/>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583D-4533-99BE-0406B02A63A0}"/>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165F-4792-BC89-3686F60E51A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Sheet1!$B$132:$B$136</c:f>
              <c:strCache>
                <c:ptCount val="5"/>
                <c:pt idx="0">
                  <c:v>ΠΟΛΥ</c:v>
                </c:pt>
                <c:pt idx="1">
                  <c:v>ΑΡΚΕΤΑ</c:v>
                </c:pt>
                <c:pt idx="2">
                  <c:v>ΛΙΓΟ</c:v>
                </c:pt>
                <c:pt idx="3">
                  <c:v>ΚΑΘΟΛΟΥ</c:v>
                </c:pt>
                <c:pt idx="4">
                  <c:v>ΔΓ/ΔΑ</c:v>
                </c:pt>
              </c:strCache>
            </c:strRef>
          </c:cat>
          <c:val>
            <c:numRef>
              <c:f>Sheet1!$E$132:$E$136</c:f>
              <c:numCache>
                <c:formatCode>0.0</c:formatCode>
                <c:ptCount val="5"/>
                <c:pt idx="0">
                  <c:v>14.349140468327548</c:v>
                </c:pt>
                <c:pt idx="1">
                  <c:v>38.910894052619511</c:v>
                </c:pt>
                <c:pt idx="2">
                  <c:v>22.257031398098334</c:v>
                </c:pt>
                <c:pt idx="3">
                  <c:v>22.63516547107124</c:v>
                </c:pt>
                <c:pt idx="4">
                  <c:v>1.8477686098833686</c:v>
                </c:pt>
              </c:numCache>
            </c:numRef>
          </c:val>
          <c:extLst>
            <c:ext xmlns:c16="http://schemas.microsoft.com/office/drawing/2014/chart" uri="{C3380CC4-5D6E-409C-BE32-E72D297353CC}">
              <c16:uniqueId val="{00000000-1D06-416C-BCE9-4D81B051F35D}"/>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29545597955840491"/>
          <c:y val="2.6147096765958187E-2"/>
          <c:w val="0.39010448536146852"/>
          <c:h val="5.1109135818007329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6684307240433083E-2"/>
          <c:y val="0.19427061604783763"/>
          <c:w val="0.84663138551913386"/>
          <c:h val="0.77301834738720365"/>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8091-4969-88C6-E3A18196ACD8}"/>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8091-4969-88C6-E3A18196ACD8}"/>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8091-4969-88C6-E3A18196ACD8}"/>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9DCA-4C9D-B341-146FFBE3E871}"/>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8091-4969-88C6-E3A18196ACD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Sheet1!$B$132:$B$136</c:f>
              <c:strCache>
                <c:ptCount val="5"/>
                <c:pt idx="0">
                  <c:v>ΠΟΛΥ</c:v>
                </c:pt>
                <c:pt idx="1">
                  <c:v>ΑΡΚΕΤΑ</c:v>
                </c:pt>
                <c:pt idx="2">
                  <c:v>ΛΙΓΟ</c:v>
                </c:pt>
                <c:pt idx="3">
                  <c:v>ΚΑΘΟΛΟΥ</c:v>
                </c:pt>
                <c:pt idx="4">
                  <c:v>ΔΓ/ΔΑ</c:v>
                </c:pt>
              </c:strCache>
            </c:strRef>
          </c:cat>
          <c:val>
            <c:numRef>
              <c:f>Sheet1!$F$132:$F$136</c:f>
              <c:numCache>
                <c:formatCode>0.0</c:formatCode>
                <c:ptCount val="5"/>
                <c:pt idx="0">
                  <c:v>6.8074110287441814</c:v>
                </c:pt>
                <c:pt idx="1">
                  <c:v>33.920322461563039</c:v>
                </c:pt>
                <c:pt idx="2">
                  <c:v>23.483223418371917</c:v>
                </c:pt>
                <c:pt idx="3">
                  <c:v>33.241876103722461</c:v>
                </c:pt>
                <c:pt idx="4">
                  <c:v>2.547166987598402</c:v>
                </c:pt>
              </c:numCache>
            </c:numRef>
          </c:val>
          <c:extLst>
            <c:ext xmlns:c16="http://schemas.microsoft.com/office/drawing/2014/chart" uri="{C3380CC4-5D6E-409C-BE32-E72D297353CC}">
              <c16:uniqueId val="{00000000-EBD2-4B6A-A204-4AED548720C8}"/>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31451100154880463"/>
          <c:y val="1.8791249789716483E-2"/>
          <c:w val="0.37097789536806491"/>
          <c:h val="4.621648046133256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w="25400">
          <a:noFill/>
        </a:ln>
        <a:effectLst/>
        <a:sp3d/>
      </c:spPr>
    </c:sideWall>
    <c:backWall>
      <c:thickness val="0"/>
      <c:spPr>
        <a:noFill/>
        <a:ln w="25400">
          <a:noFill/>
        </a:ln>
        <a:effectLst/>
        <a:sp3d/>
      </c:spPr>
    </c:backWall>
    <c:plotArea>
      <c:layout/>
      <c:bar3DChart>
        <c:barDir val="bar"/>
        <c:grouping val="percentStacked"/>
        <c:varyColors val="0"/>
        <c:ser>
          <c:idx val="0"/>
          <c:order val="0"/>
          <c:tx>
            <c:strRef>
              <c:f>Sheet1!$B$132</c:f>
              <c:strCache>
                <c:ptCount val="1"/>
                <c:pt idx="0">
                  <c:v>ΠΟΛΥ</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Sheet1!$C$131:$H$131</c:f>
              <c:strCache>
                <c:ptCount val="6"/>
                <c:pt idx="0">
                  <c:v>Τα θέματα της Παιδείας</c:v>
                </c:pt>
                <c:pt idx="1">
                  <c:v>Τα Θέματα της Οικονομίας</c:v>
                </c:pt>
                <c:pt idx="2">
                  <c:v>Τα θέματα Ασφάλειας και Προστασίας των πολιτών</c:v>
                </c:pt>
                <c:pt idx="3">
                  <c:v>Τα διεθνή και τα Ελληνοτουρκικά</c:v>
                </c:pt>
                <c:pt idx="4">
                  <c:v>Τα θέματα της πανδημίας</c:v>
                </c:pt>
                <c:pt idx="5">
                  <c:v>Τα θέματα ψηφιοποίησης του Κράτους</c:v>
                </c:pt>
              </c:strCache>
            </c:strRef>
          </c:cat>
          <c:val>
            <c:numRef>
              <c:f>Sheet1!$C$132:$H$132</c:f>
              <c:numCache>
                <c:formatCode>0.0</c:formatCode>
                <c:ptCount val="6"/>
                <c:pt idx="0">
                  <c:v>9.3286374203075049</c:v>
                </c:pt>
                <c:pt idx="1">
                  <c:v>6.8074110287441814</c:v>
                </c:pt>
                <c:pt idx="2">
                  <c:v>11.272985431311197</c:v>
                </c:pt>
                <c:pt idx="3">
                  <c:v>14.180088725470616</c:v>
                </c:pt>
                <c:pt idx="4">
                  <c:v>14.349140468327548</c:v>
                </c:pt>
                <c:pt idx="5">
                  <c:v>23.096431495496923</c:v>
                </c:pt>
              </c:numCache>
            </c:numRef>
          </c:val>
          <c:extLst>
            <c:ext xmlns:c16="http://schemas.microsoft.com/office/drawing/2014/chart" uri="{C3380CC4-5D6E-409C-BE32-E72D297353CC}">
              <c16:uniqueId val="{00000000-0ABF-46E8-84EC-68E8DAE7B07A}"/>
            </c:ext>
          </c:extLst>
        </c:ser>
        <c:ser>
          <c:idx val="1"/>
          <c:order val="1"/>
          <c:tx>
            <c:strRef>
              <c:f>Sheet1!$B$133</c:f>
              <c:strCache>
                <c:ptCount val="1"/>
                <c:pt idx="0">
                  <c:v>ΑΡΚΕΤΑ</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Sheet1!$C$131:$H$131</c:f>
              <c:strCache>
                <c:ptCount val="6"/>
                <c:pt idx="0">
                  <c:v>Τα θέματα της Παιδείας</c:v>
                </c:pt>
                <c:pt idx="1">
                  <c:v>Τα Θέματα της Οικονομίας</c:v>
                </c:pt>
                <c:pt idx="2">
                  <c:v>Τα θέματα Ασφάλειας και Προστασίας των πολιτών</c:v>
                </c:pt>
                <c:pt idx="3">
                  <c:v>Τα διεθνή και τα Ελληνοτουρκικά</c:v>
                </c:pt>
                <c:pt idx="4">
                  <c:v>Τα θέματα της πανδημίας</c:v>
                </c:pt>
                <c:pt idx="5">
                  <c:v>Τα θέματα ψηφιοποίησης του Κράτους</c:v>
                </c:pt>
              </c:strCache>
            </c:strRef>
          </c:cat>
          <c:val>
            <c:numRef>
              <c:f>Sheet1!$C$133:$H$133</c:f>
              <c:numCache>
                <c:formatCode>0.0</c:formatCode>
                <c:ptCount val="6"/>
                <c:pt idx="0">
                  <c:v>29.301898652086727</c:v>
                </c:pt>
                <c:pt idx="1">
                  <c:v>33.920322461563039</c:v>
                </c:pt>
                <c:pt idx="2">
                  <c:v>34.393904548590641</c:v>
                </c:pt>
                <c:pt idx="3">
                  <c:v>31.564485831901205</c:v>
                </c:pt>
                <c:pt idx="4">
                  <c:v>38.910894052619511</c:v>
                </c:pt>
                <c:pt idx="5">
                  <c:v>37.275595582802474</c:v>
                </c:pt>
              </c:numCache>
            </c:numRef>
          </c:val>
          <c:extLst>
            <c:ext xmlns:c16="http://schemas.microsoft.com/office/drawing/2014/chart" uri="{C3380CC4-5D6E-409C-BE32-E72D297353CC}">
              <c16:uniqueId val="{00000001-0ABF-46E8-84EC-68E8DAE7B07A}"/>
            </c:ext>
          </c:extLst>
        </c:ser>
        <c:ser>
          <c:idx val="2"/>
          <c:order val="2"/>
          <c:tx>
            <c:strRef>
              <c:f>Sheet1!$B$134</c:f>
              <c:strCache>
                <c:ptCount val="1"/>
                <c:pt idx="0">
                  <c:v>ΛΙΓΟ</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Sheet1!$C$131:$H$131</c:f>
              <c:strCache>
                <c:ptCount val="6"/>
                <c:pt idx="0">
                  <c:v>Τα θέματα της Παιδείας</c:v>
                </c:pt>
                <c:pt idx="1">
                  <c:v>Τα Θέματα της Οικονομίας</c:v>
                </c:pt>
                <c:pt idx="2">
                  <c:v>Τα θέματα Ασφάλειας και Προστασίας των πολιτών</c:v>
                </c:pt>
                <c:pt idx="3">
                  <c:v>Τα διεθνή και τα Ελληνοτουρκικά</c:v>
                </c:pt>
                <c:pt idx="4">
                  <c:v>Τα θέματα της πανδημίας</c:v>
                </c:pt>
                <c:pt idx="5">
                  <c:v>Τα θέματα ψηφιοποίησης του Κράτους</c:v>
                </c:pt>
              </c:strCache>
            </c:strRef>
          </c:cat>
          <c:val>
            <c:numRef>
              <c:f>Sheet1!$C$134:$H$134</c:f>
              <c:numCache>
                <c:formatCode>0.0</c:formatCode>
                <c:ptCount val="6"/>
                <c:pt idx="0">
                  <c:v>20.879186662542772</c:v>
                </c:pt>
                <c:pt idx="1">
                  <c:v>23.483223418371917</c:v>
                </c:pt>
                <c:pt idx="2">
                  <c:v>24.262816346528798</c:v>
                </c:pt>
                <c:pt idx="3">
                  <c:v>21.596858638743434</c:v>
                </c:pt>
                <c:pt idx="4">
                  <c:v>22.257031398098334</c:v>
                </c:pt>
                <c:pt idx="5">
                  <c:v>16.998821814405822</c:v>
                </c:pt>
              </c:numCache>
            </c:numRef>
          </c:val>
          <c:extLst>
            <c:ext xmlns:c16="http://schemas.microsoft.com/office/drawing/2014/chart" uri="{C3380CC4-5D6E-409C-BE32-E72D297353CC}">
              <c16:uniqueId val="{00000002-0ABF-46E8-84EC-68E8DAE7B07A}"/>
            </c:ext>
          </c:extLst>
        </c:ser>
        <c:ser>
          <c:idx val="3"/>
          <c:order val="3"/>
          <c:tx>
            <c:strRef>
              <c:f>Sheet1!$B$135</c:f>
              <c:strCache>
                <c:ptCount val="1"/>
                <c:pt idx="0">
                  <c:v>ΚΑΘΟΛΟΥ</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Sheet1!$C$131:$H$131</c:f>
              <c:strCache>
                <c:ptCount val="6"/>
                <c:pt idx="0">
                  <c:v>Τα θέματα της Παιδείας</c:v>
                </c:pt>
                <c:pt idx="1">
                  <c:v>Τα Θέματα της Οικονομίας</c:v>
                </c:pt>
                <c:pt idx="2">
                  <c:v>Τα θέματα Ασφάλειας και Προστασίας των πολιτών</c:v>
                </c:pt>
                <c:pt idx="3">
                  <c:v>Τα διεθνή και τα Ελληνοτουρκικά</c:v>
                </c:pt>
                <c:pt idx="4">
                  <c:v>Τα θέματα της πανδημίας</c:v>
                </c:pt>
                <c:pt idx="5">
                  <c:v>Τα θέματα ψηφιοποίησης του Κράτους</c:v>
                </c:pt>
              </c:strCache>
            </c:strRef>
          </c:cat>
          <c:val>
            <c:numRef>
              <c:f>Sheet1!$C$135:$H$135</c:f>
              <c:numCache>
                <c:formatCode>0.0</c:formatCode>
                <c:ptCount val="6"/>
                <c:pt idx="0">
                  <c:v>33.750710872102871</c:v>
                </c:pt>
                <c:pt idx="1">
                  <c:v>33.241876103722461</c:v>
                </c:pt>
                <c:pt idx="2">
                  <c:v>26.122648961593438</c:v>
                </c:pt>
                <c:pt idx="3">
                  <c:v>26.943367571240152</c:v>
                </c:pt>
                <c:pt idx="4">
                  <c:v>22.63516547107124</c:v>
                </c:pt>
                <c:pt idx="5">
                  <c:v>14.013419334225304</c:v>
                </c:pt>
              </c:numCache>
            </c:numRef>
          </c:val>
          <c:extLst>
            <c:ext xmlns:c16="http://schemas.microsoft.com/office/drawing/2014/chart" uri="{C3380CC4-5D6E-409C-BE32-E72D297353CC}">
              <c16:uniqueId val="{00000003-0ABF-46E8-84EC-68E8DAE7B07A}"/>
            </c:ext>
          </c:extLst>
        </c:ser>
        <c:ser>
          <c:idx val="4"/>
          <c:order val="4"/>
          <c:tx>
            <c:strRef>
              <c:f>Sheet1!$B$136</c:f>
              <c:strCache>
                <c:ptCount val="1"/>
                <c:pt idx="0">
                  <c:v>ΔΓ/ΔΑ</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Sheet1!$C$131:$H$131</c:f>
              <c:strCache>
                <c:ptCount val="6"/>
                <c:pt idx="0">
                  <c:v>Τα θέματα της Παιδείας</c:v>
                </c:pt>
                <c:pt idx="1">
                  <c:v>Τα Θέματα της Οικονομίας</c:v>
                </c:pt>
                <c:pt idx="2">
                  <c:v>Τα θέματα Ασφάλειας και Προστασίας των πολιτών</c:v>
                </c:pt>
                <c:pt idx="3">
                  <c:v>Τα διεθνή και τα Ελληνοτουρκικά</c:v>
                </c:pt>
                <c:pt idx="4">
                  <c:v>Τα θέματα της πανδημίας</c:v>
                </c:pt>
                <c:pt idx="5">
                  <c:v>Τα θέματα ψηφιοποίησης του Κράτους</c:v>
                </c:pt>
              </c:strCache>
            </c:strRef>
          </c:cat>
          <c:val>
            <c:numRef>
              <c:f>Sheet1!$C$136:$H$136</c:f>
              <c:numCache>
                <c:formatCode>0.0</c:formatCode>
                <c:ptCount val="6"/>
                <c:pt idx="0">
                  <c:v>6.7395663929601284</c:v>
                </c:pt>
                <c:pt idx="1">
                  <c:v>2.547166987598402</c:v>
                </c:pt>
                <c:pt idx="2">
                  <c:v>3.9476447119759257</c:v>
                </c:pt>
                <c:pt idx="3">
                  <c:v>5.7151992326445846</c:v>
                </c:pt>
                <c:pt idx="4">
                  <c:v>1.8477686098833686</c:v>
                </c:pt>
                <c:pt idx="5">
                  <c:v>8.6157317730694825</c:v>
                </c:pt>
              </c:numCache>
            </c:numRef>
          </c:val>
          <c:extLst>
            <c:ext xmlns:c16="http://schemas.microsoft.com/office/drawing/2014/chart" uri="{C3380CC4-5D6E-409C-BE32-E72D297353CC}">
              <c16:uniqueId val="{00000004-0ABF-46E8-84EC-68E8DAE7B07A}"/>
            </c:ext>
          </c:extLst>
        </c:ser>
        <c:dLbls>
          <c:showLegendKey val="0"/>
          <c:showVal val="1"/>
          <c:showCatName val="0"/>
          <c:showSerName val="0"/>
          <c:showPercent val="0"/>
          <c:showBubbleSize val="0"/>
        </c:dLbls>
        <c:gapWidth val="150"/>
        <c:shape val="box"/>
        <c:axId val="196097920"/>
        <c:axId val="196099456"/>
        <c:axId val="0"/>
      </c:bar3DChart>
      <c:catAx>
        <c:axId val="196097920"/>
        <c:scaling>
          <c:orientation val="minMax"/>
        </c:scaling>
        <c:delete val="0"/>
        <c:axPos val="l"/>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crossAx val="196099456"/>
        <c:crosses val="autoZero"/>
        <c:auto val="1"/>
        <c:lblAlgn val="ctr"/>
        <c:lblOffset val="100"/>
        <c:noMultiLvlLbl val="0"/>
      </c:catAx>
      <c:valAx>
        <c:axId val="1960994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96097920"/>
        <c:crosses val="autoZero"/>
        <c:crossBetween val="between"/>
      </c:valAx>
      <c:spPr>
        <a:noFill/>
        <a:ln>
          <a:noFill/>
        </a:ln>
        <a:effectLst/>
      </c:spPr>
    </c:plotArea>
    <c:legend>
      <c:legendPos val="b"/>
      <c:layout>
        <c:manualLayout>
          <c:xMode val="edge"/>
          <c:yMode val="edge"/>
          <c:x val="0.44676154483622099"/>
          <c:y val="1.4244057228671931E-3"/>
          <c:w val="0.3749682755931168"/>
          <c:h val="4.3287910442068284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9870408427685539E-2"/>
          <c:y val="0.13956935296842427"/>
          <c:w val="0.84632630598594527"/>
          <c:h val="0.77654090333001524"/>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FAAB-4C60-BF48-29FDF9FC1C82}"/>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FAAB-4C60-BF48-29FDF9FC1C82}"/>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FAAB-4C60-BF48-29FDF9FC1C82}"/>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56E4-4E43-A16B-26F81F456E89}"/>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FAAB-4C60-BF48-29FDF9FC1C82}"/>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Sheet1!$B$143:$B$147</c:f>
              <c:strCache>
                <c:ptCount val="5"/>
                <c:pt idx="0">
                  <c:v>ΠΟΛΥ</c:v>
                </c:pt>
                <c:pt idx="1">
                  <c:v>ΑΡΚΕΤΑ</c:v>
                </c:pt>
                <c:pt idx="2">
                  <c:v>ΛΙΓΟ</c:v>
                </c:pt>
                <c:pt idx="3">
                  <c:v>ΚΑΘΟΛΟΥ</c:v>
                </c:pt>
                <c:pt idx="4">
                  <c:v>ΔΓ/ΔΑ</c:v>
                </c:pt>
              </c:strCache>
            </c:strRef>
          </c:cat>
          <c:val>
            <c:numRef>
              <c:f>Sheet1!$E$143:$E$147</c:f>
              <c:numCache>
                <c:formatCode>0.0</c:formatCode>
                <c:ptCount val="5"/>
                <c:pt idx="0">
                  <c:v>12.050251858958998</c:v>
                </c:pt>
                <c:pt idx="1">
                  <c:v>34.573638762293136</c:v>
                </c:pt>
                <c:pt idx="2">
                  <c:v>28.084272807227933</c:v>
                </c:pt>
                <c:pt idx="3">
                  <c:v>24.854081714240014</c:v>
                </c:pt>
                <c:pt idx="4">
                  <c:v>0.43775485727992364</c:v>
                </c:pt>
              </c:numCache>
            </c:numRef>
          </c:val>
          <c:extLst>
            <c:ext xmlns:c16="http://schemas.microsoft.com/office/drawing/2014/chart" uri="{C3380CC4-5D6E-409C-BE32-E72D297353CC}">
              <c16:uniqueId val="{00000000-13A5-413E-ABDB-FD67130931A6}"/>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30514533190682541"/>
          <c:y val="3.5127249577558055E-4"/>
          <c:w val="0.3749682755931168"/>
          <c:h val="4.4620191335347115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0BBF-4B70-9F81-43E7DF8D9B83}"/>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0BBF-4B70-9F81-43E7DF8D9B83}"/>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0BBF-4B70-9F81-43E7DF8D9B83}"/>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53F3-4073-80DD-06013F82A7A9}"/>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0BBF-4B70-9F81-43E7DF8D9B83}"/>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Sheet1!$B$155:$B$159</c:f>
              <c:strCache>
                <c:ptCount val="5"/>
                <c:pt idx="0">
                  <c:v>ΠΟΛΥ</c:v>
                </c:pt>
                <c:pt idx="1">
                  <c:v>ΑΡΚΕΤΑ</c:v>
                </c:pt>
                <c:pt idx="2">
                  <c:v>ΛΙΓΟ</c:v>
                </c:pt>
                <c:pt idx="3">
                  <c:v>ΚΑΘΟΛΟΥ</c:v>
                </c:pt>
                <c:pt idx="4">
                  <c:v>ΔΓ/ΔΑ</c:v>
                </c:pt>
              </c:strCache>
            </c:strRef>
          </c:cat>
          <c:val>
            <c:numRef>
              <c:f>Sheet1!$E$155:$E$159</c:f>
              <c:numCache>
                <c:formatCode>0.0</c:formatCode>
                <c:ptCount val="5"/>
                <c:pt idx="0">
                  <c:v>1.8983986637193797</c:v>
                </c:pt>
                <c:pt idx="1">
                  <c:v>9.6720311265365755</c:v>
                </c:pt>
                <c:pt idx="2">
                  <c:v>28.74603666770016</c:v>
                </c:pt>
                <c:pt idx="3">
                  <c:v>57.388051490813133</c:v>
                </c:pt>
                <c:pt idx="4">
                  <c:v>2.2954820512307572</c:v>
                </c:pt>
              </c:numCache>
            </c:numRef>
          </c:val>
          <c:extLst>
            <c:ext xmlns:c16="http://schemas.microsoft.com/office/drawing/2014/chart" uri="{C3380CC4-5D6E-409C-BE32-E72D297353CC}">
              <c16:uniqueId val="{00000000-5182-4BB2-A649-DAB19B26716D}"/>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31251586220344163"/>
          <c:y val="1.3433855183020475E-2"/>
          <c:w val="0.3749682755931168"/>
          <c:h val="4.8981052231095411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1173764569751348E-2"/>
          <c:y val="0.20316821637229937"/>
          <c:w val="0.84632630598594527"/>
          <c:h val="0.76974027754656138"/>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4331-4526-8033-E3B4AD0F5FCF}"/>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4331-4526-8033-E3B4AD0F5FCF}"/>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4331-4526-8033-E3B4AD0F5FCF}"/>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6450-497A-AE5C-494E3E8A394F}"/>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4331-4526-8033-E3B4AD0F5FC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Sheet1!$B$168:$B$172</c:f>
              <c:strCache>
                <c:ptCount val="5"/>
                <c:pt idx="0">
                  <c:v>ΘΕΤΙΚΗ</c:v>
                </c:pt>
                <c:pt idx="1">
                  <c:v>ΜΑΛΛΟΝ ΘΕΤΙΚΗ</c:v>
                </c:pt>
                <c:pt idx="2">
                  <c:v>ΜΑΛΛΟΝ ΑΡΝΗΤΙΚΗ</c:v>
                </c:pt>
                <c:pt idx="3">
                  <c:v>ΑΡΝΗΤΙΚΗ</c:v>
                </c:pt>
                <c:pt idx="4">
                  <c:v>ΔΓ/ΔΑ</c:v>
                </c:pt>
              </c:strCache>
            </c:strRef>
          </c:cat>
          <c:val>
            <c:numRef>
              <c:f>Sheet1!$E$168:$E$172</c:f>
              <c:numCache>
                <c:formatCode>0.0</c:formatCode>
                <c:ptCount val="5"/>
                <c:pt idx="0">
                  <c:v>30.994023685759629</c:v>
                </c:pt>
                <c:pt idx="1">
                  <c:v>25.793931895958242</c:v>
                </c:pt>
                <c:pt idx="2">
                  <c:v>14.832034640672871</c:v>
                </c:pt>
                <c:pt idx="3">
                  <c:v>26.085264743736825</c:v>
                </c:pt>
                <c:pt idx="4">
                  <c:v>2.2947450338724344</c:v>
                </c:pt>
              </c:numCache>
            </c:numRef>
          </c:val>
          <c:extLst>
            <c:ext xmlns:c16="http://schemas.microsoft.com/office/drawing/2014/chart" uri="{C3380CC4-5D6E-409C-BE32-E72D297353CC}">
              <c16:uniqueId val="{00000000-602F-4257-BDDC-94E12C01FB1D}"/>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20523528400592156"/>
          <c:y val="5.9004386554994525E-3"/>
          <c:w val="0.58952943198815688"/>
          <c:h val="4.7702018945938313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5960340001488084E-2"/>
          <c:y val="0.1834653749995451"/>
          <c:w val="0.82547260771289221"/>
          <c:h val="0.75216294802883676"/>
        </c:manualLayout>
      </c:layout>
      <c:pie3DChart>
        <c:varyColors val="1"/>
        <c:ser>
          <c:idx val="0"/>
          <c:order val="0"/>
          <c:explosion val="24"/>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B91F-4305-8625-30932EFB657E}"/>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B91F-4305-8625-30932EFB657E}"/>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B91F-4305-8625-30932EFB657E}"/>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7FB4-4B0B-82D7-F00A161FC3C5}"/>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B91F-4305-8625-30932EFB657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Sheet1!$B$178:$B$182</c:f>
              <c:strCache>
                <c:ptCount val="5"/>
                <c:pt idx="0">
                  <c:v>ΝΑΙ</c:v>
                </c:pt>
                <c:pt idx="1">
                  <c:v>ΜΑΛΛΟΝ ΝΑΙ</c:v>
                </c:pt>
                <c:pt idx="2">
                  <c:v>ΜΑΛΛΟΝ ΟΧΙ</c:v>
                </c:pt>
                <c:pt idx="3">
                  <c:v>ΟΧΙ</c:v>
                </c:pt>
                <c:pt idx="4">
                  <c:v>ΔΓ/ΔΑ</c:v>
                </c:pt>
              </c:strCache>
            </c:strRef>
          </c:cat>
          <c:val>
            <c:numRef>
              <c:f>Sheet1!$E$178:$E$182</c:f>
              <c:numCache>
                <c:formatCode>0.0</c:formatCode>
                <c:ptCount val="5"/>
                <c:pt idx="0">
                  <c:v>11.038077515657211</c:v>
                </c:pt>
                <c:pt idx="1">
                  <c:v>15.694219340896806</c:v>
                </c:pt>
                <c:pt idx="2">
                  <c:v>21.032675030514007</c:v>
                </c:pt>
                <c:pt idx="3">
                  <c:v>49.463753326530224</c:v>
                </c:pt>
                <c:pt idx="4">
                  <c:v>2.7712747864017442</c:v>
                </c:pt>
              </c:numCache>
            </c:numRef>
          </c:val>
          <c:extLst>
            <c:ext xmlns:c16="http://schemas.microsoft.com/office/drawing/2014/chart" uri="{C3380CC4-5D6E-409C-BE32-E72D297353CC}">
              <c16:uniqueId val="{00000000-8D46-46C0-8A89-2B7E19A53121}"/>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32233670204714149"/>
          <c:y val="3.0668845323832645E-2"/>
          <c:w val="0.42310111529313965"/>
          <c:h val="4.7289718945947225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Lbls>
            <c:spPr>
              <a:noFill/>
              <a:ln>
                <a:noFill/>
              </a:ln>
              <a:effectLst/>
            </c:spPr>
            <c:txPr>
              <a:bodyPr wrap="square" lIns="38100" tIns="19050" rIns="38100" bIns="19050" anchor="ctr">
                <a:spAutoFit/>
              </a:bodyPr>
              <a:lstStyle/>
              <a:p>
                <a:pPr>
                  <a:defRPr sz="1200" b="0"/>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Sheet1!$B$190:$B$193</c:f>
              <c:strCache>
                <c:ptCount val="4"/>
                <c:pt idx="0">
                  <c:v>Κυριάκος Μητσοτάκης</c:v>
                </c:pt>
                <c:pt idx="1">
                  <c:v>Αλέξης Τσίπρας</c:v>
                </c:pt>
                <c:pt idx="2">
                  <c:v>Κανένας</c:v>
                </c:pt>
                <c:pt idx="3">
                  <c:v>ΔΓ/ΔΑ</c:v>
                </c:pt>
              </c:strCache>
            </c:strRef>
          </c:cat>
          <c:val>
            <c:numRef>
              <c:f>Sheet1!$E$190:$E$193</c:f>
              <c:numCache>
                <c:formatCode>0.0</c:formatCode>
                <c:ptCount val="4"/>
                <c:pt idx="0">
                  <c:v>47.842440810543891</c:v>
                </c:pt>
                <c:pt idx="1">
                  <c:v>17.772301429725918</c:v>
                </c:pt>
                <c:pt idx="2">
                  <c:v>29.103353320895128</c:v>
                </c:pt>
                <c:pt idx="3">
                  <c:v>5.3</c:v>
                </c:pt>
              </c:numCache>
            </c:numRef>
          </c:val>
          <c:extLst>
            <c:ext xmlns:c16="http://schemas.microsoft.com/office/drawing/2014/chart" uri="{C3380CC4-5D6E-409C-BE32-E72D297353CC}">
              <c16:uniqueId val="{00000000-6F33-414E-BF17-538FF74DFBA6}"/>
            </c:ext>
          </c:extLst>
        </c:ser>
        <c:dLbls>
          <c:showLegendKey val="0"/>
          <c:showVal val="1"/>
          <c:showCatName val="0"/>
          <c:showSerName val="0"/>
          <c:showPercent val="0"/>
          <c:showBubbleSize val="0"/>
        </c:dLbls>
        <c:gapWidth val="150"/>
        <c:shape val="box"/>
        <c:axId val="196372736"/>
        <c:axId val="196396160"/>
        <c:axId val="0"/>
      </c:bar3DChart>
      <c:catAx>
        <c:axId val="196372736"/>
        <c:scaling>
          <c:orientation val="minMax"/>
        </c:scaling>
        <c:delete val="0"/>
        <c:axPos val="b"/>
        <c:numFmt formatCode="General" sourceLinked="0"/>
        <c:majorTickMark val="none"/>
        <c:minorTickMark val="none"/>
        <c:tickLblPos val="nextTo"/>
        <c:txPr>
          <a:bodyPr/>
          <a:lstStyle/>
          <a:p>
            <a:pPr>
              <a:defRPr sz="1200" b="1"/>
            </a:pPr>
            <a:endParaRPr lang="el-GR"/>
          </a:p>
        </c:txPr>
        <c:crossAx val="196396160"/>
        <c:crosses val="autoZero"/>
        <c:auto val="1"/>
        <c:lblAlgn val="ctr"/>
        <c:lblOffset val="100"/>
        <c:noMultiLvlLbl val="0"/>
      </c:catAx>
      <c:valAx>
        <c:axId val="196396160"/>
        <c:scaling>
          <c:orientation val="minMax"/>
        </c:scaling>
        <c:delete val="1"/>
        <c:axPos val="l"/>
        <c:numFmt formatCode="0.0" sourceLinked="1"/>
        <c:majorTickMark val="out"/>
        <c:minorTickMark val="none"/>
        <c:tickLblPos val="nextTo"/>
        <c:crossAx val="19637273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3803285586369149E-2"/>
          <c:y val="0.11776504848968279"/>
          <c:w val="0.8866691810151297"/>
          <c:h val="0.82451037318324649"/>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00E6-45C2-B326-B1DD86008525}"/>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00E6-45C2-B326-B1DD86008525}"/>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00E6-45C2-B326-B1DD86008525}"/>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4CD0-4F74-92F1-0D93C30C783F}"/>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00E6-45C2-B326-B1DD8600852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Sheet1!$B$16:$B$20</c:f>
              <c:strCache>
                <c:ptCount val="5"/>
                <c:pt idx="0">
                  <c:v>ΝΑΙ</c:v>
                </c:pt>
                <c:pt idx="1">
                  <c:v>ΜΑΛΛΟΝ ΝΑΙ</c:v>
                </c:pt>
                <c:pt idx="2">
                  <c:v>ΜΑΛΛΟΝ ΟΧΙ</c:v>
                </c:pt>
                <c:pt idx="3">
                  <c:v>ΟΧΙ</c:v>
                </c:pt>
                <c:pt idx="4">
                  <c:v>ΔΓ/ΔΑ</c:v>
                </c:pt>
              </c:strCache>
            </c:strRef>
          </c:cat>
          <c:val>
            <c:numRef>
              <c:f>Sheet1!$E$16:$E$20</c:f>
              <c:numCache>
                <c:formatCode>0.0</c:formatCode>
                <c:ptCount val="5"/>
                <c:pt idx="0">
                  <c:v>33.776356550414725</c:v>
                </c:pt>
                <c:pt idx="1">
                  <c:v>21.593884281003287</c:v>
                </c:pt>
                <c:pt idx="2">
                  <c:v>15.047466773258732</c:v>
                </c:pt>
                <c:pt idx="3">
                  <c:v>25.488158289197539</c:v>
                </c:pt>
                <c:pt idx="4">
                  <c:v>4.0941341061257148</c:v>
                </c:pt>
              </c:numCache>
            </c:numRef>
          </c:val>
          <c:extLst>
            <c:ext xmlns:c16="http://schemas.microsoft.com/office/drawing/2014/chart" uri="{C3380CC4-5D6E-409C-BE32-E72D297353CC}">
              <c16:uniqueId val="{00000000-BF7A-42AC-B0D3-FB47BF2A8EE1}"/>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30799978448441745"/>
          <c:y val="8.4296572071839923E-3"/>
          <c:w val="0.42310111529313965"/>
          <c:h val="4.4620191335347115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Sheet3!$A$2</c:f>
              <c:strCache>
                <c:ptCount val="1"/>
                <c:pt idx="0">
                  <c:v>Τον Κυριάκο Μητσοτάκη</c:v>
                </c:pt>
              </c:strCache>
            </c:strRef>
          </c:tx>
          <c:spPr>
            <a:ln w="2222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Sheet3!$C$1:$N$1</c:f>
              <c:strCache>
                <c:ptCount val="12"/>
                <c:pt idx="0">
                  <c:v>ΟΚΤΩΒΡΙΟΣ</c:v>
                </c:pt>
                <c:pt idx="1">
                  <c:v>ΝΟΕΜΒΡΙΟΣ</c:v>
                </c:pt>
                <c:pt idx="2">
                  <c:v>ΙΑΝΟΥΑΡΙΟΣ</c:v>
                </c:pt>
                <c:pt idx="3">
                  <c:v>ΜΑΡΤΙΟΣ</c:v>
                </c:pt>
                <c:pt idx="4">
                  <c:v>ΜΑΙΟΣ</c:v>
                </c:pt>
                <c:pt idx="5">
                  <c:v>ΙΟΥΝΙΟΣ</c:v>
                </c:pt>
                <c:pt idx="6">
                  <c:v>ΙΟΥΛΙΟΣ</c:v>
                </c:pt>
                <c:pt idx="7">
                  <c:v>ΣΕΠΤΕΜΒΡΙΟΣ</c:v>
                </c:pt>
                <c:pt idx="8">
                  <c:v>ΟΚΤΩΒΡΙΟΣ</c:v>
                </c:pt>
                <c:pt idx="9">
                  <c:v>ΝΟΕΜΒΡΙΟΣ</c:v>
                </c:pt>
                <c:pt idx="10">
                  <c:v>ΙΑΝΟΥΑΡΙΟΣ</c:v>
                </c:pt>
                <c:pt idx="11">
                  <c:v>ΦΕΒΡΟΥΑΡΙΟΣ</c:v>
                </c:pt>
              </c:strCache>
            </c:strRef>
          </c:cat>
          <c:val>
            <c:numRef>
              <c:f>Sheet3!$C$2:$N$2</c:f>
              <c:numCache>
                <c:formatCode>General</c:formatCode>
                <c:ptCount val="12"/>
                <c:pt idx="0">
                  <c:v>45</c:v>
                </c:pt>
                <c:pt idx="1">
                  <c:v>49.9</c:v>
                </c:pt>
                <c:pt idx="2">
                  <c:v>46.2</c:v>
                </c:pt>
                <c:pt idx="3">
                  <c:v>51</c:v>
                </c:pt>
                <c:pt idx="4">
                  <c:v>52</c:v>
                </c:pt>
                <c:pt idx="5">
                  <c:v>56</c:v>
                </c:pt>
                <c:pt idx="6">
                  <c:v>51.5</c:v>
                </c:pt>
                <c:pt idx="7">
                  <c:v>52.7</c:v>
                </c:pt>
                <c:pt idx="8">
                  <c:v>49.4</c:v>
                </c:pt>
                <c:pt idx="9">
                  <c:v>50.4</c:v>
                </c:pt>
                <c:pt idx="10">
                  <c:v>51.2</c:v>
                </c:pt>
                <c:pt idx="11">
                  <c:v>47.8</c:v>
                </c:pt>
              </c:numCache>
            </c:numRef>
          </c:val>
          <c:smooth val="0"/>
          <c:extLst>
            <c:ext xmlns:c16="http://schemas.microsoft.com/office/drawing/2014/chart" uri="{C3380CC4-5D6E-409C-BE32-E72D297353CC}">
              <c16:uniqueId val="{00000000-1666-4404-BC26-9B00EB9EAE09}"/>
            </c:ext>
          </c:extLst>
        </c:ser>
        <c:ser>
          <c:idx val="1"/>
          <c:order val="1"/>
          <c:tx>
            <c:strRef>
              <c:f>Sheet3!$A$3</c:f>
              <c:strCache>
                <c:ptCount val="1"/>
                <c:pt idx="0">
                  <c:v>Τον Αλέξη Τσίπρα</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Sheet3!$C$1:$N$1</c:f>
              <c:strCache>
                <c:ptCount val="12"/>
                <c:pt idx="0">
                  <c:v>ΟΚΤΩΒΡΙΟΣ</c:v>
                </c:pt>
                <c:pt idx="1">
                  <c:v>ΝΟΕΜΒΡΙΟΣ</c:v>
                </c:pt>
                <c:pt idx="2">
                  <c:v>ΙΑΝΟΥΑΡΙΟΣ</c:v>
                </c:pt>
                <c:pt idx="3">
                  <c:v>ΜΑΡΤΙΟΣ</c:v>
                </c:pt>
                <c:pt idx="4">
                  <c:v>ΜΑΙΟΣ</c:v>
                </c:pt>
                <c:pt idx="5">
                  <c:v>ΙΟΥΝΙΟΣ</c:v>
                </c:pt>
                <c:pt idx="6">
                  <c:v>ΙΟΥΛΙΟΣ</c:v>
                </c:pt>
                <c:pt idx="7">
                  <c:v>ΣΕΠΤΕΜΒΡΙΟΣ</c:v>
                </c:pt>
                <c:pt idx="8">
                  <c:v>ΟΚΤΩΒΡΙΟΣ</c:v>
                </c:pt>
                <c:pt idx="9">
                  <c:v>ΝΟΕΜΒΡΙΟΣ</c:v>
                </c:pt>
                <c:pt idx="10">
                  <c:v>ΙΑΝΟΥΑΡΙΟΣ</c:v>
                </c:pt>
                <c:pt idx="11">
                  <c:v>ΦΕΒΡΟΥΑΡΙΟΣ</c:v>
                </c:pt>
              </c:strCache>
            </c:strRef>
          </c:cat>
          <c:val>
            <c:numRef>
              <c:f>Sheet3!$C$3:$N$3</c:f>
              <c:numCache>
                <c:formatCode>General</c:formatCode>
                <c:ptCount val="12"/>
                <c:pt idx="0">
                  <c:v>21</c:v>
                </c:pt>
                <c:pt idx="1">
                  <c:v>16.8</c:v>
                </c:pt>
                <c:pt idx="2">
                  <c:v>20</c:v>
                </c:pt>
                <c:pt idx="3">
                  <c:v>20</c:v>
                </c:pt>
                <c:pt idx="4">
                  <c:v>19.5</c:v>
                </c:pt>
                <c:pt idx="5">
                  <c:v>19.2</c:v>
                </c:pt>
                <c:pt idx="6">
                  <c:v>19.2</c:v>
                </c:pt>
                <c:pt idx="7">
                  <c:v>19.399999999999999</c:v>
                </c:pt>
                <c:pt idx="8">
                  <c:v>17.3</c:v>
                </c:pt>
                <c:pt idx="9">
                  <c:v>18.2</c:v>
                </c:pt>
                <c:pt idx="10">
                  <c:v>19.8</c:v>
                </c:pt>
                <c:pt idx="11">
                  <c:v>17.8</c:v>
                </c:pt>
              </c:numCache>
            </c:numRef>
          </c:val>
          <c:smooth val="0"/>
          <c:extLst>
            <c:ext xmlns:c16="http://schemas.microsoft.com/office/drawing/2014/chart" uri="{C3380CC4-5D6E-409C-BE32-E72D297353CC}">
              <c16:uniqueId val="{00000001-1666-4404-BC26-9B00EB9EAE09}"/>
            </c:ext>
          </c:extLst>
        </c:ser>
        <c:dLbls>
          <c:showLegendKey val="0"/>
          <c:showVal val="1"/>
          <c:showCatName val="0"/>
          <c:showSerName val="0"/>
          <c:showPercent val="0"/>
          <c:showBubbleSize val="0"/>
        </c:dLbls>
        <c:smooth val="0"/>
        <c:axId val="196456448"/>
        <c:axId val="196457984"/>
      </c:lineChart>
      <c:catAx>
        <c:axId val="19645644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1" i="0" u="none" strike="noStrike" kern="1200" cap="none" spc="0" normalizeH="0" baseline="0">
                <a:solidFill>
                  <a:schemeClr val="dk1">
                    <a:lumMod val="65000"/>
                    <a:lumOff val="35000"/>
                  </a:schemeClr>
                </a:solidFill>
                <a:latin typeface="+mn-lt"/>
                <a:ea typeface="+mn-ea"/>
                <a:cs typeface="+mn-cs"/>
              </a:defRPr>
            </a:pPr>
            <a:endParaRPr lang="el-GR"/>
          </a:p>
        </c:txPr>
        <c:crossAx val="196457984"/>
        <c:crosses val="autoZero"/>
        <c:auto val="1"/>
        <c:lblAlgn val="ctr"/>
        <c:lblOffset val="100"/>
        <c:noMultiLvlLbl val="0"/>
      </c:catAx>
      <c:valAx>
        <c:axId val="196457984"/>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endParaRPr lang="el-GR"/>
          </a:p>
        </c:txPr>
        <c:crossAx val="196456448"/>
        <c:crosses val="autoZero"/>
        <c:crossBetween val="between"/>
      </c:valAx>
      <c:spPr>
        <a:pattFill prst="ltDnDiag">
          <a:fgClr>
            <a:schemeClr val="dk1">
              <a:lumMod val="15000"/>
              <a:lumOff val="85000"/>
            </a:schemeClr>
          </a:fgClr>
          <a:bgClr>
            <a:schemeClr val="lt1"/>
          </a:bgClr>
        </a:pattFill>
        <a:ln>
          <a:noFill/>
        </a:ln>
        <a:effectLst/>
      </c:spPr>
    </c:plotArea>
    <c:legend>
      <c:legendPos val="b"/>
      <c:layout>
        <c:manualLayout>
          <c:xMode val="edge"/>
          <c:yMode val="edge"/>
          <c:x val="0.2907126207430521"/>
          <c:y val="0.92142698169562787"/>
          <c:w val="0.41857475851389581"/>
          <c:h val="7.8573018304372133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l-GR"/>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l-GR"/>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spPr>
              <a:noFill/>
              <a:ln>
                <a:noFill/>
              </a:ln>
              <a:effectLst/>
            </c:spPr>
            <c:txPr>
              <a:bodyPr/>
              <a:lstStyle/>
              <a:p>
                <a:pPr>
                  <a:defRPr sz="1400"/>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Sheet1!$A$202:$A$222</c:f>
              <c:strCache>
                <c:ptCount val="21"/>
                <c:pt idx="0">
                  <c:v>ΔΓ/ΔΑ</c:v>
                </c:pt>
                <c:pt idx="1">
                  <c:v>ΚΑΝΕΝΑΣ</c:v>
                </c:pt>
                <c:pt idx="2">
                  <c:v>ΛΙΒΑΝΟΣ ΣΠΗΛΙΟΣ</c:v>
                </c:pt>
                <c:pt idx="3">
                  <c:v>ΜΗΤΑΡΑΚΗΣ ΠΑΝΑΓΙΩΤΗΣ</c:v>
                </c:pt>
                <c:pt idx="4">
                  <c:v>ΘΕΟΧΑΡΗΣ ΧΑΡΗΣ</c:v>
                </c:pt>
                <c:pt idx="5">
                  <c:v>ΜΕΝΔΩΝΗ ΛΙΝΑ</c:v>
                </c:pt>
                <c:pt idx="6">
                  <c:v>ΠΛΑΚΙΩΤΑΚΗΣ ΓΙΑΝΝΗΣ</c:v>
                </c:pt>
                <c:pt idx="7">
                  <c:v>ΣΚΡΕΚΑΣ ΚΩΣΤΑΣ</c:v>
                </c:pt>
                <c:pt idx="8">
                  <c:v>ΤΣΙΑΡΑΣ ΚΩΣΤΑΣ</c:v>
                </c:pt>
                <c:pt idx="9">
                  <c:v>ΚΕΡΑΜΕΩΣ ΝΙΚΗ</c:v>
                </c:pt>
                <c:pt idx="10">
                  <c:v>ΓΕΡΑΠΕΤΡΙΤΗΣ ΓΙΩΡΓΟΣ</c:v>
                </c:pt>
                <c:pt idx="11">
                  <c:v>ΒΟΡΙΔΗΣ ΜΑΚΗΣ</c:v>
                </c:pt>
                <c:pt idx="12">
                  <c:v>ΣΤΑΙΚΟΥΡΑΣ ΧΡΗΣΤΟΣ</c:v>
                </c:pt>
                <c:pt idx="13">
                  <c:v>ΠΑΝΑΓΙΩΤΟΠΟΥΛΟΣ ΝΙΚΟΣ</c:v>
                </c:pt>
                <c:pt idx="14">
                  <c:v>ΚΑΡΑΜΑΝΛΗΣ ΚΩΣΤΑΣ</c:v>
                </c:pt>
                <c:pt idx="15">
                  <c:v>ΧΑΤΖΗΔΑΚΗΣ ΚΩΣΤΗΣ</c:v>
                </c:pt>
                <c:pt idx="16">
                  <c:v>ΓΕΩΡΓΙΑΔΗΣ ΑΔΩΝΙΣ</c:v>
                </c:pt>
                <c:pt idx="17">
                  <c:v>ΧΡΥΣΟΧΟΙΔΗΣ ΜΙΧΑΛΗΣ</c:v>
                </c:pt>
                <c:pt idx="18">
                  <c:v>ΠΙΕΡΡΑΚΑΚΗΣ ΚΥΡΙΑΚΟΣ</c:v>
                </c:pt>
                <c:pt idx="19">
                  <c:v>ΚΙΚΙΛΙΑΣ ΒΑΣΙΛΗΣ</c:v>
                </c:pt>
                <c:pt idx="20">
                  <c:v>ΔΕΝΔΙΑΣ ΝΙΚΟΣ</c:v>
                </c:pt>
              </c:strCache>
            </c:strRef>
          </c:cat>
          <c:val>
            <c:numRef>
              <c:f>Sheet1!$C$202:$C$222</c:f>
              <c:numCache>
                <c:formatCode>0.0</c:formatCode>
                <c:ptCount val="21"/>
                <c:pt idx="0">
                  <c:v>3.5</c:v>
                </c:pt>
                <c:pt idx="1">
                  <c:v>5.4</c:v>
                </c:pt>
                <c:pt idx="2">
                  <c:v>6</c:v>
                </c:pt>
                <c:pt idx="3">
                  <c:v>7.2</c:v>
                </c:pt>
                <c:pt idx="4">
                  <c:v>8.1999999999999993</c:v>
                </c:pt>
                <c:pt idx="5">
                  <c:v>8.4</c:v>
                </c:pt>
                <c:pt idx="6">
                  <c:v>8.5</c:v>
                </c:pt>
                <c:pt idx="7">
                  <c:v>9.1</c:v>
                </c:pt>
                <c:pt idx="8">
                  <c:v>11.1</c:v>
                </c:pt>
                <c:pt idx="9">
                  <c:v>12.1</c:v>
                </c:pt>
                <c:pt idx="10">
                  <c:v>13.2</c:v>
                </c:pt>
                <c:pt idx="11">
                  <c:v>13.7</c:v>
                </c:pt>
                <c:pt idx="12">
                  <c:v>14.3</c:v>
                </c:pt>
                <c:pt idx="13">
                  <c:v>14.4</c:v>
                </c:pt>
                <c:pt idx="14">
                  <c:v>16.100000000000001</c:v>
                </c:pt>
                <c:pt idx="15">
                  <c:v>18.2</c:v>
                </c:pt>
                <c:pt idx="16">
                  <c:v>18.2</c:v>
                </c:pt>
                <c:pt idx="17">
                  <c:v>20.3</c:v>
                </c:pt>
                <c:pt idx="18">
                  <c:v>21.7</c:v>
                </c:pt>
                <c:pt idx="19">
                  <c:v>23.5</c:v>
                </c:pt>
                <c:pt idx="20">
                  <c:v>25.2</c:v>
                </c:pt>
              </c:numCache>
            </c:numRef>
          </c:val>
          <c:extLst>
            <c:ext xmlns:c16="http://schemas.microsoft.com/office/drawing/2014/chart" uri="{C3380CC4-5D6E-409C-BE32-E72D297353CC}">
              <c16:uniqueId val="{00000000-97C9-496B-BBC1-21D25DBB3E82}"/>
            </c:ext>
          </c:extLst>
        </c:ser>
        <c:dLbls>
          <c:showLegendKey val="0"/>
          <c:showVal val="1"/>
          <c:showCatName val="0"/>
          <c:showSerName val="0"/>
          <c:showPercent val="0"/>
          <c:showBubbleSize val="0"/>
        </c:dLbls>
        <c:gapWidth val="150"/>
        <c:shape val="box"/>
        <c:axId val="196495232"/>
        <c:axId val="196510464"/>
        <c:axId val="0"/>
      </c:bar3DChart>
      <c:catAx>
        <c:axId val="196495232"/>
        <c:scaling>
          <c:orientation val="minMax"/>
        </c:scaling>
        <c:delete val="0"/>
        <c:axPos val="l"/>
        <c:numFmt formatCode="General" sourceLinked="0"/>
        <c:majorTickMark val="none"/>
        <c:minorTickMark val="none"/>
        <c:tickLblPos val="nextTo"/>
        <c:txPr>
          <a:bodyPr/>
          <a:lstStyle/>
          <a:p>
            <a:pPr>
              <a:defRPr sz="1200"/>
            </a:pPr>
            <a:endParaRPr lang="el-GR"/>
          </a:p>
        </c:txPr>
        <c:crossAx val="196510464"/>
        <c:crosses val="autoZero"/>
        <c:auto val="1"/>
        <c:lblAlgn val="ctr"/>
        <c:lblOffset val="100"/>
        <c:noMultiLvlLbl val="0"/>
      </c:catAx>
      <c:valAx>
        <c:axId val="196510464"/>
        <c:scaling>
          <c:orientation val="minMax"/>
        </c:scaling>
        <c:delete val="1"/>
        <c:axPos val="b"/>
        <c:numFmt formatCode="0.0" sourceLinked="1"/>
        <c:majorTickMark val="out"/>
        <c:minorTickMark val="none"/>
        <c:tickLblPos val="nextTo"/>
        <c:crossAx val="196495232"/>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Sheet1!$B$228:$B$238</c:f>
              <c:strCache>
                <c:ptCount val="11"/>
                <c:pt idx="0">
                  <c:v>Ν.Δ.</c:v>
                </c:pt>
                <c:pt idx="1">
                  <c:v>ΣΥΡΙΖΑ</c:v>
                </c:pt>
                <c:pt idx="2">
                  <c:v>ΚΙΝΗΜΑ ΑΛΛΑΓΗΣ</c:v>
                </c:pt>
                <c:pt idx="3">
                  <c:v>ΚΚΕ</c:v>
                </c:pt>
                <c:pt idx="4">
                  <c:v>ΕΛΛΗΝΙΚΗ ΛΥΣΗ</c:v>
                </c:pt>
                <c:pt idx="5">
                  <c:v>ΜΕΡΑ 25</c:v>
                </c:pt>
                <c:pt idx="6">
                  <c:v>Άλλο κόμμα</c:v>
                </c:pt>
                <c:pt idx="7">
                  <c:v>Λευκό / άκυρο</c:v>
                </c:pt>
                <c:pt idx="8">
                  <c:v>Αποχή</c:v>
                </c:pt>
                <c:pt idx="9">
                  <c:v>Δεν έχω αποφασίσει</c:v>
                </c:pt>
                <c:pt idx="10">
                  <c:v>ΔΓ/ΔΑ</c:v>
                </c:pt>
              </c:strCache>
            </c:strRef>
          </c:cat>
          <c:val>
            <c:numRef>
              <c:f>Sheet1!$E$228:$E$238</c:f>
              <c:numCache>
                <c:formatCode>0.0</c:formatCode>
                <c:ptCount val="11"/>
                <c:pt idx="0">
                  <c:v>37.799999999999997</c:v>
                </c:pt>
                <c:pt idx="1">
                  <c:v>20.399999999999999</c:v>
                </c:pt>
                <c:pt idx="2">
                  <c:v>6.8</c:v>
                </c:pt>
                <c:pt idx="3">
                  <c:v>5.4</c:v>
                </c:pt>
                <c:pt idx="4">
                  <c:v>4.2</c:v>
                </c:pt>
                <c:pt idx="5">
                  <c:v>2.9</c:v>
                </c:pt>
                <c:pt idx="6">
                  <c:v>3.9</c:v>
                </c:pt>
                <c:pt idx="7">
                  <c:v>3.1</c:v>
                </c:pt>
                <c:pt idx="8">
                  <c:v>3.4</c:v>
                </c:pt>
                <c:pt idx="9">
                  <c:v>8.8000000000000007</c:v>
                </c:pt>
                <c:pt idx="10">
                  <c:v>3.3</c:v>
                </c:pt>
              </c:numCache>
            </c:numRef>
          </c:val>
          <c:extLst>
            <c:ext xmlns:c16="http://schemas.microsoft.com/office/drawing/2014/chart" uri="{C3380CC4-5D6E-409C-BE32-E72D297353CC}">
              <c16:uniqueId val="{00000000-7C37-4BF1-BFE0-43D0F0E31DE9}"/>
            </c:ext>
          </c:extLst>
        </c:ser>
        <c:dLbls>
          <c:showLegendKey val="0"/>
          <c:showVal val="1"/>
          <c:showCatName val="0"/>
          <c:showSerName val="0"/>
          <c:showPercent val="0"/>
          <c:showBubbleSize val="0"/>
        </c:dLbls>
        <c:gapWidth val="65"/>
        <c:shape val="box"/>
        <c:axId val="196538752"/>
        <c:axId val="196541440"/>
        <c:axId val="0"/>
      </c:bar3DChart>
      <c:catAx>
        <c:axId val="196538752"/>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1" i="0" u="none" strike="noStrike" kern="1200" cap="all" baseline="0">
                <a:solidFill>
                  <a:schemeClr val="dk1">
                    <a:lumMod val="75000"/>
                    <a:lumOff val="25000"/>
                  </a:schemeClr>
                </a:solidFill>
                <a:latin typeface="+mn-lt"/>
                <a:ea typeface="+mn-ea"/>
                <a:cs typeface="+mn-cs"/>
              </a:defRPr>
            </a:pPr>
            <a:endParaRPr lang="el-GR"/>
          </a:p>
        </c:txPr>
        <c:crossAx val="196541440"/>
        <c:crosses val="autoZero"/>
        <c:auto val="1"/>
        <c:lblAlgn val="ctr"/>
        <c:lblOffset val="100"/>
        <c:noMultiLvlLbl val="0"/>
      </c:catAx>
      <c:valAx>
        <c:axId val="19654144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l-GR"/>
          </a:p>
        </c:txPr>
        <c:crossAx val="19653875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694900125581875E-2"/>
          <c:y val="2.7747256457741943E-2"/>
          <c:w val="0.94262662991541746"/>
          <c:h val="0.71736509510337387"/>
        </c:manualLayout>
      </c:layout>
      <c:lineChart>
        <c:grouping val="standard"/>
        <c:varyColors val="0"/>
        <c:ser>
          <c:idx val="0"/>
          <c:order val="0"/>
          <c:tx>
            <c:strRef>
              <c:f>Sheet3!$A$16</c:f>
              <c:strCache>
                <c:ptCount val="1"/>
                <c:pt idx="0">
                  <c:v>Ν.Δ</c:v>
                </c:pt>
              </c:strCache>
            </c:strRef>
          </c:tx>
          <c:spPr>
            <a:ln w="2222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Sheet3!$B$15:$O$15</c:f>
              <c:strCache>
                <c:ptCount val="14"/>
                <c:pt idx="0">
                  <c:v>ΣΕΠΤΕΜΒΡΙΟΣ</c:v>
                </c:pt>
                <c:pt idx="1">
                  <c:v>ΝΟΕΜΒΡΙΟΣ</c:v>
                </c:pt>
                <c:pt idx="2">
                  <c:v>ΙΑΝΟΥΑΡΙΟΣ</c:v>
                </c:pt>
                <c:pt idx="3">
                  <c:v>ΜΑΡΤΙΟΣ</c:v>
                </c:pt>
                <c:pt idx="4">
                  <c:v>ΜΑΡΤΙΟΣ Β</c:v>
                </c:pt>
                <c:pt idx="5">
                  <c:v>ΜΑΙΟΣ</c:v>
                </c:pt>
                <c:pt idx="6">
                  <c:v>ΙΟΥΝΙΟΣ</c:v>
                </c:pt>
                <c:pt idx="7">
                  <c:v>ΙΟΥΛΙΟΣ</c:v>
                </c:pt>
                <c:pt idx="8">
                  <c:v>ΣΕΠΤΕΜΒΡΙΟΣ</c:v>
                </c:pt>
                <c:pt idx="9">
                  <c:v>ΟΚΤΩΒΡΙΟΣ</c:v>
                </c:pt>
                <c:pt idx="10">
                  <c:v>ΝΟΕΜΒΡΙΟΣ</c:v>
                </c:pt>
                <c:pt idx="11">
                  <c:v>ΙΑΝΟΥΑΡΙΟΣ</c:v>
                </c:pt>
                <c:pt idx="12">
                  <c:v>ΦΕΒΡΟΥΑΡΙΟΣ</c:v>
                </c:pt>
                <c:pt idx="13">
                  <c:v>ΜΑΡΤΙΟΣ</c:v>
                </c:pt>
              </c:strCache>
            </c:strRef>
          </c:cat>
          <c:val>
            <c:numRef>
              <c:f>Sheet3!$B$16:$O$16</c:f>
              <c:numCache>
                <c:formatCode>General</c:formatCode>
                <c:ptCount val="14"/>
                <c:pt idx="0">
                  <c:v>41.9</c:v>
                </c:pt>
                <c:pt idx="1">
                  <c:v>40.5</c:v>
                </c:pt>
                <c:pt idx="2">
                  <c:v>38.299999999999997</c:v>
                </c:pt>
                <c:pt idx="3">
                  <c:v>38.799999999999997</c:v>
                </c:pt>
                <c:pt idx="4">
                  <c:v>40</c:v>
                </c:pt>
                <c:pt idx="5">
                  <c:v>40.200000000000003</c:v>
                </c:pt>
                <c:pt idx="6">
                  <c:v>41.5</c:v>
                </c:pt>
                <c:pt idx="7">
                  <c:v>41.2</c:v>
                </c:pt>
                <c:pt idx="8">
                  <c:v>40.299999999999997</c:v>
                </c:pt>
                <c:pt idx="9">
                  <c:v>38</c:v>
                </c:pt>
                <c:pt idx="10">
                  <c:v>37.5</c:v>
                </c:pt>
                <c:pt idx="11">
                  <c:v>38.6</c:v>
                </c:pt>
                <c:pt idx="12">
                  <c:v>37.299999999999997</c:v>
                </c:pt>
                <c:pt idx="13">
                  <c:v>37.799999999999997</c:v>
                </c:pt>
              </c:numCache>
            </c:numRef>
          </c:val>
          <c:smooth val="0"/>
          <c:extLst>
            <c:ext xmlns:c16="http://schemas.microsoft.com/office/drawing/2014/chart" uri="{C3380CC4-5D6E-409C-BE32-E72D297353CC}">
              <c16:uniqueId val="{00000000-160C-4789-92A8-9199D8B060FC}"/>
            </c:ext>
          </c:extLst>
        </c:ser>
        <c:ser>
          <c:idx val="1"/>
          <c:order val="1"/>
          <c:tx>
            <c:strRef>
              <c:f>Sheet3!$A$17</c:f>
              <c:strCache>
                <c:ptCount val="1"/>
                <c:pt idx="0">
                  <c:v>ΣΥΡΙΖΑ</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Sheet3!$B$15:$O$15</c:f>
              <c:strCache>
                <c:ptCount val="14"/>
                <c:pt idx="0">
                  <c:v>ΣΕΠΤΕΜΒΡΙΟΣ</c:v>
                </c:pt>
                <c:pt idx="1">
                  <c:v>ΝΟΕΜΒΡΙΟΣ</c:v>
                </c:pt>
                <c:pt idx="2">
                  <c:v>ΙΑΝΟΥΑΡΙΟΣ</c:v>
                </c:pt>
                <c:pt idx="3">
                  <c:v>ΜΑΡΤΙΟΣ</c:v>
                </c:pt>
                <c:pt idx="4">
                  <c:v>ΜΑΡΤΙΟΣ Β</c:v>
                </c:pt>
                <c:pt idx="5">
                  <c:v>ΜΑΙΟΣ</c:v>
                </c:pt>
                <c:pt idx="6">
                  <c:v>ΙΟΥΝΙΟΣ</c:v>
                </c:pt>
                <c:pt idx="7">
                  <c:v>ΙΟΥΛΙΟΣ</c:v>
                </c:pt>
                <c:pt idx="8">
                  <c:v>ΣΕΠΤΕΜΒΡΙΟΣ</c:v>
                </c:pt>
                <c:pt idx="9">
                  <c:v>ΟΚΤΩΒΡΙΟΣ</c:v>
                </c:pt>
                <c:pt idx="10">
                  <c:v>ΝΟΕΜΒΡΙΟΣ</c:v>
                </c:pt>
                <c:pt idx="11">
                  <c:v>ΙΑΝΟΥΑΡΙΟΣ</c:v>
                </c:pt>
                <c:pt idx="12">
                  <c:v>ΦΕΒΡΟΥΑΡΙΟΣ</c:v>
                </c:pt>
                <c:pt idx="13">
                  <c:v>ΜΑΡΤΙΟΣ</c:v>
                </c:pt>
              </c:strCache>
            </c:strRef>
          </c:cat>
          <c:val>
            <c:numRef>
              <c:f>Sheet3!$B$17:$O$17</c:f>
              <c:numCache>
                <c:formatCode>General</c:formatCode>
                <c:ptCount val="14"/>
                <c:pt idx="0">
                  <c:v>23.1</c:v>
                </c:pt>
                <c:pt idx="1">
                  <c:v>23</c:v>
                </c:pt>
                <c:pt idx="2">
                  <c:v>21.3</c:v>
                </c:pt>
                <c:pt idx="3">
                  <c:v>20.8</c:v>
                </c:pt>
                <c:pt idx="4">
                  <c:v>20.2</c:v>
                </c:pt>
                <c:pt idx="5">
                  <c:v>20</c:v>
                </c:pt>
                <c:pt idx="6">
                  <c:v>19.8</c:v>
                </c:pt>
                <c:pt idx="7">
                  <c:v>20.7</c:v>
                </c:pt>
                <c:pt idx="8">
                  <c:v>19.5</c:v>
                </c:pt>
                <c:pt idx="9">
                  <c:v>18.100000000000001</c:v>
                </c:pt>
                <c:pt idx="10">
                  <c:v>18.8</c:v>
                </c:pt>
                <c:pt idx="11">
                  <c:v>21.4</c:v>
                </c:pt>
                <c:pt idx="12">
                  <c:v>20.2</c:v>
                </c:pt>
                <c:pt idx="13">
                  <c:v>20.399999999999999</c:v>
                </c:pt>
              </c:numCache>
            </c:numRef>
          </c:val>
          <c:smooth val="0"/>
          <c:extLst>
            <c:ext xmlns:c16="http://schemas.microsoft.com/office/drawing/2014/chart" uri="{C3380CC4-5D6E-409C-BE32-E72D297353CC}">
              <c16:uniqueId val="{00000001-160C-4789-92A8-9199D8B060FC}"/>
            </c:ext>
          </c:extLst>
        </c:ser>
        <c:dLbls>
          <c:dLblPos val="ctr"/>
          <c:showLegendKey val="0"/>
          <c:showVal val="1"/>
          <c:showCatName val="0"/>
          <c:showSerName val="0"/>
          <c:showPercent val="0"/>
          <c:showBubbleSize val="0"/>
        </c:dLbls>
        <c:smooth val="0"/>
        <c:axId val="196605440"/>
        <c:axId val="196606976"/>
      </c:lineChart>
      <c:catAx>
        <c:axId val="196605440"/>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1" i="0" u="none" strike="noStrike" kern="1200" cap="none" spc="0" normalizeH="0" baseline="0">
                <a:solidFill>
                  <a:schemeClr val="dk1">
                    <a:lumMod val="65000"/>
                    <a:lumOff val="35000"/>
                  </a:schemeClr>
                </a:solidFill>
                <a:latin typeface="+mn-lt"/>
                <a:ea typeface="+mn-ea"/>
                <a:cs typeface="+mn-cs"/>
              </a:defRPr>
            </a:pPr>
            <a:endParaRPr lang="el-GR"/>
          </a:p>
        </c:txPr>
        <c:crossAx val="196606976"/>
        <c:crosses val="autoZero"/>
        <c:auto val="1"/>
        <c:lblAlgn val="ctr"/>
        <c:lblOffset val="100"/>
        <c:noMultiLvlLbl val="0"/>
      </c:catAx>
      <c:valAx>
        <c:axId val="19660697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l-GR"/>
          </a:p>
        </c:txPr>
        <c:crossAx val="19660544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solidFill>
          <a:schemeClr val="bg1"/>
        </a:solidFill>
        <a:ln>
          <a:solidFill>
            <a:schemeClr val="accent1"/>
          </a:solid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l-GR"/>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2477120711817185E-2"/>
          <c:y val="0.13540314933463135"/>
          <c:w val="0.80722562172397072"/>
          <c:h val="0.73509197371269208"/>
        </c:manualLayout>
      </c:layout>
      <c:pie3DChart>
        <c:varyColors val="1"/>
        <c:ser>
          <c:idx val="0"/>
          <c:order val="0"/>
          <c:explosion val="28"/>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B508-4AB4-854E-14D727F86DFE}"/>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B508-4AB4-854E-14D727F86DFE}"/>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B508-4AB4-854E-14D727F86DFE}"/>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61C3-4E97-86D2-4C8CB44EE9A3}"/>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B508-4AB4-854E-14D727F86DF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Sheet1!$B$30:$B$34</c:f>
              <c:strCache>
                <c:ptCount val="5"/>
                <c:pt idx="0">
                  <c:v>ΚΑΛΥΤΕΡΑ</c:v>
                </c:pt>
                <c:pt idx="1">
                  <c:v>ΜΑΛΛΟΝ ΚΑΛΥΤΕΡΑ</c:v>
                </c:pt>
                <c:pt idx="2">
                  <c:v>ΜΑΛΛΟΝ ΧΕΙΡΟΤΕΡΑ</c:v>
                </c:pt>
                <c:pt idx="3">
                  <c:v>ΧΕΙΡΟΤΕΡΑ</c:v>
                </c:pt>
                <c:pt idx="4">
                  <c:v>ΔΓ/ΔΑ</c:v>
                </c:pt>
              </c:strCache>
            </c:strRef>
          </c:cat>
          <c:val>
            <c:numRef>
              <c:f>Sheet1!$E$30:$E$34</c:f>
              <c:numCache>
                <c:formatCode>0.0</c:formatCode>
                <c:ptCount val="5"/>
                <c:pt idx="0">
                  <c:v>10.315377784872652</c:v>
                </c:pt>
                <c:pt idx="1">
                  <c:v>13.728561593949861</c:v>
                </c:pt>
                <c:pt idx="2">
                  <c:v>14.783146594299051</c:v>
                </c:pt>
                <c:pt idx="3">
                  <c:v>40.438396072992859</c:v>
                </c:pt>
                <c:pt idx="4">
                  <c:v>20.734517953885575</c:v>
                </c:pt>
              </c:numCache>
            </c:numRef>
          </c:val>
          <c:extLst>
            <c:ext xmlns:c16="http://schemas.microsoft.com/office/drawing/2014/chart" uri="{C3380CC4-5D6E-409C-BE32-E72D297353CC}">
              <c16:uniqueId val="{00000000-BCCE-4A82-B43F-6E89DCD05603}"/>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18138910055597887"/>
          <c:y val="2.015778539953079E-3"/>
          <c:w val="0.55120029351169808"/>
          <c:h val="4.7594194171976544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2900294311256714E-2"/>
          <c:y val="0.19919631948249028"/>
          <c:w val="0.84507960047003272"/>
          <c:h val="0.76545105976867633"/>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35AB-4B46-8C3C-F569744DF850}"/>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35AB-4B46-8C3C-F569744DF850}"/>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35AB-4B46-8C3C-F569744DF850}"/>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BBC1-4E63-85F3-78705180F9E6}"/>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35AB-4B46-8C3C-F569744DF85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Sheet1!$B$41:$B$45</c:f>
              <c:strCache>
                <c:ptCount val="5"/>
                <c:pt idx="0">
                  <c:v>ΝΑΙ</c:v>
                </c:pt>
                <c:pt idx="1">
                  <c:v>ΜΑΛΛΟΝ ΝΑΙ</c:v>
                </c:pt>
                <c:pt idx="2">
                  <c:v>ΜΑΛΛΟΝ ΟΧΙ</c:v>
                </c:pt>
                <c:pt idx="3">
                  <c:v>ΟΧΙ</c:v>
                </c:pt>
                <c:pt idx="4">
                  <c:v>ΔΓ/ΔΑ</c:v>
                </c:pt>
              </c:strCache>
            </c:strRef>
          </c:cat>
          <c:val>
            <c:numRef>
              <c:f>Sheet1!$E$41:$E$45</c:f>
              <c:numCache>
                <c:formatCode>0.0</c:formatCode>
                <c:ptCount val="5"/>
                <c:pt idx="0">
                  <c:v>9.9202825529537488</c:v>
                </c:pt>
                <c:pt idx="1">
                  <c:v>22.288958285526135</c:v>
                </c:pt>
                <c:pt idx="2">
                  <c:v>19.818615370800863</c:v>
                </c:pt>
                <c:pt idx="3">
                  <c:v>45.414999650799658</c:v>
                </c:pt>
                <c:pt idx="4">
                  <c:v>2.5571441399195862</c:v>
                </c:pt>
              </c:numCache>
            </c:numRef>
          </c:val>
          <c:extLst>
            <c:ext xmlns:c16="http://schemas.microsoft.com/office/drawing/2014/chart" uri="{C3380CC4-5D6E-409C-BE32-E72D297353CC}">
              <c16:uniqueId val="{00000000-41AE-464D-B7FC-833556905E36}"/>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26293133497671306"/>
          <c:y val="1.4250467438254978E-4"/>
          <c:w val="0.44149676276893529"/>
          <c:h val="4.9645877794409689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0623276196047306E-3"/>
          <c:y val="0.10236427650084472"/>
          <c:w val="0.92452767450989448"/>
          <c:h val="0.84476541090188939"/>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6A4E-4A3F-A28C-BFF65E0CCD26}"/>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6A4E-4A3F-A28C-BFF65E0CCD26}"/>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6A4E-4A3F-A28C-BFF65E0CCD26}"/>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979D-4F24-BDEE-8B8E6D03B0D9}"/>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6A4E-4A3F-A28C-BFF65E0CCD26}"/>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Sheet1!$B$52:$B$56</c:f>
              <c:strCache>
                <c:ptCount val="5"/>
                <c:pt idx="0">
                  <c:v>ΝΑΙ</c:v>
                </c:pt>
                <c:pt idx="1">
                  <c:v>ΜΑΛΛΟΝ ΝΑΙ</c:v>
                </c:pt>
                <c:pt idx="2">
                  <c:v>ΜΑΛΛΟΝ ΟΧΙ</c:v>
                </c:pt>
                <c:pt idx="3">
                  <c:v>ΟΧΙ</c:v>
                </c:pt>
                <c:pt idx="4">
                  <c:v>ΔΓ/ΔΑ</c:v>
                </c:pt>
              </c:strCache>
            </c:strRef>
          </c:cat>
          <c:val>
            <c:numRef>
              <c:f>Sheet1!$E$52:$E$56</c:f>
              <c:numCache>
                <c:formatCode>0.0</c:formatCode>
                <c:ptCount val="5"/>
                <c:pt idx="0">
                  <c:v>14.875934110886082</c:v>
                </c:pt>
                <c:pt idx="1">
                  <c:v>29.907511797982629</c:v>
                </c:pt>
                <c:pt idx="2">
                  <c:v>20.034121860938445</c:v>
                </c:pt>
                <c:pt idx="3">
                  <c:v>26.422492492192863</c:v>
                </c:pt>
                <c:pt idx="4">
                  <c:v>8.759939737999991</c:v>
                </c:pt>
              </c:numCache>
            </c:numRef>
          </c:val>
          <c:extLst>
            <c:ext xmlns:c16="http://schemas.microsoft.com/office/drawing/2014/chart" uri="{C3380CC4-5D6E-409C-BE32-E72D297353CC}">
              <c16:uniqueId val="{00000000-8831-41D5-838A-8A6E16534C02}"/>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22719170367633659"/>
          <c:y val="1.0712098685362902E-2"/>
          <c:w val="0.51244526674172119"/>
          <c:h val="4.7030014722892581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4230134722895705E-2"/>
          <c:y val="0.16916505157908152"/>
          <c:w val="0.85284308669627429"/>
          <c:h val="0.77348655921148168"/>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1FFD-4026-9913-850DCD0CE146}"/>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1FFD-4026-9913-850DCD0CE146}"/>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1BF8-49D0-ADDB-6E95D353AC82}"/>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1BF8-49D0-ADDB-6E95D353AC82}"/>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1FFD-4026-9913-850DCD0CE146}"/>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Sheet1!$B$63:$B$67</c:f>
              <c:strCache>
                <c:ptCount val="5"/>
                <c:pt idx="0">
                  <c:v>ΝΑΙ</c:v>
                </c:pt>
                <c:pt idx="1">
                  <c:v>ΜΑΛΛΟΝ ΝΑΙ</c:v>
                </c:pt>
                <c:pt idx="2">
                  <c:v>ΜΑΛΛΟΝ ΟΧΙ</c:v>
                </c:pt>
                <c:pt idx="3">
                  <c:v>ΟΧΙ</c:v>
                </c:pt>
                <c:pt idx="4">
                  <c:v>ΔΓ/ΔΑ</c:v>
                </c:pt>
              </c:strCache>
            </c:strRef>
          </c:cat>
          <c:val>
            <c:numRef>
              <c:f>Sheet1!$E$63:$E$67</c:f>
              <c:numCache>
                <c:formatCode>0.0</c:formatCode>
                <c:ptCount val="5"/>
                <c:pt idx="0">
                  <c:v>12.417569241836841</c:v>
                </c:pt>
                <c:pt idx="1">
                  <c:v>8.7596419008033148</c:v>
                </c:pt>
                <c:pt idx="2">
                  <c:v>10.312337636385426</c:v>
                </c:pt>
                <c:pt idx="3">
                  <c:v>66.067503297230374</c:v>
                </c:pt>
                <c:pt idx="4">
                  <c:v>2.4429479237440508</c:v>
                </c:pt>
              </c:numCache>
            </c:numRef>
          </c:val>
          <c:extLst>
            <c:ext xmlns:c16="http://schemas.microsoft.com/office/drawing/2014/chart" uri="{C3380CC4-5D6E-409C-BE32-E72D297353CC}">
              <c16:uniqueId val="{00000000-41AC-4BAD-9E34-8696D8195451}"/>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21546149839774423"/>
          <c:y val="2.0373070414855195E-2"/>
          <c:w val="0.52606625051633937"/>
          <c:h val="4.8136277830626212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2926778580829882E-2"/>
          <c:y val="0.16993721338763354"/>
          <c:w val="0.85414644283834018"/>
          <c:h val="0.7705125995757498"/>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4247-42BB-BE1E-F0031AF2A7C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4247-42BB-BE1E-F0031AF2A7C7}"/>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4247-42BB-BE1E-F0031AF2A7C7}"/>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71D3-4E62-87B1-797AC763E0BE}"/>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4247-42BB-BE1E-F0031AF2A7C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Sheet1!$B$76:$B$80</c:f>
              <c:strCache>
                <c:ptCount val="5"/>
                <c:pt idx="0">
                  <c:v>ΝΑΙ</c:v>
                </c:pt>
                <c:pt idx="1">
                  <c:v>ΜΑΛΛΟΝ ΝΑΙ</c:v>
                </c:pt>
                <c:pt idx="2">
                  <c:v>ΜΑΛΛΟΝ ΟΧΙ</c:v>
                </c:pt>
                <c:pt idx="3">
                  <c:v>ΟΧΙ</c:v>
                </c:pt>
                <c:pt idx="4">
                  <c:v>ΔΓ/ΔΑ</c:v>
                </c:pt>
              </c:strCache>
            </c:strRef>
          </c:cat>
          <c:val>
            <c:numRef>
              <c:f>Sheet1!$E$76:$E$80</c:f>
              <c:numCache>
                <c:formatCode>0.0</c:formatCode>
                <c:ptCount val="5"/>
                <c:pt idx="0">
                  <c:v>47.813507068812442</c:v>
                </c:pt>
                <c:pt idx="1">
                  <c:v>10.800267387682217</c:v>
                </c:pt>
                <c:pt idx="2">
                  <c:v>7.1835496712528339</c:v>
                </c:pt>
                <c:pt idx="3">
                  <c:v>30.007283321194429</c:v>
                </c:pt>
                <c:pt idx="4">
                  <c:v>4.1953925510580774</c:v>
                </c:pt>
              </c:numCache>
            </c:numRef>
          </c:val>
          <c:extLst>
            <c:ext xmlns:c16="http://schemas.microsoft.com/office/drawing/2014/chart" uri="{C3380CC4-5D6E-409C-BE32-E72D297353CC}">
              <c16:uniqueId val="{00000000-5BB3-46A7-B54B-DB726353FF33}"/>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30669642834235161"/>
          <c:y val="2.4534223495047002E-3"/>
          <c:w val="0.42310111529313965"/>
          <c:h val="5.0721886982536421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6409997870500795E-2"/>
          <c:y val="0.17663667058228477"/>
          <c:w val="0.84632630598594527"/>
          <c:h val="0.77654090333001524"/>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965A-45C3-950F-3612E98A3AA5}"/>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965A-45C3-950F-3612E98A3AA5}"/>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965A-45C3-950F-3612E98A3AA5}"/>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3A53-49DA-AEE0-2C8D33E86D58}"/>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965A-45C3-950F-3612E98A3AA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Sheet1!$B$86:$B$90</c:f>
              <c:strCache>
                <c:ptCount val="5"/>
                <c:pt idx="0">
                  <c:v>ΝΑΙ</c:v>
                </c:pt>
                <c:pt idx="1">
                  <c:v>ΜΑΛΛΟΝ ΝΑΙ</c:v>
                </c:pt>
                <c:pt idx="2">
                  <c:v>ΜΑΛΛΟΝ ΟΧΙ</c:v>
                </c:pt>
                <c:pt idx="3">
                  <c:v>ΟΧΙ</c:v>
                </c:pt>
                <c:pt idx="4">
                  <c:v>ΔΓ/ΔΑ</c:v>
                </c:pt>
              </c:strCache>
            </c:strRef>
          </c:cat>
          <c:val>
            <c:numRef>
              <c:f>Sheet1!$E$86:$E$90</c:f>
              <c:numCache>
                <c:formatCode>0.0</c:formatCode>
                <c:ptCount val="5"/>
                <c:pt idx="0">
                  <c:v>53.551367368725636</c:v>
                </c:pt>
                <c:pt idx="1">
                  <c:v>12.84159275259656</c:v>
                </c:pt>
                <c:pt idx="2">
                  <c:v>7.1705793732352943</c:v>
                </c:pt>
                <c:pt idx="3">
                  <c:v>20.414251364375552</c:v>
                </c:pt>
                <c:pt idx="4">
                  <c:v>6.0222091410669565</c:v>
                </c:pt>
              </c:numCache>
            </c:numRef>
          </c:val>
          <c:extLst>
            <c:ext xmlns:c16="http://schemas.microsoft.com/office/drawing/2014/chart" uri="{C3380CC4-5D6E-409C-BE32-E72D297353CC}">
              <c16:uniqueId val="{00000000-3D11-44EC-89C6-73EA6EC9D417}"/>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28844944235343017"/>
          <c:y val="5.268160324475521E-2"/>
          <c:w val="0.42310111529313965"/>
          <c:h val="4.4620191335347115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6836847007027351E-2"/>
          <c:y val="0.16398303397481936"/>
          <c:w val="0.84632630598594527"/>
          <c:h val="0.76927960758692804"/>
        </c:manualLayout>
      </c:layout>
      <c:pie3DChart>
        <c:varyColors val="1"/>
        <c:ser>
          <c:idx val="0"/>
          <c:order val="0"/>
          <c:explosion val="25"/>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CD18-47B7-B315-76B15680774A}"/>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CD18-47B7-B315-76B15680774A}"/>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CD18-47B7-B315-76B15680774A}"/>
              </c:ext>
            </c:extLst>
          </c:dPt>
          <c:dPt>
            <c:idx val="3"/>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9DF1-4972-ABF4-FFBF0B74CD8F}"/>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CD18-47B7-B315-76B15680774A}"/>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l-G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Sheet1!$B$96:$B$100</c:f>
              <c:strCache>
                <c:ptCount val="5"/>
                <c:pt idx="0">
                  <c:v>ΝΑΙ</c:v>
                </c:pt>
                <c:pt idx="1">
                  <c:v>ΜΑΛΛΟΝ ΝΑΙ</c:v>
                </c:pt>
                <c:pt idx="2">
                  <c:v>ΜΑΛΛΟΝ ΟΧΙ</c:v>
                </c:pt>
                <c:pt idx="3">
                  <c:v>ΟΧΙ</c:v>
                </c:pt>
                <c:pt idx="4">
                  <c:v>ΔΓ/ΔΑ</c:v>
                </c:pt>
              </c:strCache>
            </c:strRef>
          </c:cat>
          <c:val>
            <c:numRef>
              <c:f>Sheet1!$E$96:$E$100</c:f>
              <c:numCache>
                <c:formatCode>0.0</c:formatCode>
                <c:ptCount val="5"/>
                <c:pt idx="0">
                  <c:v>27.8</c:v>
                </c:pt>
                <c:pt idx="1">
                  <c:v>8.5</c:v>
                </c:pt>
                <c:pt idx="2">
                  <c:v>13.7</c:v>
                </c:pt>
                <c:pt idx="3">
                  <c:v>44.990714299978052</c:v>
                </c:pt>
                <c:pt idx="4">
                  <c:v>5.0052918505501554</c:v>
                </c:pt>
              </c:numCache>
            </c:numRef>
          </c:val>
          <c:extLst>
            <c:ext xmlns:c16="http://schemas.microsoft.com/office/drawing/2014/chart" uri="{C3380CC4-5D6E-409C-BE32-E72D297353CC}">
              <c16:uniqueId val="{00000000-3EEC-4BB8-90B3-AB6A9B19D4CE}"/>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30799978448441745"/>
          <c:y val="1.5595204561241487E-2"/>
          <c:w val="0.42310111529313965"/>
          <c:h val="4.7910881174407616E-2"/>
        </c:manualLayout>
      </c:layout>
      <c:overlay val="0"/>
      <c:spPr>
        <a:solidFill>
          <a:schemeClr val="bg1"/>
        </a:solid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4.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7.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9.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0.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91"/>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6" y="4601369"/>
            <a:ext cx="7578725" cy="2075127"/>
          </a:xfrm>
        </p:spPr>
        <p:txBody>
          <a:bodyPr/>
          <a:lstStyle>
            <a:lvl1pPr marL="0" indent="0" algn="ctr">
              <a:buNone/>
              <a:defRPr>
                <a:solidFill>
                  <a:schemeClr val="tx1">
                    <a:tint val="75000"/>
                  </a:schemeClr>
                </a:solidFill>
              </a:defRPr>
            </a:lvl1pPr>
            <a:lvl2pPr marL="540900" indent="0" algn="ctr">
              <a:buNone/>
              <a:defRPr>
                <a:solidFill>
                  <a:schemeClr val="tx1">
                    <a:tint val="75000"/>
                  </a:schemeClr>
                </a:solidFill>
              </a:defRPr>
            </a:lvl2pPr>
            <a:lvl3pPr marL="1081799" indent="0" algn="ctr">
              <a:buNone/>
              <a:defRPr>
                <a:solidFill>
                  <a:schemeClr val="tx1">
                    <a:tint val="75000"/>
                  </a:schemeClr>
                </a:solidFill>
              </a:defRPr>
            </a:lvl3pPr>
            <a:lvl4pPr marL="1622702" indent="0" algn="ctr">
              <a:buNone/>
              <a:defRPr>
                <a:solidFill>
                  <a:schemeClr val="tx1">
                    <a:tint val="75000"/>
                  </a:schemeClr>
                </a:solidFill>
              </a:defRPr>
            </a:lvl4pPr>
            <a:lvl5pPr marL="2163601" indent="0" algn="ctr">
              <a:buNone/>
              <a:defRPr>
                <a:solidFill>
                  <a:schemeClr val="tx1">
                    <a:tint val="75000"/>
                  </a:schemeClr>
                </a:solidFill>
              </a:defRPr>
            </a:lvl5pPr>
            <a:lvl6pPr marL="2704502" indent="0" algn="ctr">
              <a:buNone/>
              <a:defRPr>
                <a:solidFill>
                  <a:schemeClr val="tx1">
                    <a:tint val="75000"/>
                  </a:schemeClr>
                </a:solidFill>
              </a:defRPr>
            </a:lvl6pPr>
            <a:lvl7pPr marL="3245404" indent="0" algn="ctr">
              <a:buNone/>
              <a:defRPr>
                <a:solidFill>
                  <a:schemeClr val="tx1">
                    <a:tint val="75000"/>
                  </a:schemeClr>
                </a:solidFill>
              </a:defRPr>
            </a:lvl7pPr>
            <a:lvl8pPr marL="3786305" indent="0" algn="ctr">
              <a:buNone/>
              <a:defRPr>
                <a:solidFill>
                  <a:schemeClr val="tx1">
                    <a:tint val="75000"/>
                  </a:schemeClr>
                </a:solidFill>
              </a:defRPr>
            </a:lvl8pPr>
            <a:lvl9pPr marL="4327204"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14409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70276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41" y="385329"/>
            <a:ext cx="2883374" cy="8202767"/>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40959" y="385329"/>
            <a:ext cx="8473436" cy="82027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252046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3344" y="1328909"/>
            <a:ext cx="8120063" cy="2826985"/>
          </a:xfrm>
        </p:spPr>
        <p:txBody>
          <a:bodyPr anchor="b"/>
          <a:lstStyle>
            <a:lvl1pPr algn="ctr">
              <a:defRPr sz="7104"/>
            </a:lvl1pPr>
          </a:lstStyle>
          <a:p>
            <a:r>
              <a:rPr lang="en-US"/>
              <a:t>Click to edit Master title style</a:t>
            </a:r>
          </a:p>
        </p:txBody>
      </p:sp>
      <p:sp>
        <p:nvSpPr>
          <p:cNvPr id="3" name="Subtitle 2"/>
          <p:cNvSpPr>
            <a:spLocks noGrp="1"/>
          </p:cNvSpPr>
          <p:nvPr>
            <p:ph type="subTitle" idx="1"/>
          </p:nvPr>
        </p:nvSpPr>
        <p:spPr>
          <a:xfrm>
            <a:off x="1353344" y="4264913"/>
            <a:ext cx="8120063" cy="1960468"/>
          </a:xfrm>
        </p:spPr>
        <p:txBody>
          <a:bodyPr/>
          <a:lstStyle>
            <a:lvl1pPr marL="0" indent="0" algn="ctr">
              <a:buNone/>
              <a:defRPr sz="2842"/>
            </a:lvl1pPr>
            <a:lvl2pPr marL="541325" indent="0" algn="ctr">
              <a:buNone/>
              <a:defRPr sz="2368"/>
            </a:lvl2pPr>
            <a:lvl3pPr marL="1082650" indent="0" algn="ctr">
              <a:buNone/>
              <a:defRPr sz="2131"/>
            </a:lvl3pPr>
            <a:lvl4pPr marL="1623974" indent="0" algn="ctr">
              <a:buNone/>
              <a:defRPr sz="1894"/>
            </a:lvl4pPr>
            <a:lvl5pPr marL="2165299" indent="0" algn="ctr">
              <a:buNone/>
              <a:defRPr sz="1894"/>
            </a:lvl5pPr>
            <a:lvl6pPr marL="2706624" indent="0" algn="ctr">
              <a:buNone/>
              <a:defRPr sz="1894"/>
            </a:lvl6pPr>
            <a:lvl7pPr marL="3247949" indent="0" algn="ctr">
              <a:buNone/>
              <a:defRPr sz="1894"/>
            </a:lvl7pPr>
            <a:lvl8pPr marL="3789274" indent="0" algn="ctr">
              <a:buNone/>
              <a:defRPr sz="1894"/>
            </a:lvl8pPr>
            <a:lvl9pPr marL="4330598" indent="0" algn="ctr">
              <a:buNone/>
              <a:defRPr sz="1894"/>
            </a:lvl9pPr>
          </a:lstStyle>
          <a:p>
            <a:r>
              <a:rPr lang="en-US"/>
              <a:t>Click to edit Master subtitle style</a:t>
            </a:r>
          </a:p>
        </p:txBody>
      </p:sp>
      <p:sp>
        <p:nvSpPr>
          <p:cNvPr id="4" name="Date Placeholder 3">
            <a:extLst>
              <a:ext uri="{FF2B5EF4-FFF2-40B4-BE49-F238E27FC236}">
                <a16:creationId xmlns:a16="http://schemas.microsoft.com/office/drawing/2014/main" id="{8D9185AD-2C02-4FF2-A075-BCF13127587D}"/>
              </a:ext>
            </a:extLst>
          </p:cNvPr>
          <p:cNvSpPr>
            <a:spLocks noGrp="1"/>
          </p:cNvSpPr>
          <p:nvPr>
            <p:ph type="dt" sz="half" idx="10"/>
          </p:nvPr>
        </p:nvSpPr>
        <p:spPr/>
        <p:txBody>
          <a:bodyPr/>
          <a:lstStyle>
            <a:lvl1pPr>
              <a:defRPr/>
            </a:lvl1pPr>
          </a:lstStyle>
          <a:p>
            <a:pPr>
              <a:defRPr/>
            </a:pPr>
            <a:fld id="{9350C25C-3338-46E3-AB7B-FD93F049F6D2}" type="datetimeFigureOut">
              <a:rPr lang="en-US"/>
              <a:pPr>
                <a:defRPr/>
              </a:pPr>
              <a:t>2/28/2021</a:t>
            </a:fld>
            <a:endParaRPr lang="en-US"/>
          </a:p>
        </p:txBody>
      </p:sp>
      <p:sp>
        <p:nvSpPr>
          <p:cNvPr id="5" name="Footer Placeholder 4">
            <a:extLst>
              <a:ext uri="{FF2B5EF4-FFF2-40B4-BE49-F238E27FC236}">
                <a16:creationId xmlns:a16="http://schemas.microsoft.com/office/drawing/2014/main" id="{BF58EFF0-71AC-4752-B53B-89E78653BB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4D70759-120A-476A-B244-0081223BEAB2}"/>
              </a:ext>
            </a:extLst>
          </p:cNvPr>
          <p:cNvSpPr>
            <a:spLocks noGrp="1"/>
          </p:cNvSpPr>
          <p:nvPr>
            <p:ph type="sldNum" sz="quarter" idx="12"/>
          </p:nvPr>
        </p:nvSpPr>
        <p:spPr/>
        <p:txBody>
          <a:bodyPr/>
          <a:lstStyle>
            <a:lvl1pPr>
              <a:defRPr/>
            </a:lvl1pPr>
          </a:lstStyle>
          <a:p>
            <a:fld id="{0AF867D1-E10C-40CB-B64F-C5373A10AD46}" type="slidenum">
              <a:rPr lang="en-US" altLang="el-GR"/>
              <a:pPr/>
              <a:t>‹#›</a:t>
            </a:fld>
            <a:endParaRPr lang="en-US" altLang="el-GR"/>
          </a:p>
        </p:txBody>
      </p:sp>
    </p:spTree>
    <p:extLst>
      <p:ext uri="{BB962C8B-B14F-4D97-AF65-F5344CB8AC3E}">
        <p14:creationId xmlns:p14="http://schemas.microsoft.com/office/powerpoint/2010/main" val="1242578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338EA-7C95-4FBD-BB1E-552380403A70}"/>
              </a:ext>
            </a:extLst>
          </p:cNvPr>
          <p:cNvSpPr>
            <a:spLocks noGrp="1"/>
          </p:cNvSpPr>
          <p:nvPr>
            <p:ph type="dt" sz="half" idx="10"/>
          </p:nvPr>
        </p:nvSpPr>
        <p:spPr/>
        <p:txBody>
          <a:bodyPr/>
          <a:lstStyle>
            <a:lvl1pPr>
              <a:defRPr/>
            </a:lvl1pPr>
          </a:lstStyle>
          <a:p>
            <a:pPr>
              <a:defRPr/>
            </a:pPr>
            <a:fld id="{0E2212B6-5489-4E26-8837-9BC51ACEE51C}" type="datetimeFigureOut">
              <a:rPr lang="en-US"/>
              <a:pPr>
                <a:defRPr/>
              </a:pPr>
              <a:t>2/28/2021</a:t>
            </a:fld>
            <a:endParaRPr lang="en-US"/>
          </a:p>
        </p:txBody>
      </p:sp>
      <p:sp>
        <p:nvSpPr>
          <p:cNvPr id="5" name="Footer Placeholder 4">
            <a:extLst>
              <a:ext uri="{FF2B5EF4-FFF2-40B4-BE49-F238E27FC236}">
                <a16:creationId xmlns:a16="http://schemas.microsoft.com/office/drawing/2014/main" id="{BCBD6072-6FEF-4154-8826-D12EE69F3F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C2A8282-BECB-4A25-8536-203E91B9FE3A}"/>
              </a:ext>
            </a:extLst>
          </p:cNvPr>
          <p:cNvSpPr>
            <a:spLocks noGrp="1"/>
          </p:cNvSpPr>
          <p:nvPr>
            <p:ph type="sldNum" sz="quarter" idx="12"/>
          </p:nvPr>
        </p:nvSpPr>
        <p:spPr/>
        <p:txBody>
          <a:bodyPr/>
          <a:lstStyle>
            <a:lvl1pPr>
              <a:defRPr/>
            </a:lvl1pPr>
          </a:lstStyle>
          <a:p>
            <a:fld id="{4FF486B0-1754-4029-9BDC-B4D14E046FCF}" type="slidenum">
              <a:rPr lang="en-US" altLang="el-GR"/>
              <a:pPr/>
              <a:t>‹#›</a:t>
            </a:fld>
            <a:endParaRPr lang="en-US" altLang="el-GR"/>
          </a:p>
        </p:txBody>
      </p:sp>
    </p:spTree>
    <p:extLst>
      <p:ext uri="{BB962C8B-B14F-4D97-AF65-F5344CB8AC3E}">
        <p14:creationId xmlns:p14="http://schemas.microsoft.com/office/powerpoint/2010/main" val="2343428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8699" y="2024378"/>
            <a:ext cx="9338072" cy="3377720"/>
          </a:xfrm>
        </p:spPr>
        <p:txBody>
          <a:bodyPr anchor="b"/>
          <a:lstStyle>
            <a:lvl1pPr>
              <a:defRPr sz="7104"/>
            </a:lvl1pPr>
          </a:lstStyle>
          <a:p>
            <a:r>
              <a:rPr lang="en-US"/>
              <a:t>Click to edit Master title style</a:t>
            </a:r>
          </a:p>
        </p:txBody>
      </p:sp>
      <p:sp>
        <p:nvSpPr>
          <p:cNvPr id="3" name="Text Placeholder 2"/>
          <p:cNvSpPr>
            <a:spLocks noGrp="1"/>
          </p:cNvSpPr>
          <p:nvPr>
            <p:ph type="body" idx="1"/>
          </p:nvPr>
        </p:nvSpPr>
        <p:spPr>
          <a:xfrm>
            <a:off x="738699" y="5434056"/>
            <a:ext cx="9338072" cy="1776263"/>
          </a:xfrm>
        </p:spPr>
        <p:txBody>
          <a:bodyPr/>
          <a:lstStyle>
            <a:lvl1pPr marL="0" indent="0">
              <a:buNone/>
              <a:defRPr sz="2842">
                <a:solidFill>
                  <a:schemeClr val="tx1">
                    <a:tint val="75000"/>
                  </a:schemeClr>
                </a:solidFill>
              </a:defRPr>
            </a:lvl1pPr>
            <a:lvl2pPr marL="541325" indent="0">
              <a:buNone/>
              <a:defRPr sz="2368">
                <a:solidFill>
                  <a:schemeClr val="tx1">
                    <a:tint val="75000"/>
                  </a:schemeClr>
                </a:solidFill>
              </a:defRPr>
            </a:lvl2pPr>
            <a:lvl3pPr marL="1082650" indent="0">
              <a:buNone/>
              <a:defRPr sz="2131">
                <a:solidFill>
                  <a:schemeClr val="tx1">
                    <a:tint val="75000"/>
                  </a:schemeClr>
                </a:solidFill>
              </a:defRPr>
            </a:lvl3pPr>
            <a:lvl4pPr marL="1623974" indent="0">
              <a:buNone/>
              <a:defRPr sz="1894">
                <a:solidFill>
                  <a:schemeClr val="tx1">
                    <a:tint val="75000"/>
                  </a:schemeClr>
                </a:solidFill>
              </a:defRPr>
            </a:lvl4pPr>
            <a:lvl5pPr marL="2165299" indent="0">
              <a:buNone/>
              <a:defRPr sz="1894">
                <a:solidFill>
                  <a:schemeClr val="tx1">
                    <a:tint val="75000"/>
                  </a:schemeClr>
                </a:solidFill>
              </a:defRPr>
            </a:lvl5pPr>
            <a:lvl6pPr marL="2706624" indent="0">
              <a:buNone/>
              <a:defRPr sz="1894">
                <a:solidFill>
                  <a:schemeClr val="tx1">
                    <a:tint val="75000"/>
                  </a:schemeClr>
                </a:solidFill>
              </a:defRPr>
            </a:lvl6pPr>
            <a:lvl7pPr marL="3247949" indent="0">
              <a:buNone/>
              <a:defRPr sz="1894">
                <a:solidFill>
                  <a:schemeClr val="tx1">
                    <a:tint val="75000"/>
                  </a:schemeClr>
                </a:solidFill>
              </a:defRPr>
            </a:lvl7pPr>
            <a:lvl8pPr marL="3789274" indent="0">
              <a:buNone/>
              <a:defRPr sz="1894">
                <a:solidFill>
                  <a:schemeClr val="tx1">
                    <a:tint val="75000"/>
                  </a:schemeClr>
                </a:solidFill>
              </a:defRPr>
            </a:lvl8pPr>
            <a:lvl9pPr marL="4330598" indent="0">
              <a:buNone/>
              <a:defRPr sz="189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0D55B4-8C15-4783-AB30-E9D6BF730286}"/>
              </a:ext>
            </a:extLst>
          </p:cNvPr>
          <p:cNvSpPr>
            <a:spLocks noGrp="1"/>
          </p:cNvSpPr>
          <p:nvPr>
            <p:ph type="dt" sz="half" idx="10"/>
          </p:nvPr>
        </p:nvSpPr>
        <p:spPr/>
        <p:txBody>
          <a:bodyPr/>
          <a:lstStyle>
            <a:lvl1pPr>
              <a:defRPr/>
            </a:lvl1pPr>
          </a:lstStyle>
          <a:p>
            <a:pPr>
              <a:defRPr/>
            </a:pPr>
            <a:fld id="{3E7F3855-C67C-4DA8-AE90-841DF9FDAF3A}" type="datetimeFigureOut">
              <a:rPr lang="en-US"/>
              <a:pPr>
                <a:defRPr/>
              </a:pPr>
              <a:t>2/28/2021</a:t>
            </a:fld>
            <a:endParaRPr lang="en-US"/>
          </a:p>
        </p:txBody>
      </p:sp>
      <p:sp>
        <p:nvSpPr>
          <p:cNvPr id="5" name="Footer Placeholder 4">
            <a:extLst>
              <a:ext uri="{FF2B5EF4-FFF2-40B4-BE49-F238E27FC236}">
                <a16:creationId xmlns:a16="http://schemas.microsoft.com/office/drawing/2014/main" id="{2C0FA354-0A7D-400F-9912-FDCF59BBB4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4BD6D8-141D-4D10-9B9C-928E204A9D56}"/>
              </a:ext>
            </a:extLst>
          </p:cNvPr>
          <p:cNvSpPr>
            <a:spLocks noGrp="1"/>
          </p:cNvSpPr>
          <p:nvPr>
            <p:ph type="sldNum" sz="quarter" idx="12"/>
          </p:nvPr>
        </p:nvSpPr>
        <p:spPr/>
        <p:txBody>
          <a:bodyPr/>
          <a:lstStyle>
            <a:lvl1pPr>
              <a:defRPr/>
            </a:lvl1pPr>
          </a:lstStyle>
          <a:p>
            <a:fld id="{0AEAABC4-2F97-4BD4-973B-F8551D867C8F}" type="slidenum">
              <a:rPr lang="en-US" altLang="el-GR"/>
              <a:pPr/>
              <a:t>‹#›</a:t>
            </a:fld>
            <a:endParaRPr lang="en-US" altLang="el-GR"/>
          </a:p>
        </p:txBody>
      </p:sp>
    </p:spTree>
    <p:extLst>
      <p:ext uri="{BB962C8B-B14F-4D97-AF65-F5344CB8AC3E}">
        <p14:creationId xmlns:p14="http://schemas.microsoft.com/office/powerpoint/2010/main" val="1591393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4339" y="2161591"/>
            <a:ext cx="4601369" cy="51521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81042" y="2161591"/>
            <a:ext cx="4601369" cy="51521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0CF5C1E-4785-4B00-B05E-BA9EDDC3EAC7}"/>
              </a:ext>
            </a:extLst>
          </p:cNvPr>
          <p:cNvSpPr>
            <a:spLocks noGrp="1"/>
          </p:cNvSpPr>
          <p:nvPr>
            <p:ph type="dt" sz="half" idx="10"/>
          </p:nvPr>
        </p:nvSpPr>
        <p:spPr/>
        <p:txBody>
          <a:bodyPr/>
          <a:lstStyle>
            <a:lvl1pPr>
              <a:defRPr/>
            </a:lvl1pPr>
          </a:lstStyle>
          <a:p>
            <a:pPr>
              <a:defRPr/>
            </a:pPr>
            <a:fld id="{2215C6AF-6289-44C5-8CD0-2D4D632B3463}" type="datetimeFigureOut">
              <a:rPr lang="en-US"/>
              <a:pPr>
                <a:defRPr/>
              </a:pPr>
              <a:t>2/28/2021</a:t>
            </a:fld>
            <a:endParaRPr lang="en-US"/>
          </a:p>
        </p:txBody>
      </p:sp>
      <p:sp>
        <p:nvSpPr>
          <p:cNvPr id="6" name="Footer Placeholder 4">
            <a:extLst>
              <a:ext uri="{FF2B5EF4-FFF2-40B4-BE49-F238E27FC236}">
                <a16:creationId xmlns:a16="http://schemas.microsoft.com/office/drawing/2014/main" id="{545B6F91-D147-4384-ABBF-4A981430E5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32CF99F-56AE-4147-9474-CB794957AEFD}"/>
              </a:ext>
            </a:extLst>
          </p:cNvPr>
          <p:cNvSpPr>
            <a:spLocks noGrp="1"/>
          </p:cNvSpPr>
          <p:nvPr>
            <p:ph type="sldNum" sz="quarter" idx="12"/>
          </p:nvPr>
        </p:nvSpPr>
        <p:spPr/>
        <p:txBody>
          <a:bodyPr/>
          <a:lstStyle>
            <a:lvl1pPr>
              <a:defRPr/>
            </a:lvl1pPr>
          </a:lstStyle>
          <a:p>
            <a:fld id="{AC8F49DF-52D1-4922-9BFA-3275127E3690}" type="slidenum">
              <a:rPr lang="en-US" altLang="el-GR"/>
              <a:pPr/>
              <a:t>‹#›</a:t>
            </a:fld>
            <a:endParaRPr lang="en-US" altLang="el-GR"/>
          </a:p>
        </p:txBody>
      </p:sp>
    </p:spTree>
    <p:extLst>
      <p:ext uri="{BB962C8B-B14F-4D97-AF65-F5344CB8AC3E}">
        <p14:creationId xmlns:p14="http://schemas.microsoft.com/office/powerpoint/2010/main" val="1031917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5749" y="432320"/>
            <a:ext cx="9338072" cy="1569504"/>
          </a:xfrm>
        </p:spPr>
        <p:txBody>
          <a:bodyPr/>
          <a:lstStyle/>
          <a:p>
            <a:r>
              <a:rPr lang="en-US"/>
              <a:t>Click to edit Master title style</a:t>
            </a:r>
          </a:p>
        </p:txBody>
      </p:sp>
      <p:sp>
        <p:nvSpPr>
          <p:cNvPr id="3" name="Text Placeholder 2"/>
          <p:cNvSpPr>
            <a:spLocks noGrp="1"/>
          </p:cNvSpPr>
          <p:nvPr>
            <p:ph type="body" idx="1"/>
          </p:nvPr>
        </p:nvSpPr>
        <p:spPr>
          <a:xfrm>
            <a:off x="745750" y="1990544"/>
            <a:ext cx="4580222"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745750" y="2966078"/>
            <a:ext cx="4580222" cy="4362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81044" y="1990544"/>
            <a:ext cx="4602779"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81044" y="2966078"/>
            <a:ext cx="4602779" cy="4362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30C1D7D-DFB0-4AB8-9C2A-59700AB48D7F}"/>
              </a:ext>
            </a:extLst>
          </p:cNvPr>
          <p:cNvSpPr>
            <a:spLocks noGrp="1"/>
          </p:cNvSpPr>
          <p:nvPr>
            <p:ph type="dt" sz="half" idx="10"/>
          </p:nvPr>
        </p:nvSpPr>
        <p:spPr/>
        <p:txBody>
          <a:bodyPr/>
          <a:lstStyle>
            <a:lvl1pPr>
              <a:defRPr/>
            </a:lvl1pPr>
          </a:lstStyle>
          <a:p>
            <a:pPr>
              <a:defRPr/>
            </a:pPr>
            <a:fld id="{7D3748E5-EBE4-4001-989B-28616CCED314}" type="datetimeFigureOut">
              <a:rPr lang="en-US"/>
              <a:pPr>
                <a:defRPr/>
              </a:pPr>
              <a:t>2/28/2021</a:t>
            </a:fld>
            <a:endParaRPr lang="en-US"/>
          </a:p>
        </p:txBody>
      </p:sp>
      <p:sp>
        <p:nvSpPr>
          <p:cNvPr id="8" name="Footer Placeholder 4">
            <a:extLst>
              <a:ext uri="{FF2B5EF4-FFF2-40B4-BE49-F238E27FC236}">
                <a16:creationId xmlns:a16="http://schemas.microsoft.com/office/drawing/2014/main" id="{12B243E9-A73E-4082-A93E-C03F965953D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BA65F48-45B9-479F-AB1E-819C1965DEF8}"/>
              </a:ext>
            </a:extLst>
          </p:cNvPr>
          <p:cNvSpPr>
            <a:spLocks noGrp="1"/>
          </p:cNvSpPr>
          <p:nvPr>
            <p:ph type="sldNum" sz="quarter" idx="12"/>
          </p:nvPr>
        </p:nvSpPr>
        <p:spPr/>
        <p:txBody>
          <a:bodyPr/>
          <a:lstStyle>
            <a:lvl1pPr>
              <a:defRPr/>
            </a:lvl1pPr>
          </a:lstStyle>
          <a:p>
            <a:fld id="{0DA1476B-505A-4629-AAB9-CF0C6B50C7AD}" type="slidenum">
              <a:rPr lang="en-US" altLang="el-GR"/>
              <a:pPr/>
              <a:t>‹#›</a:t>
            </a:fld>
            <a:endParaRPr lang="en-US" altLang="el-GR"/>
          </a:p>
        </p:txBody>
      </p:sp>
    </p:spTree>
    <p:extLst>
      <p:ext uri="{BB962C8B-B14F-4D97-AF65-F5344CB8AC3E}">
        <p14:creationId xmlns:p14="http://schemas.microsoft.com/office/powerpoint/2010/main" val="3127616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EDFC071-2C3B-48B9-824E-1F63153DA497}"/>
              </a:ext>
            </a:extLst>
          </p:cNvPr>
          <p:cNvSpPr>
            <a:spLocks noGrp="1"/>
          </p:cNvSpPr>
          <p:nvPr>
            <p:ph type="dt" sz="half" idx="10"/>
          </p:nvPr>
        </p:nvSpPr>
        <p:spPr/>
        <p:txBody>
          <a:bodyPr/>
          <a:lstStyle>
            <a:lvl1pPr>
              <a:defRPr/>
            </a:lvl1pPr>
          </a:lstStyle>
          <a:p>
            <a:pPr>
              <a:defRPr/>
            </a:pPr>
            <a:fld id="{902F9580-A195-4896-A316-6026D2D7DA1D}" type="datetimeFigureOut">
              <a:rPr lang="en-US"/>
              <a:pPr>
                <a:defRPr/>
              </a:pPr>
              <a:t>2/28/2021</a:t>
            </a:fld>
            <a:endParaRPr lang="en-US"/>
          </a:p>
        </p:txBody>
      </p:sp>
      <p:sp>
        <p:nvSpPr>
          <p:cNvPr id="4" name="Footer Placeholder 4">
            <a:extLst>
              <a:ext uri="{FF2B5EF4-FFF2-40B4-BE49-F238E27FC236}">
                <a16:creationId xmlns:a16="http://schemas.microsoft.com/office/drawing/2014/main" id="{C5BB1E50-7A7B-4137-81E6-6CABD15EAEA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FF9AE7C-EF54-40BE-8970-A49D2D17849A}"/>
              </a:ext>
            </a:extLst>
          </p:cNvPr>
          <p:cNvSpPr>
            <a:spLocks noGrp="1"/>
          </p:cNvSpPr>
          <p:nvPr>
            <p:ph type="sldNum" sz="quarter" idx="12"/>
          </p:nvPr>
        </p:nvSpPr>
        <p:spPr/>
        <p:txBody>
          <a:bodyPr/>
          <a:lstStyle>
            <a:lvl1pPr>
              <a:defRPr/>
            </a:lvl1pPr>
          </a:lstStyle>
          <a:p>
            <a:fld id="{47AB75B7-5846-4120-9B0B-F22FA75FB1AA}" type="slidenum">
              <a:rPr lang="en-US" altLang="el-GR"/>
              <a:pPr/>
              <a:t>‹#›</a:t>
            </a:fld>
            <a:endParaRPr lang="en-US" altLang="el-GR"/>
          </a:p>
        </p:txBody>
      </p:sp>
    </p:spTree>
    <p:extLst>
      <p:ext uri="{BB962C8B-B14F-4D97-AF65-F5344CB8AC3E}">
        <p14:creationId xmlns:p14="http://schemas.microsoft.com/office/powerpoint/2010/main" val="4254455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192933C-FC81-4EFA-9C69-66E27A255BAF}"/>
              </a:ext>
            </a:extLst>
          </p:cNvPr>
          <p:cNvSpPr>
            <a:spLocks noGrp="1"/>
          </p:cNvSpPr>
          <p:nvPr>
            <p:ph type="dt" sz="half" idx="10"/>
          </p:nvPr>
        </p:nvSpPr>
        <p:spPr/>
        <p:txBody>
          <a:bodyPr/>
          <a:lstStyle>
            <a:lvl1pPr>
              <a:defRPr/>
            </a:lvl1pPr>
          </a:lstStyle>
          <a:p>
            <a:pPr>
              <a:defRPr/>
            </a:pPr>
            <a:fld id="{C708E37D-009C-45A7-AB6A-8D763DCEB5F5}" type="datetimeFigureOut">
              <a:rPr lang="en-US"/>
              <a:pPr>
                <a:defRPr/>
              </a:pPr>
              <a:t>2/28/2021</a:t>
            </a:fld>
            <a:endParaRPr lang="en-US"/>
          </a:p>
        </p:txBody>
      </p:sp>
      <p:sp>
        <p:nvSpPr>
          <p:cNvPr id="3" name="Footer Placeholder 4">
            <a:extLst>
              <a:ext uri="{FF2B5EF4-FFF2-40B4-BE49-F238E27FC236}">
                <a16:creationId xmlns:a16="http://schemas.microsoft.com/office/drawing/2014/main" id="{BD272567-46D3-44B9-9A28-2545B7D4D8E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5AD15F0-F796-4E13-91A1-005CD3218A62}"/>
              </a:ext>
            </a:extLst>
          </p:cNvPr>
          <p:cNvSpPr>
            <a:spLocks noGrp="1"/>
          </p:cNvSpPr>
          <p:nvPr>
            <p:ph type="sldNum" sz="quarter" idx="12"/>
          </p:nvPr>
        </p:nvSpPr>
        <p:spPr/>
        <p:txBody>
          <a:bodyPr/>
          <a:lstStyle>
            <a:lvl1pPr>
              <a:defRPr/>
            </a:lvl1pPr>
          </a:lstStyle>
          <a:p>
            <a:fld id="{4107F549-1FD9-4FD8-96BF-48ECB8125BE8}" type="slidenum">
              <a:rPr lang="en-US" altLang="el-GR"/>
              <a:pPr/>
              <a:t>‹#›</a:t>
            </a:fld>
            <a:endParaRPr lang="en-US" altLang="el-GR"/>
          </a:p>
        </p:txBody>
      </p:sp>
    </p:spTree>
    <p:extLst>
      <p:ext uri="{BB962C8B-B14F-4D97-AF65-F5344CB8AC3E}">
        <p14:creationId xmlns:p14="http://schemas.microsoft.com/office/powerpoint/2010/main" val="3525896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n-US"/>
              <a:t>Click to edit Master title style</a:t>
            </a:r>
          </a:p>
        </p:txBody>
      </p:sp>
      <p:sp>
        <p:nvSpPr>
          <p:cNvPr id="3" name="Content Placeholder 2"/>
          <p:cNvSpPr>
            <a:spLocks noGrp="1"/>
          </p:cNvSpPr>
          <p:nvPr>
            <p:ph idx="1"/>
          </p:nvPr>
        </p:nvSpPr>
        <p:spPr>
          <a:xfrm>
            <a:off x="4602779" y="1169140"/>
            <a:ext cx="5481042" cy="5770508"/>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n-US"/>
              <a:t>Click to edit Master text styles</a:t>
            </a:r>
          </a:p>
        </p:txBody>
      </p:sp>
      <p:sp>
        <p:nvSpPr>
          <p:cNvPr id="5" name="Date Placeholder 3">
            <a:extLst>
              <a:ext uri="{FF2B5EF4-FFF2-40B4-BE49-F238E27FC236}">
                <a16:creationId xmlns:a16="http://schemas.microsoft.com/office/drawing/2014/main" id="{46414942-67F4-4EB5-86B0-43C8F9702994}"/>
              </a:ext>
            </a:extLst>
          </p:cNvPr>
          <p:cNvSpPr>
            <a:spLocks noGrp="1"/>
          </p:cNvSpPr>
          <p:nvPr>
            <p:ph type="dt" sz="half" idx="10"/>
          </p:nvPr>
        </p:nvSpPr>
        <p:spPr/>
        <p:txBody>
          <a:bodyPr/>
          <a:lstStyle>
            <a:lvl1pPr>
              <a:defRPr/>
            </a:lvl1pPr>
          </a:lstStyle>
          <a:p>
            <a:pPr>
              <a:defRPr/>
            </a:pPr>
            <a:fld id="{BBB3FD78-20B9-4D0E-BC19-AD1FBCE7F746}" type="datetimeFigureOut">
              <a:rPr lang="en-US"/>
              <a:pPr>
                <a:defRPr/>
              </a:pPr>
              <a:t>2/28/2021</a:t>
            </a:fld>
            <a:endParaRPr lang="en-US"/>
          </a:p>
        </p:txBody>
      </p:sp>
      <p:sp>
        <p:nvSpPr>
          <p:cNvPr id="6" name="Footer Placeholder 4">
            <a:extLst>
              <a:ext uri="{FF2B5EF4-FFF2-40B4-BE49-F238E27FC236}">
                <a16:creationId xmlns:a16="http://schemas.microsoft.com/office/drawing/2014/main" id="{09601BFA-EC3A-4283-96B1-909EC4FEEE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99AFFDB-6708-48ED-9CA2-50E5034B18C4}"/>
              </a:ext>
            </a:extLst>
          </p:cNvPr>
          <p:cNvSpPr>
            <a:spLocks noGrp="1"/>
          </p:cNvSpPr>
          <p:nvPr>
            <p:ph type="sldNum" sz="quarter" idx="12"/>
          </p:nvPr>
        </p:nvSpPr>
        <p:spPr/>
        <p:txBody>
          <a:bodyPr/>
          <a:lstStyle>
            <a:lvl1pPr>
              <a:defRPr/>
            </a:lvl1pPr>
          </a:lstStyle>
          <a:p>
            <a:fld id="{C337F20E-0B98-4F3F-9BF9-55582163BA7B}" type="slidenum">
              <a:rPr lang="en-US" altLang="el-GR"/>
              <a:pPr/>
              <a:t>‹#›</a:t>
            </a:fld>
            <a:endParaRPr lang="en-US" altLang="el-GR"/>
          </a:p>
        </p:txBody>
      </p:sp>
    </p:spTree>
    <p:extLst>
      <p:ext uri="{BB962C8B-B14F-4D97-AF65-F5344CB8AC3E}">
        <p14:creationId xmlns:p14="http://schemas.microsoft.com/office/powerpoint/2010/main" val="414100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372951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n-US"/>
              <a:t>Click to edit Master title style</a:t>
            </a:r>
          </a:p>
        </p:txBody>
      </p:sp>
      <p:sp>
        <p:nvSpPr>
          <p:cNvPr id="3" name="Picture Placeholder 2"/>
          <p:cNvSpPr>
            <a:spLocks noGrp="1"/>
          </p:cNvSpPr>
          <p:nvPr>
            <p:ph type="pic" idx="1"/>
          </p:nvPr>
        </p:nvSpPr>
        <p:spPr>
          <a:xfrm>
            <a:off x="4602779" y="1169140"/>
            <a:ext cx="5481042" cy="5770508"/>
          </a:xfrm>
        </p:spPr>
        <p:txBody>
          <a:bodyPr rtlCol="0">
            <a:normAutofit/>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pPr lvl="0"/>
            <a:endParaRPr lang="en-US" noProof="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n-US"/>
              <a:t>Click to edit Master text styles</a:t>
            </a:r>
          </a:p>
        </p:txBody>
      </p:sp>
      <p:sp>
        <p:nvSpPr>
          <p:cNvPr id="5" name="Date Placeholder 3">
            <a:extLst>
              <a:ext uri="{FF2B5EF4-FFF2-40B4-BE49-F238E27FC236}">
                <a16:creationId xmlns:a16="http://schemas.microsoft.com/office/drawing/2014/main" id="{7576B5B8-E95E-4F2B-92B6-6AD73BB19449}"/>
              </a:ext>
            </a:extLst>
          </p:cNvPr>
          <p:cNvSpPr>
            <a:spLocks noGrp="1"/>
          </p:cNvSpPr>
          <p:nvPr>
            <p:ph type="dt" sz="half" idx="10"/>
          </p:nvPr>
        </p:nvSpPr>
        <p:spPr/>
        <p:txBody>
          <a:bodyPr/>
          <a:lstStyle>
            <a:lvl1pPr>
              <a:defRPr/>
            </a:lvl1pPr>
          </a:lstStyle>
          <a:p>
            <a:pPr>
              <a:defRPr/>
            </a:pPr>
            <a:fld id="{2D839FA1-CFB6-4D9D-A0C1-088577EC918D}" type="datetimeFigureOut">
              <a:rPr lang="en-US"/>
              <a:pPr>
                <a:defRPr/>
              </a:pPr>
              <a:t>2/28/2021</a:t>
            </a:fld>
            <a:endParaRPr lang="en-US"/>
          </a:p>
        </p:txBody>
      </p:sp>
      <p:sp>
        <p:nvSpPr>
          <p:cNvPr id="6" name="Footer Placeholder 4">
            <a:extLst>
              <a:ext uri="{FF2B5EF4-FFF2-40B4-BE49-F238E27FC236}">
                <a16:creationId xmlns:a16="http://schemas.microsoft.com/office/drawing/2014/main" id="{8103435B-800B-437B-9121-31B43D69E1D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972B54B-C963-450B-9FDB-FDB688D93F32}"/>
              </a:ext>
            </a:extLst>
          </p:cNvPr>
          <p:cNvSpPr>
            <a:spLocks noGrp="1"/>
          </p:cNvSpPr>
          <p:nvPr>
            <p:ph type="sldNum" sz="quarter" idx="12"/>
          </p:nvPr>
        </p:nvSpPr>
        <p:spPr/>
        <p:txBody>
          <a:bodyPr/>
          <a:lstStyle>
            <a:lvl1pPr>
              <a:defRPr/>
            </a:lvl1pPr>
          </a:lstStyle>
          <a:p>
            <a:fld id="{3082D53A-FBA4-4306-9243-629471FC57C2}" type="slidenum">
              <a:rPr lang="en-US" altLang="el-GR"/>
              <a:pPr/>
              <a:t>‹#›</a:t>
            </a:fld>
            <a:endParaRPr lang="en-US" altLang="el-GR"/>
          </a:p>
        </p:txBody>
      </p:sp>
    </p:spTree>
    <p:extLst>
      <p:ext uri="{BB962C8B-B14F-4D97-AF65-F5344CB8AC3E}">
        <p14:creationId xmlns:p14="http://schemas.microsoft.com/office/powerpoint/2010/main" val="1044581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D7071-0667-4F6C-ACE3-7B8A6C763A10}"/>
              </a:ext>
            </a:extLst>
          </p:cNvPr>
          <p:cNvSpPr>
            <a:spLocks noGrp="1"/>
          </p:cNvSpPr>
          <p:nvPr>
            <p:ph type="dt" sz="half" idx="10"/>
          </p:nvPr>
        </p:nvSpPr>
        <p:spPr/>
        <p:txBody>
          <a:bodyPr/>
          <a:lstStyle>
            <a:lvl1pPr>
              <a:defRPr/>
            </a:lvl1pPr>
          </a:lstStyle>
          <a:p>
            <a:pPr>
              <a:defRPr/>
            </a:pPr>
            <a:fld id="{D84E1973-1609-4A53-A555-420248D1AB08}" type="datetimeFigureOut">
              <a:rPr lang="en-US"/>
              <a:pPr>
                <a:defRPr/>
              </a:pPr>
              <a:t>2/28/2021</a:t>
            </a:fld>
            <a:endParaRPr lang="en-US"/>
          </a:p>
        </p:txBody>
      </p:sp>
      <p:sp>
        <p:nvSpPr>
          <p:cNvPr id="5" name="Footer Placeholder 4">
            <a:extLst>
              <a:ext uri="{FF2B5EF4-FFF2-40B4-BE49-F238E27FC236}">
                <a16:creationId xmlns:a16="http://schemas.microsoft.com/office/drawing/2014/main" id="{02715599-F733-47CF-8014-F5222FA71A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25E5A26-98F4-4DBF-AC21-9D8427F738E6}"/>
              </a:ext>
            </a:extLst>
          </p:cNvPr>
          <p:cNvSpPr>
            <a:spLocks noGrp="1"/>
          </p:cNvSpPr>
          <p:nvPr>
            <p:ph type="sldNum" sz="quarter" idx="12"/>
          </p:nvPr>
        </p:nvSpPr>
        <p:spPr/>
        <p:txBody>
          <a:bodyPr/>
          <a:lstStyle>
            <a:lvl1pPr>
              <a:defRPr/>
            </a:lvl1pPr>
          </a:lstStyle>
          <a:p>
            <a:fld id="{DA79544B-FD74-48E6-A75C-337388333128}" type="slidenum">
              <a:rPr lang="en-US" altLang="el-GR"/>
              <a:pPr/>
              <a:t>‹#›</a:t>
            </a:fld>
            <a:endParaRPr lang="en-US" altLang="el-GR"/>
          </a:p>
        </p:txBody>
      </p:sp>
    </p:spTree>
    <p:extLst>
      <p:ext uri="{BB962C8B-B14F-4D97-AF65-F5344CB8AC3E}">
        <p14:creationId xmlns:p14="http://schemas.microsoft.com/office/powerpoint/2010/main" val="2820277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7895" y="432318"/>
            <a:ext cx="2334518" cy="688137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44341" y="432318"/>
            <a:ext cx="6868220" cy="68813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139F0-2035-40EE-A0A9-C7B103F5DEE6}"/>
              </a:ext>
            </a:extLst>
          </p:cNvPr>
          <p:cNvSpPr>
            <a:spLocks noGrp="1"/>
          </p:cNvSpPr>
          <p:nvPr>
            <p:ph type="dt" sz="half" idx="10"/>
          </p:nvPr>
        </p:nvSpPr>
        <p:spPr/>
        <p:txBody>
          <a:bodyPr/>
          <a:lstStyle>
            <a:lvl1pPr>
              <a:defRPr/>
            </a:lvl1pPr>
          </a:lstStyle>
          <a:p>
            <a:pPr>
              <a:defRPr/>
            </a:pPr>
            <a:fld id="{2E714F76-0C13-4999-85EE-0B7FFADC68A6}" type="datetimeFigureOut">
              <a:rPr lang="en-US"/>
              <a:pPr>
                <a:defRPr/>
              </a:pPr>
              <a:t>2/28/2021</a:t>
            </a:fld>
            <a:endParaRPr lang="en-US"/>
          </a:p>
        </p:txBody>
      </p:sp>
      <p:sp>
        <p:nvSpPr>
          <p:cNvPr id="5" name="Footer Placeholder 4">
            <a:extLst>
              <a:ext uri="{FF2B5EF4-FFF2-40B4-BE49-F238E27FC236}">
                <a16:creationId xmlns:a16="http://schemas.microsoft.com/office/drawing/2014/main" id="{F1576153-B859-4FD2-9350-F75B3037FD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2DA9BD-256B-4D01-BE79-13A27133B30A}"/>
              </a:ext>
            </a:extLst>
          </p:cNvPr>
          <p:cNvSpPr>
            <a:spLocks noGrp="1"/>
          </p:cNvSpPr>
          <p:nvPr>
            <p:ph type="sldNum" sz="quarter" idx="12"/>
          </p:nvPr>
        </p:nvSpPr>
        <p:spPr/>
        <p:txBody>
          <a:bodyPr/>
          <a:lstStyle>
            <a:lvl1pPr>
              <a:defRPr/>
            </a:lvl1pPr>
          </a:lstStyle>
          <a:p>
            <a:fld id="{81570B64-DE23-4A75-989F-5CCFB047389C}" type="slidenum">
              <a:rPr lang="en-US" altLang="el-GR"/>
              <a:pPr/>
              <a:t>‹#›</a:t>
            </a:fld>
            <a:endParaRPr lang="en-US" altLang="el-GR"/>
          </a:p>
        </p:txBody>
      </p:sp>
    </p:spTree>
    <p:extLst>
      <p:ext uri="{BB962C8B-B14F-4D97-AF65-F5344CB8AC3E}">
        <p14:creationId xmlns:p14="http://schemas.microsoft.com/office/powerpoint/2010/main" val="895192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3"/>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41325" indent="0" algn="ctr">
              <a:buNone/>
              <a:defRPr>
                <a:solidFill>
                  <a:schemeClr val="tx1">
                    <a:tint val="75000"/>
                  </a:schemeClr>
                </a:solidFill>
              </a:defRPr>
            </a:lvl2pPr>
            <a:lvl3pPr marL="1082650" indent="0" algn="ctr">
              <a:buNone/>
              <a:defRPr>
                <a:solidFill>
                  <a:schemeClr val="tx1">
                    <a:tint val="75000"/>
                  </a:schemeClr>
                </a:solidFill>
              </a:defRPr>
            </a:lvl3pPr>
            <a:lvl4pPr marL="1623974" indent="0" algn="ctr">
              <a:buNone/>
              <a:defRPr>
                <a:solidFill>
                  <a:schemeClr val="tx1">
                    <a:tint val="75000"/>
                  </a:schemeClr>
                </a:solidFill>
              </a:defRPr>
            </a:lvl4pPr>
            <a:lvl5pPr marL="2165299" indent="0" algn="ctr">
              <a:buNone/>
              <a:defRPr>
                <a:solidFill>
                  <a:schemeClr val="tx1">
                    <a:tint val="75000"/>
                  </a:schemeClr>
                </a:solidFill>
              </a:defRPr>
            </a:lvl5pPr>
            <a:lvl6pPr marL="2706624" indent="0" algn="ctr">
              <a:buNone/>
              <a:defRPr>
                <a:solidFill>
                  <a:schemeClr val="tx1">
                    <a:tint val="75000"/>
                  </a:schemeClr>
                </a:solidFill>
              </a:defRPr>
            </a:lvl6pPr>
            <a:lvl7pPr marL="3247949" indent="0" algn="ctr">
              <a:buNone/>
              <a:defRPr>
                <a:solidFill>
                  <a:schemeClr val="tx1">
                    <a:tint val="75000"/>
                  </a:schemeClr>
                </a:solidFill>
              </a:defRPr>
            </a:lvl7pPr>
            <a:lvl8pPr marL="3789274" indent="0" algn="ctr">
              <a:buNone/>
              <a:defRPr>
                <a:solidFill>
                  <a:schemeClr val="tx1">
                    <a:tint val="75000"/>
                  </a:schemeClr>
                </a:solidFill>
              </a:defRPr>
            </a:lvl8pPr>
            <a:lvl9pPr marL="4330598"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9475635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8543238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893"/>
            <a:ext cx="9202738" cy="1612735"/>
          </a:xfrm>
        </p:spPr>
        <p:txBody>
          <a:bodyPr anchor="t"/>
          <a:lstStyle>
            <a:lvl1pPr algn="l">
              <a:defRPr sz="4736" b="1" cap="all"/>
            </a:lvl1pPr>
          </a:lstStyle>
          <a:p>
            <a:r>
              <a:rPr lang="en-US"/>
              <a:t>Click to edit Master title style</a:t>
            </a:r>
            <a:endParaRPr lang="el-GR"/>
          </a:p>
        </p:txBody>
      </p:sp>
      <p:sp>
        <p:nvSpPr>
          <p:cNvPr id="3" name="Text Placeholder 2"/>
          <p:cNvSpPr>
            <a:spLocks noGrp="1"/>
          </p:cNvSpPr>
          <p:nvPr>
            <p:ph type="body" idx="1"/>
          </p:nvPr>
        </p:nvSpPr>
        <p:spPr>
          <a:xfrm>
            <a:off x="855238" y="3441630"/>
            <a:ext cx="9202738" cy="1776263"/>
          </a:xfrm>
        </p:spPr>
        <p:txBody>
          <a:bodyPr anchor="b"/>
          <a:lstStyle>
            <a:lvl1pPr marL="0" indent="0">
              <a:buNone/>
              <a:defRPr sz="2368">
                <a:solidFill>
                  <a:schemeClr val="tx1">
                    <a:tint val="75000"/>
                  </a:schemeClr>
                </a:solidFill>
              </a:defRPr>
            </a:lvl1pPr>
            <a:lvl2pPr marL="541325" indent="0">
              <a:buNone/>
              <a:defRPr sz="2131">
                <a:solidFill>
                  <a:schemeClr val="tx1">
                    <a:tint val="75000"/>
                  </a:schemeClr>
                </a:solidFill>
              </a:defRPr>
            </a:lvl2pPr>
            <a:lvl3pPr marL="1082650" indent="0">
              <a:buNone/>
              <a:defRPr sz="1894">
                <a:solidFill>
                  <a:schemeClr val="tx1">
                    <a:tint val="75000"/>
                  </a:schemeClr>
                </a:solidFill>
              </a:defRPr>
            </a:lvl3pPr>
            <a:lvl4pPr marL="1623974" indent="0">
              <a:buNone/>
              <a:defRPr sz="1658">
                <a:solidFill>
                  <a:schemeClr val="tx1">
                    <a:tint val="75000"/>
                  </a:schemeClr>
                </a:solidFill>
              </a:defRPr>
            </a:lvl4pPr>
            <a:lvl5pPr marL="2165299" indent="0">
              <a:buNone/>
              <a:defRPr sz="1658">
                <a:solidFill>
                  <a:schemeClr val="tx1">
                    <a:tint val="75000"/>
                  </a:schemeClr>
                </a:solidFill>
              </a:defRPr>
            </a:lvl5pPr>
            <a:lvl6pPr marL="2706624" indent="0">
              <a:buNone/>
              <a:defRPr sz="1658">
                <a:solidFill>
                  <a:schemeClr val="tx1">
                    <a:tint val="75000"/>
                  </a:schemeClr>
                </a:solidFill>
              </a:defRPr>
            </a:lvl6pPr>
            <a:lvl7pPr marL="3247949" indent="0">
              <a:buNone/>
              <a:defRPr sz="1658">
                <a:solidFill>
                  <a:schemeClr val="tx1">
                    <a:tint val="75000"/>
                  </a:schemeClr>
                </a:solidFill>
              </a:defRPr>
            </a:lvl7pPr>
            <a:lvl8pPr marL="3789274" indent="0">
              <a:buNone/>
              <a:defRPr sz="1658">
                <a:solidFill>
                  <a:schemeClr val="tx1">
                    <a:tint val="75000"/>
                  </a:schemeClr>
                </a:solidFill>
              </a:defRPr>
            </a:lvl8pPr>
            <a:lvl9pPr marL="4330598" indent="0">
              <a:buNone/>
              <a:defRPr sz="165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469047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16773993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541337" y="2575113"/>
            <a:ext cx="4783695"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99839" y="2575113"/>
            <a:ext cx="4785574"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9041097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4809388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99076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901"/>
            <a:ext cx="9202738" cy="1612735"/>
          </a:xfrm>
        </p:spPr>
        <p:txBody>
          <a:bodyPr anchor="t"/>
          <a:lstStyle>
            <a:lvl1pPr algn="l">
              <a:defRPr sz="4700" b="1" cap="all"/>
            </a:lvl1pPr>
          </a:lstStyle>
          <a:p>
            <a:r>
              <a:rPr lang="en-US"/>
              <a:t>Click to edit Master title style</a:t>
            </a:r>
            <a:endParaRPr lang="el-GR"/>
          </a:p>
        </p:txBody>
      </p:sp>
      <p:sp>
        <p:nvSpPr>
          <p:cNvPr id="3" name="Text Placeholder 2"/>
          <p:cNvSpPr>
            <a:spLocks noGrp="1"/>
          </p:cNvSpPr>
          <p:nvPr>
            <p:ph type="body" idx="1"/>
          </p:nvPr>
        </p:nvSpPr>
        <p:spPr>
          <a:xfrm>
            <a:off x="855238" y="3441638"/>
            <a:ext cx="9202738" cy="1776263"/>
          </a:xfrm>
        </p:spPr>
        <p:txBody>
          <a:bodyPr anchor="b"/>
          <a:lstStyle>
            <a:lvl1pPr marL="0" indent="0">
              <a:buNone/>
              <a:defRPr sz="2400">
                <a:solidFill>
                  <a:schemeClr val="tx1">
                    <a:tint val="75000"/>
                  </a:schemeClr>
                </a:solidFill>
              </a:defRPr>
            </a:lvl1pPr>
            <a:lvl2pPr marL="540900" indent="0">
              <a:buNone/>
              <a:defRPr sz="2100">
                <a:solidFill>
                  <a:schemeClr val="tx1">
                    <a:tint val="75000"/>
                  </a:schemeClr>
                </a:solidFill>
              </a:defRPr>
            </a:lvl2pPr>
            <a:lvl3pPr marL="1081799" indent="0">
              <a:buNone/>
              <a:defRPr sz="1900">
                <a:solidFill>
                  <a:schemeClr val="tx1">
                    <a:tint val="75000"/>
                  </a:schemeClr>
                </a:solidFill>
              </a:defRPr>
            </a:lvl3pPr>
            <a:lvl4pPr marL="1622702" indent="0">
              <a:buNone/>
              <a:defRPr sz="1700">
                <a:solidFill>
                  <a:schemeClr val="tx1">
                    <a:tint val="75000"/>
                  </a:schemeClr>
                </a:solidFill>
              </a:defRPr>
            </a:lvl4pPr>
            <a:lvl5pPr marL="2163601" indent="0">
              <a:buNone/>
              <a:defRPr sz="1700">
                <a:solidFill>
                  <a:schemeClr val="tx1">
                    <a:tint val="75000"/>
                  </a:schemeClr>
                </a:solidFill>
              </a:defRPr>
            </a:lvl5pPr>
            <a:lvl6pPr marL="2704502" indent="0">
              <a:buNone/>
              <a:defRPr sz="1700">
                <a:solidFill>
                  <a:schemeClr val="tx1">
                    <a:tint val="75000"/>
                  </a:schemeClr>
                </a:solidFill>
              </a:defRPr>
            </a:lvl6pPr>
            <a:lvl7pPr marL="3245404" indent="0">
              <a:buNone/>
              <a:defRPr sz="1700">
                <a:solidFill>
                  <a:schemeClr val="tx1">
                    <a:tint val="75000"/>
                  </a:schemeClr>
                </a:solidFill>
              </a:defRPr>
            </a:lvl7pPr>
            <a:lvl8pPr marL="3786305" indent="0">
              <a:buNone/>
              <a:defRPr sz="1700">
                <a:solidFill>
                  <a:schemeClr val="tx1">
                    <a:tint val="75000"/>
                  </a:schemeClr>
                </a:solidFill>
              </a:defRPr>
            </a:lvl8pPr>
            <a:lvl9pPr marL="4327204" indent="0">
              <a:buNone/>
              <a:defRPr sz="1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552EE3-C1F9-4E04-98AE-3A0BA72F093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7692787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368" b="1"/>
            </a:lvl1pPr>
          </a:lstStyle>
          <a:p>
            <a:r>
              <a:rPr lang="en-US"/>
              <a:t>Click to edit Master title style</a:t>
            </a:r>
            <a:endParaRPr lang="el-GR"/>
          </a:p>
        </p:txBody>
      </p:sp>
      <p:sp>
        <p:nvSpPr>
          <p:cNvPr id="3" name="Content Placeholder 2"/>
          <p:cNvSpPr>
            <a:spLocks noGrp="1"/>
          </p:cNvSpPr>
          <p:nvPr>
            <p:ph idx="1"/>
          </p:nvPr>
        </p:nvSpPr>
        <p:spPr>
          <a:xfrm>
            <a:off x="4232959" y="323299"/>
            <a:ext cx="6052454" cy="6930249"/>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199"/>
            <a:ext cx="3561926" cy="555434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0046275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368"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endParaRPr lang="el-GR"/>
          </a:p>
        </p:txBody>
      </p:sp>
      <p:sp>
        <p:nvSpPr>
          <p:cNvPr id="4" name="Text Placeholder 3"/>
          <p:cNvSpPr>
            <a:spLocks noGrp="1"/>
          </p:cNvSpPr>
          <p:nvPr>
            <p:ph type="body" sz="half" idx="2"/>
          </p:nvPr>
        </p:nvSpPr>
        <p:spPr>
          <a:xfrm>
            <a:off x="2122119" y="6355078"/>
            <a:ext cx="6496050" cy="95297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6877242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3975509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79"/>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79"/>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40025251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894"/>
            </a:lvl1pPr>
          </a:lstStyle>
          <a:p>
            <a:r>
              <a:rPr kumimoji="0" lang="en-US" dirty="0"/>
              <a:t>Click to edit Master title style</a:t>
            </a:r>
          </a:p>
        </p:txBody>
      </p:sp>
      <p:sp>
        <p:nvSpPr>
          <p:cNvPr id="3" name="Content Placeholder 2"/>
          <p:cNvSpPr>
            <a:spLocks noGrp="1"/>
          </p:cNvSpPr>
          <p:nvPr>
            <p:ph sz="half" idx="1"/>
          </p:nvPr>
        </p:nvSpPr>
        <p:spPr>
          <a:xfrm>
            <a:off x="553585" y="905432"/>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
        <p:nvSpPr>
          <p:cNvPr id="8" name="Content Placeholder 2"/>
          <p:cNvSpPr>
            <a:spLocks noGrp="1"/>
          </p:cNvSpPr>
          <p:nvPr>
            <p:ph sz="half" idx="13"/>
          </p:nvPr>
        </p:nvSpPr>
        <p:spPr>
          <a:xfrm>
            <a:off x="5072337"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072337" y="905431"/>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553585"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8571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40961" y="2244298"/>
            <a:ext cx="5678404" cy="6343800"/>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499809" y="2244298"/>
            <a:ext cx="5678405" cy="6343800"/>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1C552EE3-C1F9-4E04-98AE-3A0BA72F0934}"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89452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1341" y="325179"/>
            <a:ext cx="9744075" cy="1353344"/>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00" b="1"/>
            </a:lvl1pPr>
            <a:lvl2pPr marL="540900" indent="0">
              <a:buNone/>
              <a:defRPr sz="2400" b="1"/>
            </a:lvl2pPr>
            <a:lvl3pPr marL="1081799" indent="0">
              <a:buNone/>
              <a:defRPr sz="2100" b="1"/>
            </a:lvl3pPr>
            <a:lvl4pPr marL="1622702" indent="0">
              <a:buNone/>
              <a:defRPr sz="1900" b="1"/>
            </a:lvl4pPr>
            <a:lvl5pPr marL="2163601" indent="0">
              <a:buNone/>
              <a:defRPr sz="1900" b="1"/>
            </a:lvl5pPr>
            <a:lvl6pPr marL="2704502" indent="0">
              <a:buNone/>
              <a:defRPr sz="1900" b="1"/>
            </a:lvl6pPr>
            <a:lvl7pPr marL="3245404" indent="0">
              <a:buNone/>
              <a:defRPr sz="1900" b="1"/>
            </a:lvl7pPr>
            <a:lvl8pPr marL="3786305" indent="0">
              <a:buNone/>
              <a:defRPr sz="1900" b="1"/>
            </a:lvl8pPr>
            <a:lvl9pPr marL="4327204" indent="0">
              <a:buNone/>
              <a:defRPr sz="1900" b="1"/>
            </a:lvl9pPr>
          </a:lstStyle>
          <a:p>
            <a:pPr lvl="0"/>
            <a:r>
              <a:rPr lang="en-US"/>
              <a:t>Click to edit Master text styles</a:t>
            </a:r>
          </a:p>
        </p:txBody>
      </p:sp>
      <p:sp>
        <p:nvSpPr>
          <p:cNvPr id="4" name="Content Placeholder 3"/>
          <p:cNvSpPr>
            <a:spLocks noGrp="1"/>
          </p:cNvSpPr>
          <p:nvPr>
            <p:ph sz="half" idx="2"/>
          </p:nvPr>
        </p:nvSpPr>
        <p:spPr>
          <a:xfrm>
            <a:off x="541337" y="2575115"/>
            <a:ext cx="4783695" cy="4678435"/>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00" b="1"/>
            </a:lvl1pPr>
            <a:lvl2pPr marL="540900" indent="0">
              <a:buNone/>
              <a:defRPr sz="2400" b="1"/>
            </a:lvl2pPr>
            <a:lvl3pPr marL="1081799" indent="0">
              <a:buNone/>
              <a:defRPr sz="2100" b="1"/>
            </a:lvl3pPr>
            <a:lvl4pPr marL="1622702" indent="0">
              <a:buNone/>
              <a:defRPr sz="1900" b="1"/>
            </a:lvl4pPr>
            <a:lvl5pPr marL="2163601" indent="0">
              <a:buNone/>
              <a:defRPr sz="1900" b="1"/>
            </a:lvl5pPr>
            <a:lvl6pPr marL="2704502" indent="0">
              <a:buNone/>
              <a:defRPr sz="1900" b="1"/>
            </a:lvl6pPr>
            <a:lvl7pPr marL="3245404" indent="0">
              <a:buNone/>
              <a:defRPr sz="1900" b="1"/>
            </a:lvl7pPr>
            <a:lvl8pPr marL="3786305" indent="0">
              <a:buNone/>
              <a:defRPr sz="1900" b="1"/>
            </a:lvl8pPr>
            <a:lvl9pPr marL="4327204" indent="0">
              <a:buNone/>
              <a:defRPr sz="1900" b="1"/>
            </a:lvl9pPr>
          </a:lstStyle>
          <a:p>
            <a:pPr lvl="0"/>
            <a:r>
              <a:rPr lang="en-US"/>
              <a:t>Click to edit Master text styles</a:t>
            </a:r>
          </a:p>
        </p:txBody>
      </p:sp>
      <p:sp>
        <p:nvSpPr>
          <p:cNvPr id="6" name="Content Placeholder 5"/>
          <p:cNvSpPr>
            <a:spLocks noGrp="1"/>
          </p:cNvSpPr>
          <p:nvPr>
            <p:ph sz="quarter" idx="4"/>
          </p:nvPr>
        </p:nvSpPr>
        <p:spPr>
          <a:xfrm>
            <a:off x="5499839" y="2575115"/>
            <a:ext cx="4785574" cy="4678435"/>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1C552EE3-C1F9-4E04-98AE-3A0BA72F0934}" type="datetimeFigureOut">
              <a:rPr lang="en-US" smtClean="0"/>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74845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1C552EE3-C1F9-4E04-98AE-3A0BA72F0934}" type="datetimeFigureOut">
              <a:rPr lang="en-US" smtClean="0"/>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9883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52EE3-C1F9-4E04-98AE-3A0BA72F0934}" type="datetimeFigureOut">
              <a:rPr lang="en-US" smtClean="0"/>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342333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400" b="1"/>
            </a:lvl1pPr>
          </a:lstStyle>
          <a:p>
            <a:r>
              <a:rPr lang="en-US"/>
              <a:t>Click to edit Master title style</a:t>
            </a:r>
            <a:endParaRPr lang="el-GR"/>
          </a:p>
        </p:txBody>
      </p:sp>
      <p:sp>
        <p:nvSpPr>
          <p:cNvPr id="3" name="Content Placeholder 2"/>
          <p:cNvSpPr>
            <a:spLocks noGrp="1"/>
          </p:cNvSpPr>
          <p:nvPr>
            <p:ph idx="1"/>
          </p:nvPr>
        </p:nvSpPr>
        <p:spPr>
          <a:xfrm>
            <a:off x="4232959" y="323308"/>
            <a:ext cx="6052454" cy="6930249"/>
          </a:xfrm>
        </p:spPr>
        <p:txBody>
          <a:bodyPr/>
          <a:lstStyle>
            <a:lvl1pPr>
              <a:defRPr sz="38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207"/>
            <a:ext cx="3561926" cy="5554349"/>
          </a:xfrm>
        </p:spPr>
        <p:txBody>
          <a:bodyPr/>
          <a:lstStyle>
            <a:lvl1pPr marL="0" indent="0">
              <a:buNone/>
              <a:defRPr sz="1700"/>
            </a:lvl1pPr>
            <a:lvl2pPr marL="540900" indent="0">
              <a:buNone/>
              <a:defRPr sz="1400"/>
            </a:lvl2pPr>
            <a:lvl3pPr marL="1081799" indent="0">
              <a:buNone/>
              <a:defRPr sz="1200"/>
            </a:lvl3pPr>
            <a:lvl4pPr marL="1622702" indent="0">
              <a:buNone/>
              <a:defRPr sz="1100"/>
            </a:lvl4pPr>
            <a:lvl5pPr marL="2163601" indent="0">
              <a:buNone/>
              <a:defRPr sz="1100"/>
            </a:lvl5pPr>
            <a:lvl6pPr marL="2704502" indent="0">
              <a:buNone/>
              <a:defRPr sz="1100"/>
            </a:lvl6pPr>
            <a:lvl7pPr marL="3245404" indent="0">
              <a:buNone/>
              <a:defRPr sz="1100"/>
            </a:lvl7pPr>
            <a:lvl8pPr marL="3786305" indent="0">
              <a:buNone/>
              <a:defRPr sz="1100"/>
            </a:lvl8pPr>
            <a:lvl9pPr marL="4327204"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351764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400"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800"/>
            </a:lvl1pPr>
            <a:lvl2pPr marL="540900" indent="0">
              <a:buNone/>
              <a:defRPr sz="3300"/>
            </a:lvl2pPr>
            <a:lvl3pPr marL="1081799" indent="0">
              <a:buNone/>
              <a:defRPr sz="2800"/>
            </a:lvl3pPr>
            <a:lvl4pPr marL="1622702" indent="0">
              <a:buNone/>
              <a:defRPr sz="2400"/>
            </a:lvl4pPr>
            <a:lvl5pPr marL="2163601" indent="0">
              <a:buNone/>
              <a:defRPr sz="2400"/>
            </a:lvl5pPr>
            <a:lvl6pPr marL="2704502" indent="0">
              <a:buNone/>
              <a:defRPr sz="2400"/>
            </a:lvl6pPr>
            <a:lvl7pPr marL="3245404" indent="0">
              <a:buNone/>
              <a:defRPr sz="2400"/>
            </a:lvl7pPr>
            <a:lvl8pPr marL="3786305" indent="0">
              <a:buNone/>
              <a:defRPr sz="2400"/>
            </a:lvl8pPr>
            <a:lvl9pPr marL="4327204" indent="0">
              <a:buNone/>
              <a:defRPr sz="2400"/>
            </a:lvl9pPr>
          </a:lstStyle>
          <a:p>
            <a:endParaRPr lang="el-GR"/>
          </a:p>
        </p:txBody>
      </p:sp>
      <p:sp>
        <p:nvSpPr>
          <p:cNvPr id="4" name="Text Placeholder 3"/>
          <p:cNvSpPr>
            <a:spLocks noGrp="1"/>
          </p:cNvSpPr>
          <p:nvPr>
            <p:ph type="body" sz="half" idx="2"/>
          </p:nvPr>
        </p:nvSpPr>
        <p:spPr>
          <a:xfrm>
            <a:off x="2122119" y="6355080"/>
            <a:ext cx="6496050" cy="952979"/>
          </a:xfrm>
        </p:spPr>
        <p:txBody>
          <a:bodyPr/>
          <a:lstStyle>
            <a:lvl1pPr marL="0" indent="0">
              <a:buNone/>
              <a:defRPr sz="1700"/>
            </a:lvl1pPr>
            <a:lvl2pPr marL="540900" indent="0">
              <a:buNone/>
              <a:defRPr sz="1400"/>
            </a:lvl2pPr>
            <a:lvl3pPr marL="1081799" indent="0">
              <a:buNone/>
              <a:defRPr sz="1200"/>
            </a:lvl3pPr>
            <a:lvl4pPr marL="1622702" indent="0">
              <a:buNone/>
              <a:defRPr sz="1100"/>
            </a:lvl4pPr>
            <a:lvl5pPr marL="2163601" indent="0">
              <a:buNone/>
              <a:defRPr sz="1100"/>
            </a:lvl5pPr>
            <a:lvl6pPr marL="2704502" indent="0">
              <a:buNone/>
              <a:defRPr sz="1100"/>
            </a:lvl6pPr>
            <a:lvl7pPr marL="3245404" indent="0">
              <a:buNone/>
              <a:defRPr sz="1100"/>
            </a:lvl7pPr>
            <a:lvl8pPr marL="3786305" indent="0">
              <a:buNone/>
              <a:defRPr sz="1100"/>
            </a:lvl8pPr>
            <a:lvl9pPr marL="4327204"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74012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41" y="325179"/>
            <a:ext cx="9744075" cy="1353344"/>
          </a:xfrm>
          <a:prstGeom prst="rect">
            <a:avLst/>
          </a:prstGeom>
        </p:spPr>
        <p:txBody>
          <a:bodyPr vert="horz" lIns="108177" tIns="54089" rIns="108177" bIns="54089"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41" y="1894682"/>
            <a:ext cx="9744075" cy="5358866"/>
          </a:xfrm>
          <a:prstGeom prst="rect">
            <a:avLst/>
          </a:prstGeom>
        </p:spPr>
        <p:txBody>
          <a:bodyPr vert="horz" lIns="108177" tIns="54089" rIns="108177" bIns="540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108177" tIns="54089" rIns="108177" bIns="54089" rtlCol="0" anchor="ctr"/>
          <a:lstStyle>
            <a:lvl1pPr algn="l">
              <a:defRPr sz="1400">
                <a:solidFill>
                  <a:schemeClr val="tx1">
                    <a:tint val="75000"/>
                  </a:schemeClr>
                </a:solidFill>
              </a:defRPr>
            </a:lvl1pPr>
          </a:lstStyle>
          <a:p>
            <a:fld id="{1C552EE3-C1F9-4E04-98AE-3A0BA72F0934}" type="datetimeFigureOut">
              <a:rPr lang="en-US" smtClean="0"/>
              <a:t>2/28/2021</a:t>
            </a:fld>
            <a:endParaRPr lang="en-US"/>
          </a:p>
        </p:txBody>
      </p:sp>
      <p:sp>
        <p:nvSpPr>
          <p:cNvPr id="5" name="Footer Placeholder 4"/>
          <p:cNvSpPr>
            <a:spLocks noGrp="1"/>
          </p:cNvSpPr>
          <p:nvPr>
            <p:ph type="ftr" sz="quarter" idx="3"/>
          </p:nvPr>
        </p:nvSpPr>
        <p:spPr>
          <a:xfrm>
            <a:off x="3699143" y="7526096"/>
            <a:ext cx="3428471" cy="432318"/>
          </a:xfrm>
          <a:prstGeom prst="rect">
            <a:avLst/>
          </a:prstGeom>
        </p:spPr>
        <p:txBody>
          <a:bodyPr vert="horz" lIns="108177" tIns="54089" rIns="108177" bIns="54089"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108177" tIns="54089" rIns="108177" bIns="54089" rtlCol="0" anchor="ctr"/>
          <a:lstStyle>
            <a:lvl1pPr algn="r">
              <a:defRPr sz="1400">
                <a:solidFill>
                  <a:schemeClr val="tx1">
                    <a:tint val="75000"/>
                  </a:schemeClr>
                </a:solidFill>
              </a:defRPr>
            </a:lvl1pPr>
          </a:lstStyle>
          <a:p>
            <a:fld id="{ACFC4956-8C58-4149-9775-70BB5168A12F}" type="slidenum">
              <a:rPr lang="en-US" smtClean="0"/>
              <a:t>‹#›</a:t>
            </a:fld>
            <a:endParaRPr lang="en-US"/>
          </a:p>
        </p:txBody>
      </p:sp>
    </p:spTree>
    <p:extLst>
      <p:ext uri="{BB962C8B-B14F-4D97-AF65-F5344CB8AC3E}">
        <p14:creationId xmlns:p14="http://schemas.microsoft.com/office/powerpoint/2010/main" val="241444038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1081799" rtl="0" eaLnBrk="1" latinLnBrk="0" hangingPunct="1">
        <a:spcBef>
          <a:spcPct val="0"/>
        </a:spcBef>
        <a:buNone/>
        <a:defRPr sz="5200" kern="1200">
          <a:solidFill>
            <a:schemeClr val="tx1"/>
          </a:solidFill>
          <a:latin typeface="+mj-lt"/>
          <a:ea typeface="+mj-ea"/>
          <a:cs typeface="+mj-cs"/>
        </a:defRPr>
      </a:lvl1pPr>
    </p:titleStyle>
    <p:bodyStyle>
      <a:lvl1pPr marL="405679" indent="-405679" algn="l" defTabSz="1081799"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8964" indent="-338063" algn="l" defTabSz="1081799"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52251" indent="-270449" algn="l" defTabSz="1081799"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93153"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34052"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74952"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15854"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56753"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597656"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l-GR"/>
      </a:defPPr>
      <a:lvl1pPr marL="0" algn="l" defTabSz="1081799" rtl="0" eaLnBrk="1" latinLnBrk="0" hangingPunct="1">
        <a:defRPr sz="2100" kern="1200">
          <a:solidFill>
            <a:schemeClr val="tx1"/>
          </a:solidFill>
          <a:latin typeface="+mn-lt"/>
          <a:ea typeface="+mn-ea"/>
          <a:cs typeface="+mn-cs"/>
        </a:defRPr>
      </a:lvl1pPr>
      <a:lvl2pPr marL="540900" algn="l" defTabSz="1081799" rtl="0" eaLnBrk="1" latinLnBrk="0" hangingPunct="1">
        <a:defRPr sz="2100" kern="1200">
          <a:solidFill>
            <a:schemeClr val="tx1"/>
          </a:solidFill>
          <a:latin typeface="+mn-lt"/>
          <a:ea typeface="+mn-ea"/>
          <a:cs typeface="+mn-cs"/>
        </a:defRPr>
      </a:lvl2pPr>
      <a:lvl3pPr marL="1081799" algn="l" defTabSz="1081799" rtl="0" eaLnBrk="1" latinLnBrk="0" hangingPunct="1">
        <a:defRPr sz="2100" kern="1200">
          <a:solidFill>
            <a:schemeClr val="tx1"/>
          </a:solidFill>
          <a:latin typeface="+mn-lt"/>
          <a:ea typeface="+mn-ea"/>
          <a:cs typeface="+mn-cs"/>
        </a:defRPr>
      </a:lvl3pPr>
      <a:lvl4pPr marL="1622702" algn="l" defTabSz="1081799" rtl="0" eaLnBrk="1" latinLnBrk="0" hangingPunct="1">
        <a:defRPr sz="2100" kern="1200">
          <a:solidFill>
            <a:schemeClr val="tx1"/>
          </a:solidFill>
          <a:latin typeface="+mn-lt"/>
          <a:ea typeface="+mn-ea"/>
          <a:cs typeface="+mn-cs"/>
        </a:defRPr>
      </a:lvl4pPr>
      <a:lvl5pPr marL="2163601" algn="l" defTabSz="1081799" rtl="0" eaLnBrk="1" latinLnBrk="0" hangingPunct="1">
        <a:defRPr sz="2100" kern="1200">
          <a:solidFill>
            <a:schemeClr val="tx1"/>
          </a:solidFill>
          <a:latin typeface="+mn-lt"/>
          <a:ea typeface="+mn-ea"/>
          <a:cs typeface="+mn-cs"/>
        </a:defRPr>
      </a:lvl5pPr>
      <a:lvl6pPr marL="2704502" algn="l" defTabSz="1081799" rtl="0" eaLnBrk="1" latinLnBrk="0" hangingPunct="1">
        <a:defRPr sz="2100" kern="1200">
          <a:solidFill>
            <a:schemeClr val="tx1"/>
          </a:solidFill>
          <a:latin typeface="+mn-lt"/>
          <a:ea typeface="+mn-ea"/>
          <a:cs typeface="+mn-cs"/>
        </a:defRPr>
      </a:lvl6pPr>
      <a:lvl7pPr marL="3245404" algn="l" defTabSz="1081799" rtl="0" eaLnBrk="1" latinLnBrk="0" hangingPunct="1">
        <a:defRPr sz="2100" kern="1200">
          <a:solidFill>
            <a:schemeClr val="tx1"/>
          </a:solidFill>
          <a:latin typeface="+mn-lt"/>
          <a:ea typeface="+mn-ea"/>
          <a:cs typeface="+mn-cs"/>
        </a:defRPr>
      </a:lvl7pPr>
      <a:lvl8pPr marL="3786305" algn="l" defTabSz="1081799" rtl="0" eaLnBrk="1" latinLnBrk="0" hangingPunct="1">
        <a:defRPr sz="2100" kern="1200">
          <a:solidFill>
            <a:schemeClr val="tx1"/>
          </a:solidFill>
          <a:latin typeface="+mn-lt"/>
          <a:ea typeface="+mn-ea"/>
          <a:cs typeface="+mn-cs"/>
        </a:defRPr>
      </a:lvl8pPr>
      <a:lvl9pPr marL="4327204" algn="l" defTabSz="1081799"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9FF37D3E-AB1D-4C9A-9C24-13BBC8CEF74A}"/>
              </a:ext>
            </a:extLst>
          </p:cNvPr>
          <p:cNvSpPr>
            <a:spLocks noGrp="1"/>
          </p:cNvSpPr>
          <p:nvPr>
            <p:ph type="title"/>
          </p:nvPr>
        </p:nvSpPr>
        <p:spPr bwMode="auto">
          <a:xfrm>
            <a:off x="744339" y="432319"/>
            <a:ext cx="9338072" cy="156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2051" name="Text Placeholder 2">
            <a:extLst>
              <a:ext uri="{FF2B5EF4-FFF2-40B4-BE49-F238E27FC236}">
                <a16:creationId xmlns:a16="http://schemas.microsoft.com/office/drawing/2014/main" id="{5874A8AD-DD1B-4983-9187-2336CCFE28B6}"/>
              </a:ext>
            </a:extLst>
          </p:cNvPr>
          <p:cNvSpPr>
            <a:spLocks noGrp="1"/>
          </p:cNvSpPr>
          <p:nvPr>
            <p:ph type="body" idx="1"/>
          </p:nvPr>
        </p:nvSpPr>
        <p:spPr bwMode="auto">
          <a:xfrm>
            <a:off x="744339" y="2161591"/>
            <a:ext cx="9338072" cy="515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4" name="Date Placeholder 3">
            <a:extLst>
              <a:ext uri="{FF2B5EF4-FFF2-40B4-BE49-F238E27FC236}">
                <a16:creationId xmlns:a16="http://schemas.microsoft.com/office/drawing/2014/main" id="{540F9F19-7AC6-49E3-8012-6EAA7D43A01C}"/>
              </a:ext>
            </a:extLst>
          </p:cNvPr>
          <p:cNvSpPr>
            <a:spLocks noGrp="1"/>
          </p:cNvSpPr>
          <p:nvPr>
            <p:ph type="dt" sz="half" idx="2"/>
          </p:nvPr>
        </p:nvSpPr>
        <p:spPr>
          <a:xfrm>
            <a:off x="744339" y="7526096"/>
            <a:ext cx="2436019" cy="432318"/>
          </a:xfrm>
          <a:prstGeom prst="rect">
            <a:avLst/>
          </a:prstGeom>
        </p:spPr>
        <p:txBody>
          <a:bodyPr vert="horz" lIns="91440" tIns="45720" rIns="91440" bIns="45720" rtlCol="0" anchor="ctr"/>
          <a:lstStyle>
            <a:lvl1pPr algn="l" fontAlgn="auto">
              <a:spcBef>
                <a:spcPts val="0"/>
              </a:spcBef>
              <a:spcAft>
                <a:spcPts val="0"/>
              </a:spcAft>
              <a:defRPr sz="1421">
                <a:solidFill>
                  <a:schemeClr val="tx1">
                    <a:tint val="75000"/>
                  </a:schemeClr>
                </a:solidFill>
                <a:latin typeface="+mn-lt"/>
                <a:cs typeface="+mn-cs"/>
              </a:defRPr>
            </a:lvl1pPr>
          </a:lstStyle>
          <a:p>
            <a:pPr>
              <a:defRPr/>
            </a:pPr>
            <a:fld id="{C7F598F7-426D-4D79-BF12-C157E151BFD1}" type="datetimeFigureOut">
              <a:rPr lang="en-US"/>
              <a:pPr>
                <a:defRPr/>
              </a:pPr>
              <a:t>2/28/2021</a:t>
            </a:fld>
            <a:endParaRPr lang="en-US"/>
          </a:p>
        </p:txBody>
      </p:sp>
      <p:sp>
        <p:nvSpPr>
          <p:cNvPr id="5" name="Footer Placeholder 4">
            <a:extLst>
              <a:ext uri="{FF2B5EF4-FFF2-40B4-BE49-F238E27FC236}">
                <a16:creationId xmlns:a16="http://schemas.microsoft.com/office/drawing/2014/main" id="{FE2354C5-4AF5-4C7F-A2B8-6A3EE7185A47}"/>
              </a:ext>
            </a:extLst>
          </p:cNvPr>
          <p:cNvSpPr>
            <a:spLocks noGrp="1"/>
          </p:cNvSpPr>
          <p:nvPr>
            <p:ph type="ftr" sz="quarter" idx="3"/>
          </p:nvPr>
        </p:nvSpPr>
        <p:spPr>
          <a:xfrm>
            <a:off x="3586361" y="7526096"/>
            <a:ext cx="3654028" cy="432318"/>
          </a:xfrm>
          <a:prstGeom prst="rect">
            <a:avLst/>
          </a:prstGeom>
        </p:spPr>
        <p:txBody>
          <a:bodyPr vert="horz" lIns="91440" tIns="45720" rIns="91440" bIns="45720" rtlCol="0" anchor="ctr"/>
          <a:lstStyle>
            <a:lvl1pPr algn="ctr" fontAlgn="auto">
              <a:spcBef>
                <a:spcPts val="0"/>
              </a:spcBef>
              <a:spcAft>
                <a:spcPts val="0"/>
              </a:spcAft>
              <a:defRPr sz="1421">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C4833B6-68DD-4F2C-9FA7-6C5238393D3A}"/>
              </a:ext>
            </a:extLst>
          </p:cNvPr>
          <p:cNvSpPr>
            <a:spLocks noGrp="1"/>
          </p:cNvSpPr>
          <p:nvPr>
            <p:ph type="sldNum" sz="quarter" idx="4"/>
          </p:nvPr>
        </p:nvSpPr>
        <p:spPr>
          <a:xfrm>
            <a:off x="7646392" y="7526096"/>
            <a:ext cx="2436019" cy="432318"/>
          </a:xfrm>
          <a:prstGeom prst="rect">
            <a:avLst/>
          </a:prstGeom>
        </p:spPr>
        <p:txBody>
          <a:bodyPr vert="horz" wrap="square" lIns="91440" tIns="45720" rIns="91440" bIns="45720" numCol="1" anchor="ctr" anchorCtr="0" compatLnSpc="1">
            <a:prstTxWarp prst="textNoShape">
              <a:avLst/>
            </a:prstTxWarp>
          </a:bodyPr>
          <a:lstStyle>
            <a:lvl1pPr algn="r">
              <a:defRPr sz="1421">
                <a:solidFill>
                  <a:srgbClr val="898989"/>
                </a:solidFill>
                <a:latin typeface="Calibri" panose="020F0502020204030204" pitchFamily="34" charset="0"/>
              </a:defRPr>
            </a:lvl1pPr>
          </a:lstStyle>
          <a:p>
            <a:fld id="{F7BF394F-814E-4BA9-951D-8F55F57241C0}" type="slidenum">
              <a:rPr lang="en-US" altLang="el-GR"/>
              <a:pPr/>
              <a:t>‹#›</a:t>
            </a:fld>
            <a:endParaRPr lang="en-US" altLang="el-GR"/>
          </a:p>
        </p:txBody>
      </p:sp>
    </p:spTree>
    <p:extLst>
      <p:ext uri="{BB962C8B-B14F-4D97-AF65-F5344CB8AC3E}">
        <p14:creationId xmlns:p14="http://schemas.microsoft.com/office/powerpoint/2010/main" val="49665788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0" fontAlgn="base" hangingPunct="0">
        <a:lnSpc>
          <a:spcPct val="90000"/>
        </a:lnSpc>
        <a:spcBef>
          <a:spcPct val="0"/>
        </a:spcBef>
        <a:spcAft>
          <a:spcPct val="0"/>
        </a:spcAft>
        <a:defRPr sz="5210" kern="1200">
          <a:solidFill>
            <a:schemeClr val="tx1"/>
          </a:solidFill>
          <a:latin typeface="+mj-lt"/>
          <a:ea typeface="+mj-ea"/>
          <a:cs typeface="+mj-cs"/>
        </a:defRPr>
      </a:lvl1pPr>
      <a:lvl2pPr algn="l" rtl="0" eaLnBrk="0" fontAlgn="base" hangingPunct="0">
        <a:lnSpc>
          <a:spcPct val="90000"/>
        </a:lnSpc>
        <a:spcBef>
          <a:spcPct val="0"/>
        </a:spcBef>
        <a:spcAft>
          <a:spcPct val="0"/>
        </a:spcAft>
        <a:defRPr sz="5210">
          <a:solidFill>
            <a:schemeClr val="tx1"/>
          </a:solidFill>
          <a:latin typeface="Calibri Light" pitchFamily="34" charset="0"/>
        </a:defRPr>
      </a:lvl2pPr>
      <a:lvl3pPr algn="l" rtl="0" eaLnBrk="0" fontAlgn="base" hangingPunct="0">
        <a:lnSpc>
          <a:spcPct val="90000"/>
        </a:lnSpc>
        <a:spcBef>
          <a:spcPct val="0"/>
        </a:spcBef>
        <a:spcAft>
          <a:spcPct val="0"/>
        </a:spcAft>
        <a:defRPr sz="5210">
          <a:solidFill>
            <a:schemeClr val="tx1"/>
          </a:solidFill>
          <a:latin typeface="Calibri Light" pitchFamily="34" charset="0"/>
        </a:defRPr>
      </a:lvl3pPr>
      <a:lvl4pPr algn="l" rtl="0" eaLnBrk="0" fontAlgn="base" hangingPunct="0">
        <a:lnSpc>
          <a:spcPct val="90000"/>
        </a:lnSpc>
        <a:spcBef>
          <a:spcPct val="0"/>
        </a:spcBef>
        <a:spcAft>
          <a:spcPct val="0"/>
        </a:spcAft>
        <a:defRPr sz="5210">
          <a:solidFill>
            <a:schemeClr val="tx1"/>
          </a:solidFill>
          <a:latin typeface="Calibri Light" pitchFamily="34" charset="0"/>
        </a:defRPr>
      </a:lvl4pPr>
      <a:lvl5pPr algn="l" rtl="0" eaLnBrk="0" fontAlgn="base" hangingPunct="0">
        <a:lnSpc>
          <a:spcPct val="90000"/>
        </a:lnSpc>
        <a:spcBef>
          <a:spcPct val="0"/>
        </a:spcBef>
        <a:spcAft>
          <a:spcPct val="0"/>
        </a:spcAft>
        <a:defRPr sz="5210">
          <a:solidFill>
            <a:schemeClr val="tx1"/>
          </a:solidFill>
          <a:latin typeface="Calibri Light" pitchFamily="34" charset="0"/>
        </a:defRPr>
      </a:lvl5pPr>
      <a:lvl6pPr marL="541325" algn="l" rtl="0" fontAlgn="base">
        <a:lnSpc>
          <a:spcPct val="90000"/>
        </a:lnSpc>
        <a:spcBef>
          <a:spcPct val="0"/>
        </a:spcBef>
        <a:spcAft>
          <a:spcPct val="0"/>
        </a:spcAft>
        <a:defRPr sz="5210">
          <a:solidFill>
            <a:schemeClr val="tx1"/>
          </a:solidFill>
          <a:latin typeface="Calibri Light" pitchFamily="34" charset="0"/>
        </a:defRPr>
      </a:lvl6pPr>
      <a:lvl7pPr marL="1082650" algn="l" rtl="0" fontAlgn="base">
        <a:lnSpc>
          <a:spcPct val="90000"/>
        </a:lnSpc>
        <a:spcBef>
          <a:spcPct val="0"/>
        </a:spcBef>
        <a:spcAft>
          <a:spcPct val="0"/>
        </a:spcAft>
        <a:defRPr sz="5210">
          <a:solidFill>
            <a:schemeClr val="tx1"/>
          </a:solidFill>
          <a:latin typeface="Calibri Light" pitchFamily="34" charset="0"/>
        </a:defRPr>
      </a:lvl7pPr>
      <a:lvl8pPr marL="1623974" algn="l" rtl="0" fontAlgn="base">
        <a:lnSpc>
          <a:spcPct val="90000"/>
        </a:lnSpc>
        <a:spcBef>
          <a:spcPct val="0"/>
        </a:spcBef>
        <a:spcAft>
          <a:spcPct val="0"/>
        </a:spcAft>
        <a:defRPr sz="5210">
          <a:solidFill>
            <a:schemeClr val="tx1"/>
          </a:solidFill>
          <a:latin typeface="Calibri Light" pitchFamily="34" charset="0"/>
        </a:defRPr>
      </a:lvl8pPr>
      <a:lvl9pPr marL="2165299" algn="l" rtl="0" fontAlgn="base">
        <a:lnSpc>
          <a:spcPct val="90000"/>
        </a:lnSpc>
        <a:spcBef>
          <a:spcPct val="0"/>
        </a:spcBef>
        <a:spcAft>
          <a:spcPct val="0"/>
        </a:spcAft>
        <a:defRPr sz="5210">
          <a:solidFill>
            <a:schemeClr val="tx1"/>
          </a:solidFill>
          <a:latin typeface="Calibri Light" pitchFamily="34" charset="0"/>
        </a:defRPr>
      </a:lvl9pPr>
    </p:titleStyle>
    <p:bodyStyle>
      <a:lvl1pPr marL="270662" indent="-270662" algn="l" rtl="0" eaLnBrk="0" fontAlgn="base" hangingPunct="0">
        <a:lnSpc>
          <a:spcPct val="90000"/>
        </a:lnSpc>
        <a:spcBef>
          <a:spcPts val="1184"/>
        </a:spcBef>
        <a:spcAft>
          <a:spcPct val="0"/>
        </a:spcAft>
        <a:buFont typeface="Arial" panose="020B0604020202020204" pitchFamily="34" charset="0"/>
        <a:buChar char="•"/>
        <a:defRPr sz="3315" kern="1200">
          <a:solidFill>
            <a:schemeClr val="tx1"/>
          </a:solidFill>
          <a:latin typeface="+mn-lt"/>
          <a:ea typeface="+mn-ea"/>
          <a:cs typeface="+mn-cs"/>
        </a:defRPr>
      </a:lvl1pPr>
      <a:lvl2pPr marL="811987" indent="-270662" algn="l" rtl="0" eaLnBrk="0" fontAlgn="base" hangingPunct="0">
        <a:lnSpc>
          <a:spcPct val="90000"/>
        </a:lnSpc>
        <a:spcBef>
          <a:spcPts val="592"/>
        </a:spcBef>
        <a:spcAft>
          <a:spcPct val="0"/>
        </a:spcAft>
        <a:buFont typeface="Arial" panose="020B0604020202020204" pitchFamily="34" charset="0"/>
        <a:buChar char="•"/>
        <a:defRPr sz="2842" kern="1200">
          <a:solidFill>
            <a:schemeClr val="tx1"/>
          </a:solidFill>
          <a:latin typeface="+mn-lt"/>
          <a:ea typeface="+mn-ea"/>
          <a:cs typeface="+mn-cs"/>
        </a:defRPr>
      </a:lvl2pPr>
      <a:lvl3pPr marL="1353312"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3pPr>
      <a:lvl4pPr marL="1894637"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4pPr>
      <a:lvl5pPr marL="2435962"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5pPr>
      <a:lvl6pPr marL="2977286"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6pPr>
      <a:lvl7pPr marL="3518611"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7pPr>
      <a:lvl8pPr marL="4059936"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8pPr>
      <a:lvl9pPr marL="4601261"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9pPr>
    </p:bodyStyle>
    <p:otherStyle>
      <a:defPPr>
        <a:defRPr lang="en-US"/>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2"/>
            <a:ext cx="9744075" cy="53588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91440" tIns="45720" rIns="91440" bIns="45720" rtlCol="0" anchor="ctr"/>
          <a:lstStyle>
            <a:lvl1pPr algn="l">
              <a:defRPr sz="1421">
                <a:solidFill>
                  <a:schemeClr val="tx1">
                    <a:tint val="75000"/>
                  </a:schemeClr>
                </a:solidFill>
              </a:defRPr>
            </a:lvl1pPr>
          </a:lstStyle>
          <a:p>
            <a:fld id="{79C6D00A-B865-405E-AE51-4C83ED671E74}" type="datetimeFigureOut">
              <a:rPr lang="en-US" smtClean="0"/>
              <a:t>2/28/2021</a:t>
            </a:fld>
            <a:endParaRPr lang="en-US"/>
          </a:p>
        </p:txBody>
      </p:sp>
      <p:sp>
        <p:nvSpPr>
          <p:cNvPr id="5" name="Footer Placeholder 4"/>
          <p:cNvSpPr>
            <a:spLocks noGrp="1"/>
          </p:cNvSpPr>
          <p:nvPr>
            <p:ph type="ftr" sz="quarter" idx="3"/>
          </p:nvPr>
        </p:nvSpPr>
        <p:spPr>
          <a:xfrm>
            <a:off x="3699140" y="7526096"/>
            <a:ext cx="3428471"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F85A07AA-7A5D-4778-A7E4-4A6E379E3C41}" type="slidenum">
              <a:rPr lang="en-US" smtClean="0"/>
              <a:t>‹#›</a:t>
            </a:fld>
            <a:endParaRPr lang="en-US"/>
          </a:p>
        </p:txBody>
      </p:sp>
    </p:spTree>
    <p:extLst>
      <p:ext uri="{BB962C8B-B14F-4D97-AF65-F5344CB8AC3E}">
        <p14:creationId xmlns:p14="http://schemas.microsoft.com/office/powerpoint/2010/main" val="158383394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ctr" defTabSz="1082650" rtl="0" eaLnBrk="1" latinLnBrk="0" hangingPunct="1">
        <a:spcBef>
          <a:spcPct val="0"/>
        </a:spcBef>
        <a:buNone/>
        <a:defRPr sz="5210" kern="1200">
          <a:solidFill>
            <a:schemeClr val="tx1"/>
          </a:solidFill>
          <a:latin typeface="+mj-lt"/>
          <a:ea typeface="+mj-ea"/>
          <a:cs typeface="+mj-cs"/>
        </a:defRPr>
      </a:lvl1pPr>
    </p:titleStyle>
    <p:bodyStyle>
      <a:lvl1pPr marL="405994" indent="-405994" algn="l" defTabSz="1082650" rtl="0" eaLnBrk="1" latinLnBrk="0" hangingPunct="1">
        <a:spcBef>
          <a:spcPct val="20000"/>
        </a:spcBef>
        <a:buFont typeface="Arial" pitchFamily="34" charset="0"/>
        <a:buChar char="•"/>
        <a:defRPr sz="3789" kern="1200">
          <a:solidFill>
            <a:schemeClr val="tx1"/>
          </a:solidFill>
          <a:latin typeface="+mn-lt"/>
          <a:ea typeface="+mn-ea"/>
          <a:cs typeface="+mn-cs"/>
        </a:defRPr>
      </a:lvl1pPr>
      <a:lvl2pPr marL="879653" indent="-338328" algn="l" defTabSz="1082650" rtl="0" eaLnBrk="1" latinLnBrk="0" hangingPunct="1">
        <a:spcBef>
          <a:spcPct val="20000"/>
        </a:spcBef>
        <a:buFont typeface="Arial" pitchFamily="34" charset="0"/>
        <a:buChar char="–"/>
        <a:defRPr sz="3315" kern="1200">
          <a:solidFill>
            <a:schemeClr val="tx1"/>
          </a:solidFill>
          <a:latin typeface="+mn-lt"/>
          <a:ea typeface="+mn-ea"/>
          <a:cs typeface="+mn-cs"/>
        </a:defRPr>
      </a:lvl2pPr>
      <a:lvl3pPr marL="1353312" indent="-270662" algn="l" defTabSz="1082650" rtl="0" eaLnBrk="1" latinLnBrk="0" hangingPunct="1">
        <a:spcBef>
          <a:spcPct val="20000"/>
        </a:spcBef>
        <a:buFont typeface="Arial" pitchFamily="34" charset="0"/>
        <a:buChar char="•"/>
        <a:defRPr sz="2842" kern="1200">
          <a:solidFill>
            <a:schemeClr val="tx1"/>
          </a:solidFill>
          <a:latin typeface="+mn-lt"/>
          <a:ea typeface="+mn-ea"/>
          <a:cs typeface="+mn-cs"/>
        </a:defRPr>
      </a:lvl3pPr>
      <a:lvl4pPr marL="1894637"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4pPr>
      <a:lvl5pPr marL="2435962"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5pPr>
      <a:lvl6pPr marL="297728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6pPr>
      <a:lvl7pPr marL="351861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7pPr>
      <a:lvl8pPr marL="405993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8pPr>
      <a:lvl9pPr marL="460126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9pPr>
    </p:bodyStyle>
    <p:otherStyle>
      <a:defPPr>
        <a:defRPr lang="el-GR"/>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a:extLst>
              <a:ext uri="{FF2B5EF4-FFF2-40B4-BE49-F238E27FC236}">
                <a16:creationId xmlns:a16="http://schemas.microsoft.com/office/drawing/2014/main" id="{A8A476B2-F500-4B48-896B-7EAEC311A8BB}"/>
              </a:ext>
            </a:extLst>
          </p:cNvPr>
          <p:cNvSpPr>
            <a:spLocks noGrp="1"/>
          </p:cNvSpPr>
          <p:nvPr>
            <p:ph type="subTitle" idx="1"/>
          </p:nvPr>
        </p:nvSpPr>
        <p:spPr>
          <a:xfrm>
            <a:off x="1522512" y="3236748"/>
            <a:ext cx="8035479" cy="599607"/>
          </a:xfrm>
        </p:spPr>
        <p:txBody>
          <a:bodyPr/>
          <a:lstStyle/>
          <a:p>
            <a:pPr eaLnBrk="1" fontAlgn="auto" hangingPunct="1">
              <a:spcAft>
                <a:spcPts val="0"/>
              </a:spcAft>
              <a:defRPr/>
            </a:pPr>
            <a:r>
              <a:rPr lang="el-GR" altLang="en-US" b="1" dirty="0">
                <a:solidFill>
                  <a:srgbClr val="333C5C"/>
                </a:solidFill>
              </a:rPr>
              <a:t>ΠΑΝΕΛΛΑΔΙΚΗ   ΕΡΕΥΝΑ</a:t>
            </a:r>
          </a:p>
          <a:p>
            <a:pPr eaLnBrk="1" hangingPunct="1"/>
            <a:endParaRPr lang="en-US" altLang="el-GR" sz="2605" dirty="0"/>
          </a:p>
        </p:txBody>
      </p:sp>
      <p:sp>
        <p:nvSpPr>
          <p:cNvPr id="4099" name="TextBox 8">
            <a:extLst>
              <a:ext uri="{FF2B5EF4-FFF2-40B4-BE49-F238E27FC236}">
                <a16:creationId xmlns:a16="http://schemas.microsoft.com/office/drawing/2014/main" id="{53549F71-39B0-48CB-BEBE-0E73B818914B}"/>
              </a:ext>
            </a:extLst>
          </p:cNvPr>
          <p:cNvSpPr txBox="1">
            <a:spLocks noChangeArrowheads="1"/>
          </p:cNvSpPr>
          <p:nvPr/>
        </p:nvSpPr>
        <p:spPr bwMode="auto">
          <a:xfrm>
            <a:off x="11278" y="4657758"/>
            <a:ext cx="11001557"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1082650" eaLnBrk="1" fontAlgn="base" hangingPunct="1">
              <a:spcBef>
                <a:spcPct val="0"/>
              </a:spcBef>
              <a:spcAft>
                <a:spcPct val="0"/>
              </a:spcAft>
              <a:defRPr/>
            </a:pPr>
            <a:r>
              <a:rPr lang="el-GR" altLang="el-GR" sz="2368" b="1">
                <a:solidFill>
                  <a:srgbClr val="333C5C"/>
                </a:solidFill>
                <a:latin typeface="Calibri" panose="020F0502020204030204" pitchFamily="34" charset="0"/>
              </a:rPr>
              <a:t>ΜΑΡΤΙΟΣ 2021</a:t>
            </a:r>
            <a:endParaRPr lang="en-US" altLang="el-GR" sz="2368" b="1" dirty="0">
              <a:solidFill>
                <a:srgbClr val="333C5C"/>
              </a:solidFill>
              <a:latin typeface="Calibri" panose="020F0502020204030204" pitchFamily="34" charset="0"/>
            </a:endParaRPr>
          </a:p>
        </p:txBody>
      </p:sp>
      <p:pic>
        <p:nvPicPr>
          <p:cNvPr id="4100" name="Picture 5">
            <a:extLst>
              <a:ext uri="{FF2B5EF4-FFF2-40B4-BE49-F238E27FC236}">
                <a16:creationId xmlns:a16="http://schemas.microsoft.com/office/drawing/2014/main" id="{548BF941-AAF1-4465-8945-8203C2D178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3299" y="625641"/>
            <a:ext cx="5315634" cy="1239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492734"/>
          </a:xfrm>
        </p:spPr>
        <p:txBody>
          <a:bodyPr>
            <a:normAutofit/>
          </a:bodyPr>
          <a:lstStyle/>
          <a:p>
            <a:pPr algn="l"/>
            <a:r>
              <a:rPr lang="el-GR" sz="1600" b="1" dirty="0"/>
              <a:t>Πιστεύετε ότι μέσα στο 2021 θα υπάρχει βελτίωση της Οικονομίας, της κατάστασης που αντιμετωπίζουν Επιχειρήσεις και εργαζόμενοι λόγω της πανδημίας;</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93924793"/>
              </p:ext>
            </p:extLst>
          </p:nvPr>
        </p:nvGraphicFramePr>
        <p:xfrm>
          <a:off x="2281326" y="2514599"/>
          <a:ext cx="6223000" cy="1672392"/>
        </p:xfrm>
        <a:graphic>
          <a:graphicData uri="http://schemas.openxmlformats.org/drawingml/2006/table">
            <a:tbl>
              <a:tblPr>
                <a:tableStyleId>{6E25E649-3F16-4E02-A733-19D2CDBF48F0}</a:tableStyleId>
              </a:tblPr>
              <a:tblGrid>
                <a:gridCol w="980075">
                  <a:extLst>
                    <a:ext uri="{9D8B030D-6E8A-4147-A177-3AD203B41FA5}">
                      <a16:colId xmlns:a16="http://schemas.microsoft.com/office/drawing/2014/main" val="20000"/>
                    </a:ext>
                  </a:extLst>
                </a:gridCol>
                <a:gridCol w="964216">
                  <a:extLst>
                    <a:ext uri="{9D8B030D-6E8A-4147-A177-3AD203B41FA5}">
                      <a16:colId xmlns:a16="http://schemas.microsoft.com/office/drawing/2014/main" val="20001"/>
                    </a:ext>
                  </a:extLst>
                </a:gridCol>
                <a:gridCol w="1065713">
                  <a:extLst>
                    <a:ext uri="{9D8B030D-6E8A-4147-A177-3AD203B41FA5}">
                      <a16:colId xmlns:a16="http://schemas.microsoft.com/office/drawing/2014/main" val="20002"/>
                    </a:ext>
                  </a:extLst>
                </a:gridCol>
                <a:gridCol w="1094258">
                  <a:extLst>
                    <a:ext uri="{9D8B030D-6E8A-4147-A177-3AD203B41FA5}">
                      <a16:colId xmlns:a16="http://schemas.microsoft.com/office/drawing/2014/main" val="20003"/>
                    </a:ext>
                  </a:extLst>
                </a:gridCol>
                <a:gridCol w="1002277">
                  <a:extLst>
                    <a:ext uri="{9D8B030D-6E8A-4147-A177-3AD203B41FA5}">
                      <a16:colId xmlns:a16="http://schemas.microsoft.com/office/drawing/2014/main" val="20004"/>
                    </a:ext>
                  </a:extLst>
                </a:gridCol>
                <a:gridCol w="1116461">
                  <a:extLst>
                    <a:ext uri="{9D8B030D-6E8A-4147-A177-3AD203B41FA5}">
                      <a16:colId xmlns:a16="http://schemas.microsoft.com/office/drawing/2014/main" val="20005"/>
                    </a:ext>
                  </a:extLst>
                </a:gridCol>
              </a:tblGrid>
              <a:tr h="278732">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78732">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19,2</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78732">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78732">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44,5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78732">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57,6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78732">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66,9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28804120"/>
              </p:ext>
            </p:extLst>
          </p:nvPr>
        </p:nvGraphicFramePr>
        <p:xfrm>
          <a:off x="2301875" y="4620126"/>
          <a:ext cx="6223000" cy="2057397"/>
        </p:xfrm>
        <a:graphic>
          <a:graphicData uri="http://schemas.openxmlformats.org/drawingml/2006/table">
            <a:tbl>
              <a:tblPr>
                <a:tableStyleId>{6E25E649-3F16-4E02-A733-19D2CDBF48F0}</a:tableStyleId>
              </a:tblPr>
              <a:tblGrid>
                <a:gridCol w="980075">
                  <a:extLst>
                    <a:ext uri="{9D8B030D-6E8A-4147-A177-3AD203B41FA5}">
                      <a16:colId xmlns:a16="http://schemas.microsoft.com/office/drawing/2014/main" val="20000"/>
                    </a:ext>
                  </a:extLst>
                </a:gridCol>
                <a:gridCol w="964216">
                  <a:extLst>
                    <a:ext uri="{9D8B030D-6E8A-4147-A177-3AD203B41FA5}">
                      <a16:colId xmlns:a16="http://schemas.microsoft.com/office/drawing/2014/main" val="20001"/>
                    </a:ext>
                  </a:extLst>
                </a:gridCol>
                <a:gridCol w="1065713">
                  <a:extLst>
                    <a:ext uri="{9D8B030D-6E8A-4147-A177-3AD203B41FA5}">
                      <a16:colId xmlns:a16="http://schemas.microsoft.com/office/drawing/2014/main" val="20002"/>
                    </a:ext>
                  </a:extLst>
                </a:gridCol>
                <a:gridCol w="1094258">
                  <a:extLst>
                    <a:ext uri="{9D8B030D-6E8A-4147-A177-3AD203B41FA5}">
                      <a16:colId xmlns:a16="http://schemas.microsoft.com/office/drawing/2014/main" val="20003"/>
                    </a:ext>
                  </a:extLst>
                </a:gridCol>
                <a:gridCol w="1002277">
                  <a:extLst>
                    <a:ext uri="{9D8B030D-6E8A-4147-A177-3AD203B41FA5}">
                      <a16:colId xmlns:a16="http://schemas.microsoft.com/office/drawing/2014/main" val="20004"/>
                    </a:ext>
                  </a:extLst>
                </a:gridCol>
                <a:gridCol w="1116461">
                  <a:extLst>
                    <a:ext uri="{9D8B030D-6E8A-4147-A177-3AD203B41FA5}">
                      <a16:colId xmlns:a16="http://schemas.microsoft.com/office/drawing/2014/main" val="20005"/>
                    </a:ext>
                  </a:extLst>
                </a:gridCol>
              </a:tblGrid>
              <a:tr h="263431">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63431">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63431">
                <a:tc>
                  <a:txBody>
                    <a:bodyPr/>
                    <a:lstStyle/>
                    <a:p>
                      <a:pPr algn="ctr" fontAlgn="b"/>
                      <a:r>
                        <a:rPr lang="el-GR" sz="1100" b="1" u="none" strike="noStrike" dirty="0">
                          <a:effectLst/>
                        </a:rPr>
                        <a:t>ΣΥΡΙΖΑ</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476811">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23,8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63431">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63431">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75,9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263431">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9D98DD80-43CE-4A3A-8D9A-DCE008754F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17081"/>
          </a:xfrm>
        </p:spPr>
        <p:txBody>
          <a:bodyPr>
            <a:normAutofit/>
          </a:bodyPr>
          <a:lstStyle/>
          <a:p>
            <a:pPr algn="l"/>
            <a:r>
              <a:rPr lang="el-GR" sz="1600" b="1" dirty="0"/>
              <a:t>Πιστεύετε ότι το Σχέδιο Ανάκαμψης της Ευρωπαϊκής Ένωσης θα επιτρέψει στην Ελληνική Οικονομία να ανακάμψει ταχύτερα από τις αρνητικές συνέπειες  πανδημίας του κορονοιού;</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3313487"/>
              </p:ext>
            </p:extLst>
          </p:nvPr>
        </p:nvGraphicFramePr>
        <p:xfrm>
          <a:off x="1326995" y="1816410"/>
          <a:ext cx="8755417" cy="552608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A288E50B-0AA3-4CC6-819C-E620CD9665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58898"/>
          </a:xfrm>
        </p:spPr>
        <p:txBody>
          <a:bodyPr>
            <a:normAutofit/>
          </a:bodyPr>
          <a:lstStyle/>
          <a:p>
            <a:pPr algn="l"/>
            <a:r>
              <a:rPr lang="el-GR" sz="1600" b="1" dirty="0"/>
              <a:t>Πιστεύετε ότι το Σχέδιο Ανάκαμψης της Ευρωπαϊκής Ένωσης θα επιτρέψει στην Ελληνική Οικονομία να ανακάμψει ταχύτερα από τις αρνητικές συνέπειες  πανδημίας του κορονοιού;</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134354430"/>
              </p:ext>
            </p:extLst>
          </p:nvPr>
        </p:nvGraphicFramePr>
        <p:xfrm>
          <a:off x="1003300" y="2387600"/>
          <a:ext cx="8470897" cy="1358898"/>
        </p:xfrm>
        <a:graphic>
          <a:graphicData uri="http://schemas.openxmlformats.org/drawingml/2006/table">
            <a:tbl>
              <a:tblPr>
                <a:tableStyleId>{6E25E649-3F16-4E02-A733-19D2CDBF48F0}</a:tableStyleId>
              </a:tblPr>
              <a:tblGrid>
                <a:gridCol w="1334101">
                  <a:extLst>
                    <a:ext uri="{9D8B030D-6E8A-4147-A177-3AD203B41FA5}">
                      <a16:colId xmlns:a16="http://schemas.microsoft.com/office/drawing/2014/main" val="20000"/>
                    </a:ext>
                  </a:extLst>
                </a:gridCol>
                <a:gridCol w="1312514">
                  <a:extLst>
                    <a:ext uri="{9D8B030D-6E8A-4147-A177-3AD203B41FA5}">
                      <a16:colId xmlns:a16="http://schemas.microsoft.com/office/drawing/2014/main" val="20001"/>
                    </a:ext>
                  </a:extLst>
                </a:gridCol>
                <a:gridCol w="1450675">
                  <a:extLst>
                    <a:ext uri="{9D8B030D-6E8A-4147-A177-3AD203B41FA5}">
                      <a16:colId xmlns:a16="http://schemas.microsoft.com/office/drawing/2014/main" val="20002"/>
                    </a:ext>
                  </a:extLst>
                </a:gridCol>
                <a:gridCol w="1489530">
                  <a:extLst>
                    <a:ext uri="{9D8B030D-6E8A-4147-A177-3AD203B41FA5}">
                      <a16:colId xmlns:a16="http://schemas.microsoft.com/office/drawing/2014/main" val="20003"/>
                    </a:ext>
                  </a:extLst>
                </a:gridCol>
                <a:gridCol w="1364323">
                  <a:extLst>
                    <a:ext uri="{9D8B030D-6E8A-4147-A177-3AD203B41FA5}">
                      <a16:colId xmlns:a16="http://schemas.microsoft.com/office/drawing/2014/main" val="20004"/>
                    </a:ext>
                  </a:extLst>
                </a:gridCol>
                <a:gridCol w="1519754">
                  <a:extLst>
                    <a:ext uri="{9D8B030D-6E8A-4147-A177-3AD203B41FA5}">
                      <a16:colId xmlns:a16="http://schemas.microsoft.com/office/drawing/2014/main" val="20005"/>
                    </a:ext>
                  </a:extLst>
                </a:gridCol>
              </a:tblGrid>
              <a:tr h="226483">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26483">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26483">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49,7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26483">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19,6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26483">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26483">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8,5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59059451"/>
              </p:ext>
            </p:extLst>
          </p:nvPr>
        </p:nvGraphicFramePr>
        <p:xfrm>
          <a:off x="1003300" y="4060031"/>
          <a:ext cx="8470896" cy="2924963"/>
        </p:xfrm>
        <a:graphic>
          <a:graphicData uri="http://schemas.openxmlformats.org/drawingml/2006/table">
            <a:tbl>
              <a:tblPr>
                <a:tableStyleId>{6E25E649-3F16-4E02-A733-19D2CDBF48F0}</a:tableStyleId>
              </a:tblPr>
              <a:tblGrid>
                <a:gridCol w="1334102">
                  <a:extLst>
                    <a:ext uri="{9D8B030D-6E8A-4147-A177-3AD203B41FA5}">
                      <a16:colId xmlns:a16="http://schemas.microsoft.com/office/drawing/2014/main" val="20000"/>
                    </a:ext>
                  </a:extLst>
                </a:gridCol>
                <a:gridCol w="1312513">
                  <a:extLst>
                    <a:ext uri="{9D8B030D-6E8A-4147-A177-3AD203B41FA5}">
                      <a16:colId xmlns:a16="http://schemas.microsoft.com/office/drawing/2014/main" val="20001"/>
                    </a:ext>
                  </a:extLst>
                </a:gridCol>
                <a:gridCol w="1450674">
                  <a:extLst>
                    <a:ext uri="{9D8B030D-6E8A-4147-A177-3AD203B41FA5}">
                      <a16:colId xmlns:a16="http://schemas.microsoft.com/office/drawing/2014/main" val="20002"/>
                    </a:ext>
                  </a:extLst>
                </a:gridCol>
                <a:gridCol w="1489530">
                  <a:extLst>
                    <a:ext uri="{9D8B030D-6E8A-4147-A177-3AD203B41FA5}">
                      <a16:colId xmlns:a16="http://schemas.microsoft.com/office/drawing/2014/main" val="20003"/>
                    </a:ext>
                  </a:extLst>
                </a:gridCol>
                <a:gridCol w="1364324">
                  <a:extLst>
                    <a:ext uri="{9D8B030D-6E8A-4147-A177-3AD203B41FA5}">
                      <a16:colId xmlns:a16="http://schemas.microsoft.com/office/drawing/2014/main" val="20004"/>
                    </a:ext>
                  </a:extLst>
                </a:gridCol>
                <a:gridCol w="1519753">
                  <a:extLst>
                    <a:ext uri="{9D8B030D-6E8A-4147-A177-3AD203B41FA5}">
                      <a16:colId xmlns:a16="http://schemas.microsoft.com/office/drawing/2014/main" val="20005"/>
                    </a:ext>
                  </a:extLst>
                </a:gridCol>
              </a:tblGrid>
              <a:tr h="374515">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74515">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74515">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19,7</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677873">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17,5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14,3</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74515">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23,8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40,5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74515">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374515">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7,4</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117A3AFB-AF8F-4EFE-A13F-0A4F35DA5F7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421881"/>
          </a:xfrm>
        </p:spPr>
        <p:txBody>
          <a:bodyPr>
            <a:normAutofit/>
          </a:bodyPr>
          <a:lstStyle/>
          <a:p>
            <a:pPr algn="l"/>
            <a:r>
              <a:rPr lang="el-GR" sz="1600" b="1" dirty="0"/>
              <a:t>Πιστεύετε ότι σ΄αυτή την περίοδο έξαρσης της πανδημίας θα έπρεπε και πρέπει να πραγματοποιούνται μαζικές συγκεντρώσεις που αντικειμενικά δημιουργούν συνθήκες συνωστισμού;</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5829783"/>
              </p:ext>
            </p:extLst>
          </p:nvPr>
        </p:nvGraphicFramePr>
        <p:xfrm>
          <a:off x="541337" y="1854200"/>
          <a:ext cx="9744075" cy="539908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84E52804-1783-4EE6-9C64-49038BE3B3B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08997"/>
          </a:xfrm>
        </p:spPr>
        <p:txBody>
          <a:bodyPr>
            <a:normAutofit/>
          </a:bodyPr>
          <a:lstStyle/>
          <a:p>
            <a:pPr algn="l"/>
            <a:r>
              <a:rPr lang="el-GR" sz="1600" b="1" dirty="0"/>
              <a:t>Πιστεύετε ότι σ΄αυτή την περίοδο έξαρσης της πανδημίας θα έπρεπε και πρέπει να πραγματοποιούνται μαζικές συγκεντρώσεις που αντικειμενικά δημιουργούν συνθήκες συνωστισμού;</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66634053"/>
              </p:ext>
            </p:extLst>
          </p:nvPr>
        </p:nvGraphicFramePr>
        <p:xfrm>
          <a:off x="2271052" y="1761679"/>
          <a:ext cx="6223000" cy="2462957"/>
        </p:xfrm>
        <a:graphic>
          <a:graphicData uri="http://schemas.openxmlformats.org/drawingml/2006/table">
            <a:tbl>
              <a:tblPr>
                <a:tableStyleId>{6E25E649-3F16-4E02-A733-19D2CDBF48F0}</a:tableStyleId>
              </a:tblPr>
              <a:tblGrid>
                <a:gridCol w="980075">
                  <a:extLst>
                    <a:ext uri="{9D8B030D-6E8A-4147-A177-3AD203B41FA5}">
                      <a16:colId xmlns:a16="http://schemas.microsoft.com/office/drawing/2014/main" val="20000"/>
                    </a:ext>
                  </a:extLst>
                </a:gridCol>
                <a:gridCol w="964216">
                  <a:extLst>
                    <a:ext uri="{9D8B030D-6E8A-4147-A177-3AD203B41FA5}">
                      <a16:colId xmlns:a16="http://schemas.microsoft.com/office/drawing/2014/main" val="20001"/>
                    </a:ext>
                  </a:extLst>
                </a:gridCol>
                <a:gridCol w="1065713">
                  <a:extLst>
                    <a:ext uri="{9D8B030D-6E8A-4147-A177-3AD203B41FA5}">
                      <a16:colId xmlns:a16="http://schemas.microsoft.com/office/drawing/2014/main" val="20002"/>
                    </a:ext>
                  </a:extLst>
                </a:gridCol>
                <a:gridCol w="1094258">
                  <a:extLst>
                    <a:ext uri="{9D8B030D-6E8A-4147-A177-3AD203B41FA5}">
                      <a16:colId xmlns:a16="http://schemas.microsoft.com/office/drawing/2014/main" val="20003"/>
                    </a:ext>
                  </a:extLst>
                </a:gridCol>
                <a:gridCol w="1002277">
                  <a:extLst>
                    <a:ext uri="{9D8B030D-6E8A-4147-A177-3AD203B41FA5}">
                      <a16:colId xmlns:a16="http://schemas.microsoft.com/office/drawing/2014/main" val="20004"/>
                    </a:ext>
                  </a:extLst>
                </a:gridCol>
                <a:gridCol w="1116461">
                  <a:extLst>
                    <a:ext uri="{9D8B030D-6E8A-4147-A177-3AD203B41FA5}">
                      <a16:colId xmlns:a16="http://schemas.microsoft.com/office/drawing/2014/main" val="20005"/>
                    </a:ext>
                  </a:extLst>
                </a:gridCol>
              </a:tblGrid>
              <a:tr h="383059">
                <a:tc>
                  <a:txBody>
                    <a:bodyPr/>
                    <a:lstStyle/>
                    <a:p>
                      <a:pPr algn="ctr" fontAlgn="b"/>
                      <a:endParaRPr lang="el-GR" sz="1100" b="0"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547662">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83059">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88,4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383059">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83059">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83059">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219974242"/>
              </p:ext>
            </p:extLst>
          </p:nvPr>
        </p:nvGraphicFramePr>
        <p:xfrm>
          <a:off x="2260779" y="4444999"/>
          <a:ext cx="6223000" cy="2489197"/>
        </p:xfrm>
        <a:graphic>
          <a:graphicData uri="http://schemas.openxmlformats.org/drawingml/2006/table">
            <a:tbl>
              <a:tblPr>
                <a:tableStyleId>{6E25E649-3F16-4E02-A733-19D2CDBF48F0}</a:tableStyleId>
              </a:tblPr>
              <a:tblGrid>
                <a:gridCol w="980075">
                  <a:extLst>
                    <a:ext uri="{9D8B030D-6E8A-4147-A177-3AD203B41FA5}">
                      <a16:colId xmlns:a16="http://schemas.microsoft.com/office/drawing/2014/main" val="20000"/>
                    </a:ext>
                  </a:extLst>
                </a:gridCol>
                <a:gridCol w="964216">
                  <a:extLst>
                    <a:ext uri="{9D8B030D-6E8A-4147-A177-3AD203B41FA5}">
                      <a16:colId xmlns:a16="http://schemas.microsoft.com/office/drawing/2014/main" val="20001"/>
                    </a:ext>
                  </a:extLst>
                </a:gridCol>
                <a:gridCol w="1065713">
                  <a:extLst>
                    <a:ext uri="{9D8B030D-6E8A-4147-A177-3AD203B41FA5}">
                      <a16:colId xmlns:a16="http://schemas.microsoft.com/office/drawing/2014/main" val="20002"/>
                    </a:ext>
                  </a:extLst>
                </a:gridCol>
                <a:gridCol w="1094258">
                  <a:extLst>
                    <a:ext uri="{9D8B030D-6E8A-4147-A177-3AD203B41FA5}">
                      <a16:colId xmlns:a16="http://schemas.microsoft.com/office/drawing/2014/main" val="20003"/>
                    </a:ext>
                  </a:extLst>
                </a:gridCol>
                <a:gridCol w="1002277">
                  <a:extLst>
                    <a:ext uri="{9D8B030D-6E8A-4147-A177-3AD203B41FA5}">
                      <a16:colId xmlns:a16="http://schemas.microsoft.com/office/drawing/2014/main" val="20004"/>
                    </a:ext>
                  </a:extLst>
                </a:gridCol>
                <a:gridCol w="1116461">
                  <a:extLst>
                    <a:ext uri="{9D8B030D-6E8A-4147-A177-3AD203B41FA5}">
                      <a16:colId xmlns:a16="http://schemas.microsoft.com/office/drawing/2014/main" val="20005"/>
                    </a:ext>
                  </a:extLst>
                </a:gridCol>
              </a:tblGrid>
              <a:tr h="318719">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18719">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86,6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18719">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52,6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576883">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6,3</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18719">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45,2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18719">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78,6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318719">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37,0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B22DF15B-98AB-4ADA-808C-86A17C8CBA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46169"/>
          </a:xfrm>
        </p:spPr>
        <p:txBody>
          <a:bodyPr>
            <a:normAutofit/>
          </a:bodyPr>
          <a:lstStyle/>
          <a:p>
            <a:pPr algn="l"/>
            <a:r>
              <a:rPr lang="el-GR" sz="1600" b="1" dirty="0"/>
              <a:t>Πιστεύετε ότι καλώς θέσπισε η Κυβέρνηση Πανεπιστημιακή Αστυνομία που θα λειτουργεί μέσα στους χώρους των Α.Ε.Ι και σύστημα ελεγχόμενης εισόδου στα πανεπιστήμια με κάρτα;</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7244994"/>
              </p:ext>
            </p:extLst>
          </p:nvPr>
        </p:nvGraphicFramePr>
        <p:xfrm>
          <a:off x="541341" y="2129424"/>
          <a:ext cx="9744075" cy="5123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4714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90095"/>
          </a:xfrm>
        </p:spPr>
        <p:txBody>
          <a:bodyPr>
            <a:normAutofit/>
          </a:bodyPr>
          <a:lstStyle/>
          <a:p>
            <a:pPr algn="l"/>
            <a:r>
              <a:rPr lang="el-GR" sz="1600" b="1" dirty="0"/>
              <a:t>Πιστεύετε ότι καλώς θέσπισε η Κυβέρνηση Πανεπιστημιακή Αστυνομία που θα λειτουργεί μέσα στους χώρους των Α.Ε.Ι και σύστημα ελεγχόμενης εισόδου στα πανεπιστήμια με κάρτα;</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47619250"/>
              </p:ext>
            </p:extLst>
          </p:nvPr>
        </p:nvGraphicFramePr>
        <p:xfrm>
          <a:off x="1365337" y="1997984"/>
          <a:ext cx="7791187" cy="1546884"/>
        </p:xfrm>
        <a:graphic>
          <a:graphicData uri="http://schemas.openxmlformats.org/drawingml/2006/table">
            <a:tbl>
              <a:tblPr>
                <a:tableStyleId>{6E25E649-3F16-4E02-A733-19D2CDBF48F0}</a:tableStyleId>
              </a:tblPr>
              <a:tblGrid>
                <a:gridCol w="1227052">
                  <a:extLst>
                    <a:ext uri="{9D8B030D-6E8A-4147-A177-3AD203B41FA5}">
                      <a16:colId xmlns:a16="http://schemas.microsoft.com/office/drawing/2014/main" val="20000"/>
                    </a:ext>
                  </a:extLst>
                </a:gridCol>
                <a:gridCol w="1207197">
                  <a:extLst>
                    <a:ext uri="{9D8B030D-6E8A-4147-A177-3AD203B41FA5}">
                      <a16:colId xmlns:a16="http://schemas.microsoft.com/office/drawing/2014/main" val="20001"/>
                    </a:ext>
                  </a:extLst>
                </a:gridCol>
                <a:gridCol w="1334271">
                  <a:extLst>
                    <a:ext uri="{9D8B030D-6E8A-4147-A177-3AD203B41FA5}">
                      <a16:colId xmlns:a16="http://schemas.microsoft.com/office/drawing/2014/main" val="20002"/>
                    </a:ext>
                  </a:extLst>
                </a:gridCol>
                <a:gridCol w="1370010">
                  <a:extLst>
                    <a:ext uri="{9D8B030D-6E8A-4147-A177-3AD203B41FA5}">
                      <a16:colId xmlns:a16="http://schemas.microsoft.com/office/drawing/2014/main" val="20003"/>
                    </a:ext>
                  </a:extLst>
                </a:gridCol>
                <a:gridCol w="1254850">
                  <a:extLst>
                    <a:ext uri="{9D8B030D-6E8A-4147-A177-3AD203B41FA5}">
                      <a16:colId xmlns:a16="http://schemas.microsoft.com/office/drawing/2014/main" val="20004"/>
                    </a:ext>
                  </a:extLst>
                </a:gridCol>
                <a:gridCol w="1397807">
                  <a:extLst>
                    <a:ext uri="{9D8B030D-6E8A-4147-A177-3AD203B41FA5}">
                      <a16:colId xmlns:a16="http://schemas.microsoft.com/office/drawing/2014/main" val="20005"/>
                    </a:ext>
                  </a:extLst>
                </a:gridCol>
              </a:tblGrid>
              <a:tr h="257814">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7814">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solidFill>
                            <a:sysClr val="windowText" lastClr="000000"/>
                          </a:solidFill>
                          <a:effectLst/>
                        </a:rPr>
                        <a:t>8,3</a:t>
                      </a:r>
                      <a:endParaRPr lang="el-GR" sz="1100" b="1" i="0" u="none" strike="noStrike" dirty="0">
                        <a:solidFill>
                          <a:sysClr val="windowText" lastClr="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57814">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77,0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57814">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55,7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57814">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51,0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57814">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74,6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0,8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39244318"/>
              </p:ext>
            </p:extLst>
          </p:nvPr>
        </p:nvGraphicFramePr>
        <p:xfrm>
          <a:off x="1365337" y="3820438"/>
          <a:ext cx="7791187" cy="3006248"/>
        </p:xfrm>
        <a:graphic>
          <a:graphicData uri="http://schemas.openxmlformats.org/drawingml/2006/table">
            <a:tbl>
              <a:tblPr>
                <a:tableStyleId>{6E25E649-3F16-4E02-A733-19D2CDBF48F0}</a:tableStyleId>
              </a:tblPr>
              <a:tblGrid>
                <a:gridCol w="1227052">
                  <a:extLst>
                    <a:ext uri="{9D8B030D-6E8A-4147-A177-3AD203B41FA5}">
                      <a16:colId xmlns:a16="http://schemas.microsoft.com/office/drawing/2014/main" val="20000"/>
                    </a:ext>
                  </a:extLst>
                </a:gridCol>
                <a:gridCol w="1207197">
                  <a:extLst>
                    <a:ext uri="{9D8B030D-6E8A-4147-A177-3AD203B41FA5}">
                      <a16:colId xmlns:a16="http://schemas.microsoft.com/office/drawing/2014/main" val="20001"/>
                    </a:ext>
                  </a:extLst>
                </a:gridCol>
                <a:gridCol w="1334271">
                  <a:extLst>
                    <a:ext uri="{9D8B030D-6E8A-4147-A177-3AD203B41FA5}">
                      <a16:colId xmlns:a16="http://schemas.microsoft.com/office/drawing/2014/main" val="20002"/>
                    </a:ext>
                  </a:extLst>
                </a:gridCol>
                <a:gridCol w="1370009">
                  <a:extLst>
                    <a:ext uri="{9D8B030D-6E8A-4147-A177-3AD203B41FA5}">
                      <a16:colId xmlns:a16="http://schemas.microsoft.com/office/drawing/2014/main" val="20003"/>
                    </a:ext>
                  </a:extLst>
                </a:gridCol>
                <a:gridCol w="1254850">
                  <a:extLst>
                    <a:ext uri="{9D8B030D-6E8A-4147-A177-3AD203B41FA5}">
                      <a16:colId xmlns:a16="http://schemas.microsoft.com/office/drawing/2014/main" val="20004"/>
                    </a:ext>
                  </a:extLst>
                </a:gridCol>
                <a:gridCol w="1397808">
                  <a:extLst>
                    <a:ext uri="{9D8B030D-6E8A-4147-A177-3AD203B41FA5}">
                      <a16:colId xmlns:a16="http://schemas.microsoft.com/office/drawing/2014/main" val="20005"/>
                    </a:ext>
                  </a:extLst>
                </a:gridCol>
              </a:tblGrid>
              <a:tr h="384923">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84923">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84923">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696710">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60,9</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7,8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84923">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84923">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384923">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77,8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8973C4B3-7DF2-4C83-8A9A-7A924D2069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55060"/>
          </a:xfrm>
        </p:spPr>
        <p:txBody>
          <a:bodyPr>
            <a:normAutofit/>
          </a:bodyPr>
          <a:lstStyle/>
          <a:p>
            <a:pPr algn="l"/>
            <a:r>
              <a:rPr lang="el-GR" sz="1600" b="1" dirty="0"/>
              <a:t>Πιστεύετε ότι καλώς θέσπισε η Κυβέρνηση ελάχιστη βάση για την εισαγωγή στα Πανεπιστήμια και μέτρα διαγραφής των λεγόμενων αιώνιων φοιτητών;</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6514649"/>
              </p:ext>
            </p:extLst>
          </p:nvPr>
        </p:nvGraphicFramePr>
        <p:xfrm>
          <a:off x="648219" y="1147762"/>
          <a:ext cx="9744075" cy="58245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26189CE5-7636-49E1-BC2C-E474B1055E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15218"/>
          </a:xfrm>
        </p:spPr>
        <p:txBody>
          <a:bodyPr>
            <a:normAutofit/>
          </a:bodyPr>
          <a:lstStyle/>
          <a:p>
            <a:pPr algn="l"/>
            <a:r>
              <a:rPr lang="el-GR" sz="1800" b="1" dirty="0"/>
              <a:t>Πιστεύετε ότι καλώς θέσπισε η Κυβέρνηση ελάχιστη βάση για την εισαγωγή στα Πανεπιστήμια και μέτρα διαγραφής των λεγόμενων αιώνιων φοιτητών</a:t>
            </a:r>
            <a:r>
              <a:rPr lang="el-GR" sz="2400" dirty="0"/>
              <a:t>;</a:t>
            </a:r>
            <a:endParaRPr lang="en-US" sz="2400"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56191749"/>
              </p:ext>
            </p:extLst>
          </p:nvPr>
        </p:nvGraphicFramePr>
        <p:xfrm>
          <a:off x="926432" y="1987711"/>
          <a:ext cx="8674767" cy="1742076"/>
        </p:xfrm>
        <a:graphic>
          <a:graphicData uri="http://schemas.openxmlformats.org/drawingml/2006/table">
            <a:tbl>
              <a:tblPr>
                <a:tableStyleId>{6E25E649-3F16-4E02-A733-19D2CDBF48F0}</a:tableStyleId>
              </a:tblPr>
              <a:tblGrid>
                <a:gridCol w="1366209">
                  <a:extLst>
                    <a:ext uri="{9D8B030D-6E8A-4147-A177-3AD203B41FA5}">
                      <a16:colId xmlns:a16="http://schemas.microsoft.com/office/drawing/2014/main" val="20000"/>
                    </a:ext>
                  </a:extLst>
                </a:gridCol>
                <a:gridCol w="1344103">
                  <a:extLst>
                    <a:ext uri="{9D8B030D-6E8A-4147-A177-3AD203B41FA5}">
                      <a16:colId xmlns:a16="http://schemas.microsoft.com/office/drawing/2014/main" val="20001"/>
                    </a:ext>
                  </a:extLst>
                </a:gridCol>
                <a:gridCol w="1485587">
                  <a:extLst>
                    <a:ext uri="{9D8B030D-6E8A-4147-A177-3AD203B41FA5}">
                      <a16:colId xmlns:a16="http://schemas.microsoft.com/office/drawing/2014/main" val="20002"/>
                    </a:ext>
                  </a:extLst>
                </a:gridCol>
                <a:gridCol w="1525379">
                  <a:extLst>
                    <a:ext uri="{9D8B030D-6E8A-4147-A177-3AD203B41FA5}">
                      <a16:colId xmlns:a16="http://schemas.microsoft.com/office/drawing/2014/main" val="20003"/>
                    </a:ext>
                  </a:extLst>
                </a:gridCol>
                <a:gridCol w="1397159">
                  <a:extLst>
                    <a:ext uri="{9D8B030D-6E8A-4147-A177-3AD203B41FA5}">
                      <a16:colId xmlns:a16="http://schemas.microsoft.com/office/drawing/2014/main" val="20004"/>
                    </a:ext>
                  </a:extLst>
                </a:gridCol>
                <a:gridCol w="1556330">
                  <a:extLst>
                    <a:ext uri="{9D8B030D-6E8A-4147-A177-3AD203B41FA5}">
                      <a16:colId xmlns:a16="http://schemas.microsoft.com/office/drawing/2014/main" val="20005"/>
                    </a:ext>
                  </a:extLst>
                </a:gridCol>
              </a:tblGrid>
              <a:tr h="290346">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90346">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90346">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8,1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90346">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90346">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90346">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50,4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387163382"/>
              </p:ext>
            </p:extLst>
          </p:nvPr>
        </p:nvGraphicFramePr>
        <p:xfrm>
          <a:off x="926433" y="4060031"/>
          <a:ext cx="8674769" cy="2870153"/>
        </p:xfrm>
        <a:graphic>
          <a:graphicData uri="http://schemas.openxmlformats.org/drawingml/2006/table">
            <a:tbl>
              <a:tblPr>
                <a:tableStyleId>{6E25E649-3F16-4E02-A733-19D2CDBF48F0}</a:tableStyleId>
              </a:tblPr>
              <a:tblGrid>
                <a:gridCol w="1366210">
                  <a:extLst>
                    <a:ext uri="{9D8B030D-6E8A-4147-A177-3AD203B41FA5}">
                      <a16:colId xmlns:a16="http://schemas.microsoft.com/office/drawing/2014/main" val="20000"/>
                    </a:ext>
                  </a:extLst>
                </a:gridCol>
                <a:gridCol w="1344103">
                  <a:extLst>
                    <a:ext uri="{9D8B030D-6E8A-4147-A177-3AD203B41FA5}">
                      <a16:colId xmlns:a16="http://schemas.microsoft.com/office/drawing/2014/main" val="20001"/>
                    </a:ext>
                  </a:extLst>
                </a:gridCol>
                <a:gridCol w="1485588">
                  <a:extLst>
                    <a:ext uri="{9D8B030D-6E8A-4147-A177-3AD203B41FA5}">
                      <a16:colId xmlns:a16="http://schemas.microsoft.com/office/drawing/2014/main" val="20002"/>
                    </a:ext>
                  </a:extLst>
                </a:gridCol>
                <a:gridCol w="1525379">
                  <a:extLst>
                    <a:ext uri="{9D8B030D-6E8A-4147-A177-3AD203B41FA5}">
                      <a16:colId xmlns:a16="http://schemas.microsoft.com/office/drawing/2014/main" val="20003"/>
                    </a:ext>
                  </a:extLst>
                </a:gridCol>
                <a:gridCol w="1397159">
                  <a:extLst>
                    <a:ext uri="{9D8B030D-6E8A-4147-A177-3AD203B41FA5}">
                      <a16:colId xmlns:a16="http://schemas.microsoft.com/office/drawing/2014/main" val="20004"/>
                    </a:ext>
                  </a:extLst>
                </a:gridCol>
                <a:gridCol w="1556330">
                  <a:extLst>
                    <a:ext uri="{9D8B030D-6E8A-4147-A177-3AD203B41FA5}">
                      <a16:colId xmlns:a16="http://schemas.microsoft.com/office/drawing/2014/main" val="20005"/>
                    </a:ext>
                  </a:extLst>
                </a:gridCol>
              </a:tblGrid>
              <a:tr h="367497">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67497">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70,6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67497">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37,3</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665171">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58,7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67497">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67497">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85,7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367497">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39,3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7,1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F4CB7EA6-2762-4FBD-B25E-6A59D2DFDD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43818"/>
          </a:xfrm>
        </p:spPr>
        <p:txBody>
          <a:bodyPr>
            <a:normAutofit/>
          </a:bodyPr>
          <a:lstStyle/>
          <a:p>
            <a:pPr algn="l"/>
            <a:r>
              <a:rPr lang="el-GR" sz="1600" b="1" dirty="0"/>
              <a:t>Θεωρείτε ότι είναι σωστή η καταγγελία κομμάτων της Αντιπολίτευσης ότι η Κυβέρνηση δημιουργεί Κράτος αυταρχισμού, αστυνομοκρατίας και καταστολής;</a:t>
            </a:r>
            <a:endParaRPr lang="en-US" sz="1600" b="1" dirty="0">
              <a:latin typeface="Cambria" pitchFamily="18" charset="0"/>
              <a:ea typeface="Cambria"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0509705"/>
              </p:ext>
            </p:extLst>
          </p:nvPr>
        </p:nvGraphicFramePr>
        <p:xfrm>
          <a:off x="541338" y="1828800"/>
          <a:ext cx="9744075" cy="542448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42A49AB4-BF47-4F46-BBC0-27C8228A1D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a:extLst>
              <a:ext uri="{FF2B5EF4-FFF2-40B4-BE49-F238E27FC236}">
                <a16:creationId xmlns:a16="http://schemas.microsoft.com/office/drawing/2014/main" id="{E27AB5F6-B526-4477-9C02-1AC62B0211BB}"/>
              </a:ext>
            </a:extLst>
          </p:cNvPr>
          <p:cNvSpPr>
            <a:spLocks noGrp="1"/>
          </p:cNvSpPr>
          <p:nvPr>
            <p:ph type="title"/>
          </p:nvPr>
        </p:nvSpPr>
        <p:spPr>
          <a:xfrm>
            <a:off x="296984" y="302623"/>
            <a:ext cx="10159477" cy="864636"/>
          </a:xfrm>
          <a:solidFill>
            <a:srgbClr val="C00000"/>
          </a:solidFill>
        </p:spPr>
        <p:txBody>
          <a:bodyPr>
            <a:normAutofit/>
          </a:bodyPr>
          <a:lstStyle/>
          <a:p>
            <a:pPr algn="ctr" eaLnBrk="1" hangingPunct="1"/>
            <a:r>
              <a:rPr lang="el-GR" altLang="en-US" sz="2800" dirty="0">
                <a:solidFill>
                  <a:srgbClr val="002060"/>
                </a:solidFill>
              </a:rPr>
              <a:t>Ταυτότητα Έρευνας</a:t>
            </a:r>
            <a:endParaRPr lang="en-US" altLang="en-US" sz="2800" dirty="0">
              <a:solidFill>
                <a:srgbClr val="002060"/>
              </a:solidFill>
            </a:endParaRPr>
          </a:p>
        </p:txBody>
      </p:sp>
      <p:sp>
        <p:nvSpPr>
          <p:cNvPr id="3075" name="4 - Θέση περιεχομένου">
            <a:extLst>
              <a:ext uri="{FF2B5EF4-FFF2-40B4-BE49-F238E27FC236}">
                <a16:creationId xmlns:a16="http://schemas.microsoft.com/office/drawing/2014/main" id="{0FD9D685-9ECC-480A-9435-6AA3E4ED3556}"/>
              </a:ext>
            </a:extLst>
          </p:cNvPr>
          <p:cNvSpPr>
            <a:spLocks noGrp="1"/>
          </p:cNvSpPr>
          <p:nvPr>
            <p:ph idx="1"/>
          </p:nvPr>
        </p:nvSpPr>
        <p:spPr>
          <a:xfrm>
            <a:off x="296984" y="1268761"/>
            <a:ext cx="10159477" cy="6437780"/>
          </a:xfrm>
          <a:solidFill>
            <a:srgbClr val="002060"/>
          </a:solidFill>
        </p:spPr>
        <p:txBody>
          <a:bodyPr rtlCol="0">
            <a:normAutofit fontScale="92500"/>
          </a:bodyPr>
          <a:lstStyle/>
          <a:p>
            <a:pPr>
              <a:defRPr/>
            </a:pPr>
            <a:r>
              <a:rPr lang="el-GR" altLang="en-US" sz="2131" b="1" dirty="0">
                <a:solidFill>
                  <a:srgbClr val="D9D9D9"/>
                </a:solidFill>
              </a:rPr>
              <a:t>Η Έρευνα πραγματοποιήθηκε από την </a:t>
            </a:r>
            <a:r>
              <a:rPr lang="en-US" altLang="en-US" sz="2131" b="1" dirty="0">
                <a:solidFill>
                  <a:srgbClr val="D9D9D9"/>
                </a:solidFill>
              </a:rPr>
              <a:t>Opinion Poll</a:t>
            </a:r>
            <a:r>
              <a:rPr lang="el-GR" altLang="en-US" sz="2131" b="1" dirty="0">
                <a:solidFill>
                  <a:srgbClr val="D9D9D9"/>
                </a:solidFill>
              </a:rPr>
              <a:t> Ε.Π.Ε – Αριθμός Μητρώου Ε.Σ.Ρ. 49.</a:t>
            </a:r>
          </a:p>
          <a:p>
            <a:pPr>
              <a:defRPr/>
            </a:pPr>
            <a:r>
              <a:rPr lang="el-GR" altLang="en-US" sz="2131" b="1" dirty="0">
                <a:solidFill>
                  <a:srgbClr val="D9D9D9"/>
                </a:solidFill>
              </a:rPr>
              <a:t>ΕΝΤΟΛΕΑΣ </a:t>
            </a:r>
            <a:r>
              <a:rPr lang="en-US" altLang="en-US" sz="2131" b="1" dirty="0">
                <a:solidFill>
                  <a:srgbClr val="D9D9D9"/>
                </a:solidFill>
              </a:rPr>
              <a:t>:H</a:t>
            </a:r>
            <a:r>
              <a:rPr lang="el-GR" altLang="en-US" sz="2131" b="1" dirty="0" err="1">
                <a:solidFill>
                  <a:srgbClr val="D9D9D9"/>
                </a:solidFill>
              </a:rPr>
              <a:t>λεκτρονική</a:t>
            </a:r>
            <a:r>
              <a:rPr lang="el-GR" altLang="en-US" sz="2131" b="1" dirty="0">
                <a:solidFill>
                  <a:srgbClr val="D9D9D9"/>
                </a:solidFill>
              </a:rPr>
              <a:t>  εφημερίδα  </a:t>
            </a:r>
            <a:r>
              <a:rPr lang="en-US" altLang="en-US" sz="2131" b="1" dirty="0">
                <a:solidFill>
                  <a:srgbClr val="D9D9D9"/>
                </a:solidFill>
              </a:rPr>
              <a:t>POLITICAL </a:t>
            </a:r>
            <a:endParaRPr lang="el-GR" altLang="en-US" sz="2131" b="1" dirty="0">
              <a:solidFill>
                <a:srgbClr val="D9D9D9"/>
              </a:solidFill>
            </a:endParaRPr>
          </a:p>
          <a:p>
            <a:pPr>
              <a:defRPr/>
            </a:pPr>
            <a:r>
              <a:rPr lang="el-GR" altLang="en-US" sz="2131" b="1" dirty="0">
                <a:solidFill>
                  <a:srgbClr val="D9D9D9"/>
                </a:solidFill>
              </a:rPr>
              <a:t>ΕΞΕΤΑΖΟΜΕΝΟΣ ΠΛΗΘΥΣΜΟΣ</a:t>
            </a:r>
            <a:r>
              <a:rPr lang="el-GR" altLang="en-US" sz="2131" dirty="0">
                <a:solidFill>
                  <a:srgbClr val="D9D9D9"/>
                </a:solidFill>
              </a:rPr>
              <a:t>: Ηλικίας άνω των 1</a:t>
            </a:r>
            <a:r>
              <a:rPr lang="en-US" altLang="en-US" sz="2131" dirty="0">
                <a:solidFill>
                  <a:srgbClr val="D9D9D9"/>
                </a:solidFill>
              </a:rPr>
              <a:t>7</a:t>
            </a:r>
            <a:r>
              <a:rPr lang="el-GR" altLang="en-US" sz="2131" dirty="0">
                <a:solidFill>
                  <a:srgbClr val="D9D9D9"/>
                </a:solidFill>
              </a:rPr>
              <a:t>, με δικαίωμα ψήφου</a:t>
            </a:r>
          </a:p>
          <a:p>
            <a:pPr>
              <a:defRPr/>
            </a:pPr>
            <a:r>
              <a:rPr lang="el-GR" altLang="en-US" sz="2131" b="1" dirty="0">
                <a:solidFill>
                  <a:srgbClr val="D9D9D9"/>
                </a:solidFill>
              </a:rPr>
              <a:t>ΜΕΓΕΘΟΣ ΔΕΙΓΜΑΤΟΣ:</a:t>
            </a:r>
            <a:r>
              <a:rPr lang="el-GR" altLang="en-US" sz="2131" dirty="0">
                <a:solidFill>
                  <a:srgbClr val="D9D9D9"/>
                </a:solidFill>
              </a:rPr>
              <a:t> 1.0</a:t>
            </a:r>
            <a:r>
              <a:rPr lang="en-US" altLang="en-US" sz="2131" dirty="0">
                <a:solidFill>
                  <a:srgbClr val="D9D9D9"/>
                </a:solidFill>
              </a:rPr>
              <a:t>01</a:t>
            </a:r>
            <a:r>
              <a:rPr lang="el-GR" altLang="en-US" sz="2131" dirty="0">
                <a:solidFill>
                  <a:srgbClr val="D9D9D9"/>
                </a:solidFill>
              </a:rPr>
              <a:t>  νοικοκυριά</a:t>
            </a:r>
          </a:p>
          <a:p>
            <a:pPr>
              <a:defRPr/>
            </a:pPr>
            <a:r>
              <a:rPr lang="el-GR" altLang="en-US" sz="2131" b="1" dirty="0">
                <a:solidFill>
                  <a:srgbClr val="D9D9D9"/>
                </a:solidFill>
              </a:rPr>
              <a:t>ΧΡΟΝΙΚΟ ΔΙΑΣΤΗΜΑ:</a:t>
            </a:r>
            <a:r>
              <a:rPr lang="el-GR" altLang="en-US" sz="2131" dirty="0">
                <a:solidFill>
                  <a:srgbClr val="D9D9D9"/>
                </a:solidFill>
              </a:rPr>
              <a:t> </a:t>
            </a:r>
            <a:r>
              <a:rPr lang="en-GB" altLang="en-US" sz="2131" dirty="0">
                <a:solidFill>
                  <a:srgbClr val="D9D9D9"/>
                </a:solidFill>
              </a:rPr>
              <a:t>22</a:t>
            </a:r>
            <a:r>
              <a:rPr lang="el-GR" altLang="en-US" sz="2131" dirty="0">
                <a:solidFill>
                  <a:srgbClr val="D9D9D9"/>
                </a:solidFill>
              </a:rPr>
              <a:t>  Φεβρουάριου   - 26  Φεβρουαρίου   2021</a:t>
            </a:r>
          </a:p>
          <a:p>
            <a:pPr>
              <a:defRPr/>
            </a:pPr>
            <a:r>
              <a:rPr lang="el-GR" altLang="en-US" sz="2131" b="1" dirty="0">
                <a:solidFill>
                  <a:srgbClr val="D9D9D9"/>
                </a:solidFill>
              </a:rPr>
              <a:t>ΠΕΡΙΟΧΗ ΔΙΕΞΑΓΩΓΗΣ:</a:t>
            </a:r>
            <a:r>
              <a:rPr lang="el-GR" altLang="en-US" sz="2131" dirty="0">
                <a:solidFill>
                  <a:srgbClr val="D9D9D9"/>
                </a:solidFill>
              </a:rPr>
              <a:t> Πανελλαδική κάλυψη</a:t>
            </a:r>
          </a:p>
          <a:p>
            <a:pPr>
              <a:defRPr/>
            </a:pPr>
            <a:r>
              <a:rPr lang="el-GR" altLang="en-US" sz="2131" b="1" dirty="0">
                <a:solidFill>
                  <a:srgbClr val="D9D9D9"/>
                </a:solidFill>
              </a:rPr>
              <a:t>ΜΕΘΟΔΟΣ ΔΕΙΓΜΑΤΟΛΗΨΙΑΣ:</a:t>
            </a:r>
            <a:r>
              <a:rPr lang="el-GR" altLang="en-US" sz="2131" dirty="0">
                <a:solidFill>
                  <a:srgbClr val="D9D9D9"/>
                </a:solidFill>
              </a:rPr>
              <a:t> </a:t>
            </a:r>
            <a:r>
              <a:rPr lang="el-GR" altLang="en-US" sz="2131" dirty="0" err="1">
                <a:solidFill>
                  <a:srgbClr val="D9D9D9"/>
                </a:solidFill>
              </a:rPr>
              <a:t>Πολυσταδιακή</a:t>
            </a:r>
            <a:r>
              <a:rPr lang="el-GR" altLang="en-US" sz="2131" dirty="0">
                <a:solidFill>
                  <a:srgbClr val="D9D9D9"/>
                </a:solidFill>
              </a:rPr>
              <a:t> τυχαία δειγματοληψία με χρήση </a:t>
            </a:r>
            <a:r>
              <a:rPr lang="en-US" altLang="en-US" sz="2131" dirty="0">
                <a:solidFill>
                  <a:srgbClr val="D9D9D9"/>
                </a:solidFill>
              </a:rPr>
              <a:t>quota </a:t>
            </a:r>
            <a:r>
              <a:rPr lang="el-GR" altLang="en-US" sz="2131" dirty="0">
                <a:solidFill>
                  <a:srgbClr val="D9D9D9"/>
                </a:solidFill>
              </a:rPr>
              <a:t>βάσει  γεωγραφικής κατανομής.</a:t>
            </a:r>
          </a:p>
          <a:p>
            <a:pPr>
              <a:defRPr/>
            </a:pPr>
            <a:r>
              <a:rPr lang="el-GR" altLang="en-US" sz="2131" b="1" dirty="0">
                <a:solidFill>
                  <a:srgbClr val="D9D9D9"/>
                </a:solidFill>
              </a:rPr>
              <a:t>ΜΕΘΟΔΟΣ ΣΥΛΛΟΓΗΣ ΣΤΟΙΧΕΙΩΝ:</a:t>
            </a:r>
            <a:r>
              <a:rPr lang="el-GR" altLang="en-US" sz="2131" dirty="0">
                <a:solidFill>
                  <a:srgbClr val="D9D9D9"/>
                </a:solidFill>
              </a:rPr>
              <a:t> Τηλεφωνικές συνεντεύξεις βάσει ηλεκτρονικού ερωτηματολογίου (</a:t>
            </a:r>
            <a:r>
              <a:rPr lang="en-US" altLang="en-US" sz="2131" dirty="0">
                <a:solidFill>
                  <a:srgbClr val="D9D9D9"/>
                </a:solidFill>
              </a:rPr>
              <a:t>CATI</a:t>
            </a:r>
            <a:r>
              <a:rPr lang="el-GR" altLang="en-US" sz="2131" dirty="0">
                <a:solidFill>
                  <a:srgbClr val="D9D9D9"/>
                </a:solidFill>
              </a:rPr>
              <a:t>).</a:t>
            </a:r>
          </a:p>
          <a:p>
            <a:pPr>
              <a:defRPr/>
            </a:pPr>
            <a:r>
              <a:rPr lang="el-GR" altLang="en-US" sz="2131" b="1" dirty="0">
                <a:solidFill>
                  <a:srgbClr val="D9D9D9"/>
                </a:solidFill>
              </a:rPr>
              <a:t>ΣΤΑΘΜΙΣΗ:</a:t>
            </a:r>
            <a:r>
              <a:rPr lang="el-GR" altLang="en-US" sz="2131" dirty="0">
                <a:solidFill>
                  <a:srgbClr val="D9D9D9"/>
                </a:solidFill>
              </a:rPr>
              <a:t> Έγινε στάθμιση με βάση τα αποτελέσματα των  βουλευτικών εκλογών του  Ιουλίου 2019.</a:t>
            </a:r>
          </a:p>
          <a:p>
            <a:pPr>
              <a:defRPr/>
            </a:pPr>
            <a:r>
              <a:rPr lang="el-GR" altLang="en-US" sz="2131" b="1" dirty="0">
                <a:solidFill>
                  <a:srgbClr val="D9D9D9"/>
                </a:solidFill>
              </a:rPr>
              <a:t>ΜΕΓΙΣΤΟ ΣΤΑΤΙΣΤΙΚΟ ΣΦΑΛΜΑ: </a:t>
            </a:r>
            <a:r>
              <a:rPr lang="en-US" altLang="en-US" sz="2131" b="1" dirty="0">
                <a:solidFill>
                  <a:srgbClr val="D9D9D9"/>
                </a:solidFill>
              </a:rPr>
              <a:t>+/-</a:t>
            </a:r>
            <a:r>
              <a:rPr lang="el-GR" altLang="en-US" sz="2131" dirty="0">
                <a:solidFill>
                  <a:srgbClr val="D9D9D9"/>
                </a:solidFill>
              </a:rPr>
              <a:t>3 %</a:t>
            </a:r>
          </a:p>
          <a:p>
            <a:pPr>
              <a:buNone/>
              <a:defRPr/>
            </a:pPr>
            <a:endParaRPr lang="el-GR" altLang="en-US" sz="2131" dirty="0">
              <a:solidFill>
                <a:srgbClr val="D9D9D9"/>
              </a:solidFill>
            </a:endParaRPr>
          </a:p>
          <a:p>
            <a:pPr>
              <a:buNone/>
              <a:defRPr/>
            </a:pPr>
            <a:r>
              <a:rPr lang="el-GR" sz="2131" b="1" dirty="0"/>
              <a:t>       </a:t>
            </a:r>
            <a:r>
              <a:rPr lang="el-GR" sz="2131" b="1" dirty="0">
                <a:solidFill>
                  <a:schemeClr val="bg1"/>
                </a:solidFill>
              </a:rPr>
              <a:t>Προσωπικό  </a:t>
            </a:r>
            <a:r>
              <a:rPr lang="en-US" sz="2131" b="1" dirty="0">
                <a:solidFill>
                  <a:schemeClr val="bg1"/>
                </a:solidFill>
              </a:rPr>
              <a:t> field</a:t>
            </a:r>
            <a:r>
              <a:rPr lang="en-US" sz="2131" dirty="0">
                <a:solidFill>
                  <a:schemeClr val="bg1"/>
                </a:solidFill>
              </a:rPr>
              <a:t>: </a:t>
            </a:r>
            <a:r>
              <a:rPr lang="el-GR" sz="2131" dirty="0">
                <a:solidFill>
                  <a:schemeClr val="bg1"/>
                </a:solidFill>
              </a:rPr>
              <a:t>Εργαστήκαν  12 ερευνητές  και 2 επόπτες</a:t>
            </a:r>
          </a:p>
          <a:p>
            <a:pPr>
              <a:buNone/>
              <a:defRPr/>
            </a:pPr>
            <a:endParaRPr lang="el-GR" altLang="en-US" sz="2131" dirty="0">
              <a:solidFill>
                <a:srgbClr val="D9D9D9"/>
              </a:solidFill>
            </a:endParaRPr>
          </a:p>
          <a:p>
            <a:pPr>
              <a:defRPr/>
            </a:pPr>
            <a:r>
              <a:rPr lang="el-GR" altLang="en-US" sz="2131" dirty="0">
                <a:solidFill>
                  <a:srgbClr val="D9D9D9"/>
                </a:solidFill>
              </a:rPr>
              <a:t>Η </a:t>
            </a:r>
            <a:r>
              <a:rPr lang="en-US" altLang="en-US" sz="2131" dirty="0">
                <a:solidFill>
                  <a:srgbClr val="D9D9D9"/>
                </a:solidFill>
              </a:rPr>
              <a:t>Opinion Poll</a:t>
            </a:r>
            <a:r>
              <a:rPr lang="el-GR" altLang="en-US" sz="2131" dirty="0">
                <a:solidFill>
                  <a:srgbClr val="D9D9D9"/>
                </a:solidFill>
              </a:rPr>
              <a:t> Ε.Π.Ε. είναι μέλος της </a:t>
            </a:r>
            <a:r>
              <a:rPr lang="en-US" altLang="en-US" sz="2131" dirty="0">
                <a:solidFill>
                  <a:srgbClr val="D9D9D9"/>
                </a:solidFill>
              </a:rPr>
              <a:t>ESOMAR</a:t>
            </a:r>
            <a:r>
              <a:rPr lang="el-GR" altLang="en-US" sz="2131" dirty="0">
                <a:solidFill>
                  <a:srgbClr val="D9D9D9"/>
                </a:solidFill>
              </a:rPr>
              <a:t>, της </a:t>
            </a:r>
            <a:r>
              <a:rPr lang="en-US" altLang="en-US" sz="2131" dirty="0">
                <a:solidFill>
                  <a:srgbClr val="D9D9D9"/>
                </a:solidFill>
              </a:rPr>
              <a:t>WAPOR </a:t>
            </a:r>
            <a:r>
              <a:rPr lang="el-GR" altLang="en-US" sz="2131" dirty="0">
                <a:solidFill>
                  <a:srgbClr val="D9D9D9"/>
                </a:solidFill>
              </a:rPr>
              <a:t>και τηρεί τους διεθνείς κώδικες δεοντολογίας για την διεξαγωγή και δημοσιοποίηση ερευνών κοινής γνώμης.</a:t>
            </a:r>
          </a:p>
          <a:p>
            <a:pPr>
              <a:defRPr/>
            </a:pPr>
            <a:endParaRPr lang="el-GR" altLang="en-US" sz="2131" dirty="0">
              <a:solidFill>
                <a:srgbClr val="D9D9D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40070"/>
          </a:xfrm>
        </p:spPr>
        <p:txBody>
          <a:bodyPr>
            <a:normAutofit/>
          </a:bodyPr>
          <a:lstStyle/>
          <a:p>
            <a:pPr algn="l"/>
            <a:r>
              <a:rPr lang="el-GR" sz="1600" b="1" dirty="0"/>
              <a:t>Θεωρείτε ότι είναι σωστή η καταγγελία κομμάτων της Αντιπολίτευσης ότι η Κυβέρνηση δημιουργεί Κράτος αυταρχισμού, αστυνομοκρατίας και καταστολής;</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9698164"/>
              </p:ext>
            </p:extLst>
          </p:nvPr>
        </p:nvGraphicFramePr>
        <p:xfrm>
          <a:off x="1227221" y="2090452"/>
          <a:ext cx="8554450" cy="1735590"/>
        </p:xfrm>
        <a:graphic>
          <a:graphicData uri="http://schemas.openxmlformats.org/drawingml/2006/table">
            <a:tbl>
              <a:tblPr>
                <a:tableStyleId>{6E25E649-3F16-4E02-A733-19D2CDBF48F0}</a:tableStyleId>
              </a:tblPr>
              <a:tblGrid>
                <a:gridCol w="1347260">
                  <a:extLst>
                    <a:ext uri="{9D8B030D-6E8A-4147-A177-3AD203B41FA5}">
                      <a16:colId xmlns:a16="http://schemas.microsoft.com/office/drawing/2014/main" val="20000"/>
                    </a:ext>
                  </a:extLst>
                </a:gridCol>
                <a:gridCol w="1325460">
                  <a:extLst>
                    <a:ext uri="{9D8B030D-6E8A-4147-A177-3AD203B41FA5}">
                      <a16:colId xmlns:a16="http://schemas.microsoft.com/office/drawing/2014/main" val="20001"/>
                    </a:ext>
                  </a:extLst>
                </a:gridCol>
                <a:gridCol w="1464983">
                  <a:extLst>
                    <a:ext uri="{9D8B030D-6E8A-4147-A177-3AD203B41FA5}">
                      <a16:colId xmlns:a16="http://schemas.microsoft.com/office/drawing/2014/main" val="20002"/>
                    </a:ext>
                  </a:extLst>
                </a:gridCol>
                <a:gridCol w="1504222">
                  <a:extLst>
                    <a:ext uri="{9D8B030D-6E8A-4147-A177-3AD203B41FA5}">
                      <a16:colId xmlns:a16="http://schemas.microsoft.com/office/drawing/2014/main" val="20003"/>
                    </a:ext>
                  </a:extLst>
                </a:gridCol>
                <a:gridCol w="1377780">
                  <a:extLst>
                    <a:ext uri="{9D8B030D-6E8A-4147-A177-3AD203B41FA5}">
                      <a16:colId xmlns:a16="http://schemas.microsoft.com/office/drawing/2014/main" val="20004"/>
                    </a:ext>
                  </a:extLst>
                </a:gridCol>
                <a:gridCol w="1534745">
                  <a:extLst>
                    <a:ext uri="{9D8B030D-6E8A-4147-A177-3AD203B41FA5}">
                      <a16:colId xmlns:a16="http://schemas.microsoft.com/office/drawing/2014/main" val="20005"/>
                    </a:ext>
                  </a:extLst>
                </a:gridCol>
              </a:tblGrid>
              <a:tr h="289265">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89265">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5,9</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78,2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89265">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79,1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89265">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50,9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89265">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89265">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0,8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084429418"/>
              </p:ext>
            </p:extLst>
          </p:nvPr>
        </p:nvGraphicFramePr>
        <p:xfrm>
          <a:off x="1227221" y="4060031"/>
          <a:ext cx="8554449" cy="2593435"/>
        </p:xfrm>
        <a:graphic>
          <a:graphicData uri="http://schemas.openxmlformats.org/drawingml/2006/table">
            <a:tbl>
              <a:tblPr>
                <a:tableStyleId>{6E25E649-3F16-4E02-A733-19D2CDBF48F0}</a:tableStyleId>
              </a:tblPr>
              <a:tblGrid>
                <a:gridCol w="1347260">
                  <a:extLst>
                    <a:ext uri="{9D8B030D-6E8A-4147-A177-3AD203B41FA5}">
                      <a16:colId xmlns:a16="http://schemas.microsoft.com/office/drawing/2014/main" val="20000"/>
                    </a:ext>
                  </a:extLst>
                </a:gridCol>
                <a:gridCol w="1325460">
                  <a:extLst>
                    <a:ext uri="{9D8B030D-6E8A-4147-A177-3AD203B41FA5}">
                      <a16:colId xmlns:a16="http://schemas.microsoft.com/office/drawing/2014/main" val="20001"/>
                    </a:ext>
                  </a:extLst>
                </a:gridCol>
                <a:gridCol w="1464983">
                  <a:extLst>
                    <a:ext uri="{9D8B030D-6E8A-4147-A177-3AD203B41FA5}">
                      <a16:colId xmlns:a16="http://schemas.microsoft.com/office/drawing/2014/main" val="20002"/>
                    </a:ext>
                  </a:extLst>
                </a:gridCol>
                <a:gridCol w="1504222">
                  <a:extLst>
                    <a:ext uri="{9D8B030D-6E8A-4147-A177-3AD203B41FA5}">
                      <a16:colId xmlns:a16="http://schemas.microsoft.com/office/drawing/2014/main" val="20003"/>
                    </a:ext>
                  </a:extLst>
                </a:gridCol>
                <a:gridCol w="1377781">
                  <a:extLst>
                    <a:ext uri="{9D8B030D-6E8A-4147-A177-3AD203B41FA5}">
                      <a16:colId xmlns:a16="http://schemas.microsoft.com/office/drawing/2014/main" val="20004"/>
                    </a:ext>
                  </a:extLst>
                </a:gridCol>
                <a:gridCol w="1534743">
                  <a:extLst>
                    <a:ext uri="{9D8B030D-6E8A-4147-A177-3AD203B41FA5}">
                      <a16:colId xmlns:a16="http://schemas.microsoft.com/office/drawing/2014/main" val="20005"/>
                    </a:ext>
                  </a:extLst>
                </a:gridCol>
              </a:tblGrid>
              <a:tr h="332066">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ΜΑΛΛΟΝ ΟΧΙ</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32066">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73,5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32066">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14,1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601039">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32066">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32066">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332066">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C7E193E3-0F2A-410E-B545-BD8CBC7089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91155"/>
          </a:xfrm>
        </p:spPr>
        <p:txBody>
          <a:bodyPr>
            <a:normAutofit/>
          </a:bodyPr>
          <a:lstStyle/>
          <a:p>
            <a:pPr algn="l"/>
            <a:r>
              <a:rPr lang="el-GR" sz="1600" b="1" dirty="0"/>
              <a:t>Είστε ικανοποιημένοι από τον τρόπο που χειρίστηκε η Κυβέρνηση και ο Κρατικός Μηχανισμός το πρόσφατο κύμα κακοκαιρίας με το όνομα « ΜΗΔΕΙΑ»;</a:t>
            </a:r>
            <a:endParaRPr lang="en-US" sz="1600" b="1" dirty="0">
              <a:latin typeface="Cambria" pitchFamily="18" charset="0"/>
              <a:ea typeface="Cambria"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94154"/>
              </p:ext>
            </p:extLst>
          </p:nvPr>
        </p:nvGraphicFramePr>
        <p:xfrm>
          <a:off x="648215" y="1329739"/>
          <a:ext cx="9744075" cy="546058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E08A9305-21B9-4986-87F4-EE184A01DC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67881"/>
          </a:xfrm>
        </p:spPr>
        <p:txBody>
          <a:bodyPr>
            <a:normAutofit/>
          </a:bodyPr>
          <a:lstStyle/>
          <a:p>
            <a:pPr algn="l"/>
            <a:r>
              <a:rPr lang="el-GR" sz="1800" b="1" dirty="0"/>
              <a:t>Είστε ικανοποιημένοι από τον τρόπο που χειρίστηκε η Κυβέρνηση και ο Κρατικός Μηχανισμός το πρόσφατο κύμα κακοκαιρίας με το όνομα « ΜΗΔΕΙΑ»</a:t>
            </a:r>
            <a:r>
              <a:rPr lang="el-GR" sz="2400" dirty="0"/>
              <a:t>;</a:t>
            </a:r>
            <a:endParaRPr lang="en-US" sz="2400"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78676980"/>
              </p:ext>
            </p:extLst>
          </p:nvPr>
        </p:nvGraphicFramePr>
        <p:xfrm>
          <a:off x="1058779" y="2069432"/>
          <a:ext cx="8638675" cy="1720518"/>
        </p:xfrm>
        <a:graphic>
          <a:graphicData uri="http://schemas.openxmlformats.org/drawingml/2006/table">
            <a:tbl>
              <a:tblPr>
                <a:tableStyleId>{6E25E649-3F16-4E02-A733-19D2CDBF48F0}</a:tableStyleId>
              </a:tblPr>
              <a:tblGrid>
                <a:gridCol w="1360526">
                  <a:extLst>
                    <a:ext uri="{9D8B030D-6E8A-4147-A177-3AD203B41FA5}">
                      <a16:colId xmlns:a16="http://schemas.microsoft.com/office/drawing/2014/main" val="20000"/>
                    </a:ext>
                  </a:extLst>
                </a:gridCol>
                <a:gridCol w="1338509">
                  <a:extLst>
                    <a:ext uri="{9D8B030D-6E8A-4147-A177-3AD203B41FA5}">
                      <a16:colId xmlns:a16="http://schemas.microsoft.com/office/drawing/2014/main" val="20001"/>
                    </a:ext>
                  </a:extLst>
                </a:gridCol>
                <a:gridCol w="1479407">
                  <a:extLst>
                    <a:ext uri="{9D8B030D-6E8A-4147-A177-3AD203B41FA5}">
                      <a16:colId xmlns:a16="http://schemas.microsoft.com/office/drawing/2014/main" val="20002"/>
                    </a:ext>
                  </a:extLst>
                </a:gridCol>
                <a:gridCol w="1519033">
                  <a:extLst>
                    <a:ext uri="{9D8B030D-6E8A-4147-A177-3AD203B41FA5}">
                      <a16:colId xmlns:a16="http://schemas.microsoft.com/office/drawing/2014/main" val="20003"/>
                    </a:ext>
                  </a:extLst>
                </a:gridCol>
                <a:gridCol w="1391346">
                  <a:extLst>
                    <a:ext uri="{9D8B030D-6E8A-4147-A177-3AD203B41FA5}">
                      <a16:colId xmlns:a16="http://schemas.microsoft.com/office/drawing/2014/main" val="20004"/>
                    </a:ext>
                  </a:extLst>
                </a:gridCol>
                <a:gridCol w="1549854">
                  <a:extLst>
                    <a:ext uri="{9D8B030D-6E8A-4147-A177-3AD203B41FA5}">
                      <a16:colId xmlns:a16="http://schemas.microsoft.com/office/drawing/2014/main" val="20005"/>
                    </a:ext>
                  </a:extLst>
                </a:gridCol>
              </a:tblGrid>
              <a:tr h="286753">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86753">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86753">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86753">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21,0</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86753">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86753">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47389223"/>
              </p:ext>
            </p:extLst>
          </p:nvPr>
        </p:nvGraphicFramePr>
        <p:xfrm>
          <a:off x="1143000" y="4150894"/>
          <a:ext cx="8554455" cy="2827423"/>
        </p:xfrm>
        <a:graphic>
          <a:graphicData uri="http://schemas.openxmlformats.org/drawingml/2006/table">
            <a:tbl>
              <a:tblPr>
                <a:tableStyleId>{6E25E649-3F16-4E02-A733-19D2CDBF48F0}</a:tableStyleId>
              </a:tblPr>
              <a:tblGrid>
                <a:gridCol w="1347262">
                  <a:extLst>
                    <a:ext uri="{9D8B030D-6E8A-4147-A177-3AD203B41FA5}">
                      <a16:colId xmlns:a16="http://schemas.microsoft.com/office/drawing/2014/main" val="20000"/>
                    </a:ext>
                  </a:extLst>
                </a:gridCol>
                <a:gridCol w="1325461">
                  <a:extLst>
                    <a:ext uri="{9D8B030D-6E8A-4147-A177-3AD203B41FA5}">
                      <a16:colId xmlns:a16="http://schemas.microsoft.com/office/drawing/2014/main" val="20001"/>
                    </a:ext>
                  </a:extLst>
                </a:gridCol>
                <a:gridCol w="1464984">
                  <a:extLst>
                    <a:ext uri="{9D8B030D-6E8A-4147-A177-3AD203B41FA5}">
                      <a16:colId xmlns:a16="http://schemas.microsoft.com/office/drawing/2014/main" val="20002"/>
                    </a:ext>
                  </a:extLst>
                </a:gridCol>
                <a:gridCol w="1504223">
                  <a:extLst>
                    <a:ext uri="{9D8B030D-6E8A-4147-A177-3AD203B41FA5}">
                      <a16:colId xmlns:a16="http://schemas.microsoft.com/office/drawing/2014/main" val="20003"/>
                    </a:ext>
                  </a:extLst>
                </a:gridCol>
                <a:gridCol w="1377781">
                  <a:extLst>
                    <a:ext uri="{9D8B030D-6E8A-4147-A177-3AD203B41FA5}">
                      <a16:colId xmlns:a16="http://schemas.microsoft.com/office/drawing/2014/main" val="20004"/>
                    </a:ext>
                  </a:extLst>
                </a:gridCol>
                <a:gridCol w="1534744">
                  <a:extLst>
                    <a:ext uri="{9D8B030D-6E8A-4147-A177-3AD203B41FA5}">
                      <a16:colId xmlns:a16="http://schemas.microsoft.com/office/drawing/2014/main" val="20005"/>
                    </a:ext>
                  </a:extLst>
                </a:gridCol>
              </a:tblGrid>
              <a:tr h="362026">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62026">
                <a:tc>
                  <a:txBody>
                    <a:bodyPr/>
                    <a:lstStyle/>
                    <a:p>
                      <a:pPr algn="ctr" fontAlgn="b"/>
                      <a:r>
                        <a:rPr lang="el-GR" sz="1100" b="1" u="none" strike="noStrike" dirty="0">
                          <a:effectLst/>
                        </a:rPr>
                        <a:t>Ν.Δ.</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38,0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62026">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54,4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655267">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26,6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62026">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62026">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362026">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18856CDE-4138-4D6B-AE1B-136EEEBBE4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Πιστεύετε ότι θα έπρεπε να παραιτηθεί η Υπουργός Πολιτισμού Λίνα Μενδώνη;</a:t>
            </a:r>
            <a:endParaRPr lang="en-US" sz="1600" b="1" dirty="0">
              <a:latin typeface="Cambria" pitchFamily="18" charset="0"/>
              <a:ea typeface="Cambria"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63253224"/>
              </p:ext>
            </p:extLst>
          </p:nvPr>
        </p:nvGraphicFramePr>
        <p:xfrm>
          <a:off x="541338" y="1467853"/>
          <a:ext cx="9744075" cy="5785435"/>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12A78637-2DC5-455B-AC76-0F60FF4871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744538" y="431800"/>
            <a:ext cx="9337675" cy="565150"/>
          </a:xfrm>
        </p:spPr>
        <p:txBody>
          <a:bodyPr>
            <a:normAutofit/>
          </a:bodyPr>
          <a:lstStyle/>
          <a:p>
            <a:r>
              <a:rPr lang="el-GR" sz="1600" b="1" dirty="0"/>
              <a:t>Πιστεύετε ότι θα έπρεπε να παραιτηθεί η Υπουργός Πολιτισμού Λίνα Μενδώνη;</a:t>
            </a:r>
            <a:endParaRPr lang="en-US" sz="1600" b="1" dirty="0">
              <a:latin typeface="Cambria" pitchFamily="18" charset="0"/>
              <a:ea typeface="Cambria"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009861785"/>
              </p:ext>
            </p:extLst>
          </p:nvPr>
        </p:nvGraphicFramePr>
        <p:xfrm>
          <a:off x="1852863" y="2201779"/>
          <a:ext cx="6894095" cy="1858254"/>
        </p:xfrm>
        <a:graphic>
          <a:graphicData uri="http://schemas.openxmlformats.org/drawingml/2006/table">
            <a:tbl>
              <a:tblPr>
                <a:tableStyleId>{6E25E649-3F16-4E02-A733-19D2CDBF48F0}</a:tableStyleId>
              </a:tblPr>
              <a:tblGrid>
                <a:gridCol w="1085767">
                  <a:extLst>
                    <a:ext uri="{9D8B030D-6E8A-4147-A177-3AD203B41FA5}">
                      <a16:colId xmlns:a16="http://schemas.microsoft.com/office/drawing/2014/main" val="20000"/>
                    </a:ext>
                  </a:extLst>
                </a:gridCol>
                <a:gridCol w="1068198">
                  <a:extLst>
                    <a:ext uri="{9D8B030D-6E8A-4147-A177-3AD203B41FA5}">
                      <a16:colId xmlns:a16="http://schemas.microsoft.com/office/drawing/2014/main" val="20001"/>
                    </a:ext>
                  </a:extLst>
                </a:gridCol>
                <a:gridCol w="1180641">
                  <a:extLst>
                    <a:ext uri="{9D8B030D-6E8A-4147-A177-3AD203B41FA5}">
                      <a16:colId xmlns:a16="http://schemas.microsoft.com/office/drawing/2014/main" val="20002"/>
                    </a:ext>
                  </a:extLst>
                </a:gridCol>
                <a:gridCol w="1212264">
                  <a:extLst>
                    <a:ext uri="{9D8B030D-6E8A-4147-A177-3AD203B41FA5}">
                      <a16:colId xmlns:a16="http://schemas.microsoft.com/office/drawing/2014/main" val="20003"/>
                    </a:ext>
                  </a:extLst>
                </a:gridCol>
                <a:gridCol w="1110364">
                  <a:extLst>
                    <a:ext uri="{9D8B030D-6E8A-4147-A177-3AD203B41FA5}">
                      <a16:colId xmlns:a16="http://schemas.microsoft.com/office/drawing/2014/main" val="20004"/>
                    </a:ext>
                  </a:extLst>
                </a:gridCol>
                <a:gridCol w="1236861">
                  <a:extLst>
                    <a:ext uri="{9D8B030D-6E8A-4147-A177-3AD203B41FA5}">
                      <a16:colId xmlns:a16="http://schemas.microsoft.com/office/drawing/2014/main" val="20005"/>
                    </a:ext>
                  </a:extLst>
                </a:gridCol>
              </a:tblGrid>
              <a:tr h="309709">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09709">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09709">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309709">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09709">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09709">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5,3</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362417035"/>
              </p:ext>
            </p:extLst>
          </p:nvPr>
        </p:nvGraphicFramePr>
        <p:xfrm>
          <a:off x="1852863" y="4644189"/>
          <a:ext cx="7002379" cy="2602088"/>
        </p:xfrm>
        <a:graphic>
          <a:graphicData uri="http://schemas.openxmlformats.org/drawingml/2006/table">
            <a:tbl>
              <a:tblPr>
                <a:tableStyleId>{6E25E649-3F16-4E02-A733-19D2CDBF48F0}</a:tableStyleId>
              </a:tblPr>
              <a:tblGrid>
                <a:gridCol w="1102821">
                  <a:extLst>
                    <a:ext uri="{9D8B030D-6E8A-4147-A177-3AD203B41FA5}">
                      <a16:colId xmlns:a16="http://schemas.microsoft.com/office/drawing/2014/main" val="20000"/>
                    </a:ext>
                  </a:extLst>
                </a:gridCol>
                <a:gridCol w="1084976">
                  <a:extLst>
                    <a:ext uri="{9D8B030D-6E8A-4147-A177-3AD203B41FA5}">
                      <a16:colId xmlns:a16="http://schemas.microsoft.com/office/drawing/2014/main" val="20001"/>
                    </a:ext>
                  </a:extLst>
                </a:gridCol>
                <a:gridCol w="1199185">
                  <a:extLst>
                    <a:ext uri="{9D8B030D-6E8A-4147-A177-3AD203B41FA5}">
                      <a16:colId xmlns:a16="http://schemas.microsoft.com/office/drawing/2014/main" val="20002"/>
                    </a:ext>
                  </a:extLst>
                </a:gridCol>
                <a:gridCol w="1231305">
                  <a:extLst>
                    <a:ext uri="{9D8B030D-6E8A-4147-A177-3AD203B41FA5}">
                      <a16:colId xmlns:a16="http://schemas.microsoft.com/office/drawing/2014/main" val="20003"/>
                    </a:ext>
                  </a:extLst>
                </a:gridCol>
                <a:gridCol w="1127804">
                  <a:extLst>
                    <a:ext uri="{9D8B030D-6E8A-4147-A177-3AD203B41FA5}">
                      <a16:colId xmlns:a16="http://schemas.microsoft.com/office/drawing/2014/main" val="20004"/>
                    </a:ext>
                  </a:extLst>
                </a:gridCol>
                <a:gridCol w="1256288">
                  <a:extLst>
                    <a:ext uri="{9D8B030D-6E8A-4147-A177-3AD203B41FA5}">
                      <a16:colId xmlns:a16="http://schemas.microsoft.com/office/drawing/2014/main" val="20005"/>
                    </a:ext>
                  </a:extLst>
                </a:gridCol>
              </a:tblGrid>
              <a:tr h="311188">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482897">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14,7</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11188">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563251">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23,8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11188">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11188">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311188">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7,4</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448D0056-616C-4C15-BAA3-1C84610A77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744538" y="431799"/>
            <a:ext cx="9337675" cy="957613"/>
          </a:xfrm>
        </p:spPr>
        <p:txBody>
          <a:bodyPr>
            <a:normAutofit/>
          </a:bodyPr>
          <a:lstStyle/>
          <a:p>
            <a:pPr algn="l"/>
            <a:r>
              <a:rPr lang="el-GR" sz="1600" b="1" dirty="0"/>
              <a:t>Πόσο ικανοποιημένος/η είστε από τον τρόπο που η Κυβέρνηση στον ενάμιση χρόνο θητείας της έχει χειριστεί το θέμα της Πανδημίας</a:t>
            </a:r>
            <a:endParaRPr lang="en-US" sz="1600" b="1" dirty="0">
              <a:latin typeface="Cambria" pitchFamily="18" charset="0"/>
              <a:ea typeface="Cambria" pitchFamily="18" charset="0"/>
            </a:endParaRPr>
          </a:p>
        </p:txBody>
      </p:sp>
      <p:graphicFrame>
        <p:nvGraphicFramePr>
          <p:cNvPr id="3" name="Chart 2"/>
          <p:cNvGraphicFramePr>
            <a:graphicFrameLocks/>
          </p:cNvGraphicFramePr>
          <p:nvPr>
            <p:extLst>
              <p:ext uri="{D42A27DB-BD31-4B8C-83A1-F6EECF244321}">
                <p14:modId xmlns:p14="http://schemas.microsoft.com/office/powerpoint/2010/main" val="2970070363"/>
              </p:ext>
            </p:extLst>
          </p:nvPr>
        </p:nvGraphicFramePr>
        <p:xfrm>
          <a:off x="655061" y="1721922"/>
          <a:ext cx="9366001" cy="508504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FF7F4BB3-8F5A-44F4-A712-0A068C5582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4373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744538" y="431800"/>
            <a:ext cx="9337675" cy="1026506"/>
          </a:xfrm>
        </p:spPr>
        <p:txBody>
          <a:bodyPr>
            <a:normAutofit/>
          </a:bodyPr>
          <a:lstStyle/>
          <a:p>
            <a:pPr algn="l"/>
            <a:r>
              <a:rPr lang="el-GR" sz="1600" b="1" dirty="0"/>
              <a:t>Πόσο ικανοποιημένος/η είστε από τον τρόπο που η Κυβέρνηση στον ενάμιση χρόνο θητείας της έχει χειριστεί το θέμα της Πανδημίας</a:t>
            </a:r>
            <a:endParaRPr lang="en-US" sz="1600" b="1" dirty="0">
              <a:latin typeface="Cambria" pitchFamily="18" charset="0"/>
              <a:ea typeface="Cambria"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114110312"/>
              </p:ext>
            </p:extLst>
          </p:nvPr>
        </p:nvGraphicFramePr>
        <p:xfrm>
          <a:off x="1484415" y="1946613"/>
          <a:ext cx="7861464" cy="2113415"/>
        </p:xfrm>
        <a:graphic>
          <a:graphicData uri="http://schemas.openxmlformats.org/drawingml/2006/table">
            <a:tbl>
              <a:tblPr>
                <a:tableStyleId>{6E25E649-3F16-4E02-A733-19D2CDBF48F0}</a:tableStyleId>
              </a:tblPr>
              <a:tblGrid>
                <a:gridCol w="1074502">
                  <a:extLst>
                    <a:ext uri="{9D8B030D-6E8A-4147-A177-3AD203B41FA5}">
                      <a16:colId xmlns:a16="http://schemas.microsoft.com/office/drawing/2014/main" val="20000"/>
                    </a:ext>
                  </a:extLst>
                </a:gridCol>
                <a:gridCol w="1381705">
                  <a:extLst>
                    <a:ext uri="{9D8B030D-6E8A-4147-A177-3AD203B41FA5}">
                      <a16:colId xmlns:a16="http://schemas.microsoft.com/office/drawing/2014/main" val="20001"/>
                    </a:ext>
                  </a:extLst>
                </a:gridCol>
                <a:gridCol w="1346306">
                  <a:extLst>
                    <a:ext uri="{9D8B030D-6E8A-4147-A177-3AD203B41FA5}">
                      <a16:colId xmlns:a16="http://schemas.microsoft.com/office/drawing/2014/main" val="20002"/>
                    </a:ext>
                  </a:extLst>
                </a:gridCol>
                <a:gridCol w="1337530">
                  <a:extLst>
                    <a:ext uri="{9D8B030D-6E8A-4147-A177-3AD203B41FA5}">
                      <a16:colId xmlns:a16="http://schemas.microsoft.com/office/drawing/2014/main" val="20003"/>
                    </a:ext>
                  </a:extLst>
                </a:gridCol>
                <a:gridCol w="1311005">
                  <a:extLst>
                    <a:ext uri="{9D8B030D-6E8A-4147-A177-3AD203B41FA5}">
                      <a16:colId xmlns:a16="http://schemas.microsoft.com/office/drawing/2014/main" val="20004"/>
                    </a:ext>
                  </a:extLst>
                </a:gridCol>
                <a:gridCol w="1410416">
                  <a:extLst>
                    <a:ext uri="{9D8B030D-6E8A-4147-A177-3AD203B41FA5}">
                      <a16:colId xmlns:a16="http://schemas.microsoft.com/office/drawing/2014/main" val="20005"/>
                    </a:ext>
                  </a:extLst>
                </a:gridCol>
              </a:tblGrid>
              <a:tr h="325219">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ΠΟΛΥ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ΑΡΚΕΤΑ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ΛΙΓΟ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ΚΑΘΟΛΟΥ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487320">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25219">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53,7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325219">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25219">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25219">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45,8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0,8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403065660"/>
              </p:ext>
            </p:extLst>
          </p:nvPr>
        </p:nvGraphicFramePr>
        <p:xfrm>
          <a:off x="1484415" y="4548249"/>
          <a:ext cx="7861464" cy="2113508"/>
        </p:xfrm>
        <a:graphic>
          <a:graphicData uri="http://schemas.openxmlformats.org/drawingml/2006/table">
            <a:tbl>
              <a:tblPr>
                <a:tableStyleId>{6E25E649-3F16-4E02-A733-19D2CDBF48F0}</a:tableStyleId>
              </a:tblPr>
              <a:tblGrid>
                <a:gridCol w="1238120">
                  <a:extLst>
                    <a:ext uri="{9D8B030D-6E8A-4147-A177-3AD203B41FA5}">
                      <a16:colId xmlns:a16="http://schemas.microsoft.com/office/drawing/2014/main" val="20000"/>
                    </a:ext>
                  </a:extLst>
                </a:gridCol>
                <a:gridCol w="1218086">
                  <a:extLst>
                    <a:ext uri="{9D8B030D-6E8A-4147-A177-3AD203B41FA5}">
                      <a16:colId xmlns:a16="http://schemas.microsoft.com/office/drawing/2014/main" val="20001"/>
                    </a:ext>
                  </a:extLst>
                </a:gridCol>
                <a:gridCol w="1346307">
                  <a:extLst>
                    <a:ext uri="{9D8B030D-6E8A-4147-A177-3AD203B41FA5}">
                      <a16:colId xmlns:a16="http://schemas.microsoft.com/office/drawing/2014/main" val="20002"/>
                    </a:ext>
                  </a:extLst>
                </a:gridCol>
                <a:gridCol w="1382367">
                  <a:extLst>
                    <a:ext uri="{9D8B030D-6E8A-4147-A177-3AD203B41FA5}">
                      <a16:colId xmlns:a16="http://schemas.microsoft.com/office/drawing/2014/main" val="20003"/>
                    </a:ext>
                  </a:extLst>
                </a:gridCol>
                <a:gridCol w="1266168">
                  <a:extLst>
                    <a:ext uri="{9D8B030D-6E8A-4147-A177-3AD203B41FA5}">
                      <a16:colId xmlns:a16="http://schemas.microsoft.com/office/drawing/2014/main" val="20004"/>
                    </a:ext>
                  </a:extLst>
                </a:gridCol>
                <a:gridCol w="1410416">
                  <a:extLst>
                    <a:ext uri="{9D8B030D-6E8A-4147-A177-3AD203B41FA5}">
                      <a16:colId xmlns:a16="http://schemas.microsoft.com/office/drawing/2014/main" val="20005"/>
                    </a:ext>
                  </a:extLst>
                </a:gridCol>
              </a:tblGrid>
              <a:tr h="284338">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ΠΟΛΥ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ΑΡΚΕΤΑ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ΛΙΓΟ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ΚΑΘΟΛΟΥ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84338">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54,6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84338">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514653">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152375">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84338">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284338">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70,4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36A9DA77-4D0B-47DA-884D-588B712780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0564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744538" y="431800"/>
            <a:ext cx="9337675" cy="910112"/>
          </a:xfrm>
        </p:spPr>
        <p:txBody>
          <a:bodyPr>
            <a:normAutofit/>
          </a:bodyPr>
          <a:lstStyle/>
          <a:p>
            <a:pPr algn="l"/>
            <a:r>
              <a:rPr lang="el-GR" sz="1600" b="1" dirty="0"/>
              <a:t>Πόσο ικανοποιημένος/η είστε από τον τρόπο που η Κυβέρνηση στον ενάμιση χρόνο θητείας της έχει χειριστεί το θέμα της Οικονομίας</a:t>
            </a:r>
            <a:endParaRPr lang="en-US" sz="1600" b="1" dirty="0">
              <a:latin typeface="Cambria" pitchFamily="18" charset="0"/>
              <a:ea typeface="Cambria" pitchFamily="18" charset="0"/>
            </a:endParaRPr>
          </a:p>
        </p:txBody>
      </p:sp>
      <p:graphicFrame>
        <p:nvGraphicFramePr>
          <p:cNvPr id="3" name="Chart 2"/>
          <p:cNvGraphicFramePr>
            <a:graphicFrameLocks/>
          </p:cNvGraphicFramePr>
          <p:nvPr>
            <p:extLst>
              <p:ext uri="{D42A27DB-BD31-4B8C-83A1-F6EECF244321}">
                <p14:modId xmlns:p14="http://schemas.microsoft.com/office/powerpoint/2010/main" val="3649705183"/>
              </p:ext>
            </p:extLst>
          </p:nvPr>
        </p:nvGraphicFramePr>
        <p:xfrm>
          <a:off x="476642" y="1537726"/>
          <a:ext cx="9848886" cy="562336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3B39D6E4-BC7F-4F93-BAFC-3806F963DDE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0564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744538" y="431799"/>
            <a:ext cx="9337675" cy="1311215"/>
          </a:xfrm>
        </p:spPr>
        <p:txBody>
          <a:bodyPr>
            <a:normAutofit/>
          </a:bodyPr>
          <a:lstStyle/>
          <a:p>
            <a:pPr algn="l"/>
            <a:r>
              <a:rPr lang="el-GR" sz="1600" b="1" dirty="0"/>
              <a:t>Πόσο ικανοποιημένος/η είστε από τον τρόπο που η Κυβέρνηση στον ενάμιση χρόνο θητείας της έχει χειριστεί το θέμα της Οικονομίας</a:t>
            </a:r>
            <a:endParaRPr lang="en-US" sz="1600" b="1" dirty="0">
              <a:latin typeface="Cambria" pitchFamily="18" charset="0"/>
              <a:ea typeface="Cambria"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5481224"/>
              </p:ext>
            </p:extLst>
          </p:nvPr>
        </p:nvGraphicFramePr>
        <p:xfrm>
          <a:off x="1341913" y="2481943"/>
          <a:ext cx="7861465" cy="1402878"/>
        </p:xfrm>
        <a:graphic>
          <a:graphicData uri="http://schemas.openxmlformats.org/drawingml/2006/table">
            <a:tbl>
              <a:tblPr>
                <a:tableStyleId>{6E25E649-3F16-4E02-A733-19D2CDBF48F0}</a:tableStyleId>
              </a:tblPr>
              <a:tblGrid>
                <a:gridCol w="1238121">
                  <a:extLst>
                    <a:ext uri="{9D8B030D-6E8A-4147-A177-3AD203B41FA5}">
                      <a16:colId xmlns:a16="http://schemas.microsoft.com/office/drawing/2014/main" val="20000"/>
                    </a:ext>
                  </a:extLst>
                </a:gridCol>
                <a:gridCol w="1218086">
                  <a:extLst>
                    <a:ext uri="{9D8B030D-6E8A-4147-A177-3AD203B41FA5}">
                      <a16:colId xmlns:a16="http://schemas.microsoft.com/office/drawing/2014/main" val="20001"/>
                    </a:ext>
                  </a:extLst>
                </a:gridCol>
                <a:gridCol w="1346306">
                  <a:extLst>
                    <a:ext uri="{9D8B030D-6E8A-4147-A177-3AD203B41FA5}">
                      <a16:colId xmlns:a16="http://schemas.microsoft.com/office/drawing/2014/main" val="20002"/>
                    </a:ext>
                  </a:extLst>
                </a:gridCol>
                <a:gridCol w="1382367">
                  <a:extLst>
                    <a:ext uri="{9D8B030D-6E8A-4147-A177-3AD203B41FA5}">
                      <a16:colId xmlns:a16="http://schemas.microsoft.com/office/drawing/2014/main" val="20003"/>
                    </a:ext>
                  </a:extLst>
                </a:gridCol>
                <a:gridCol w="1266169">
                  <a:extLst>
                    <a:ext uri="{9D8B030D-6E8A-4147-A177-3AD203B41FA5}">
                      <a16:colId xmlns:a16="http://schemas.microsoft.com/office/drawing/2014/main" val="20004"/>
                    </a:ext>
                  </a:extLst>
                </a:gridCol>
                <a:gridCol w="1410416">
                  <a:extLst>
                    <a:ext uri="{9D8B030D-6E8A-4147-A177-3AD203B41FA5}">
                      <a16:colId xmlns:a16="http://schemas.microsoft.com/office/drawing/2014/main" val="20005"/>
                    </a:ext>
                  </a:extLst>
                </a:gridCol>
              </a:tblGrid>
              <a:tr h="233813">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ΠΟΛΥ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ΑΡΚΕΤΑ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ΛΙΓΟ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ΚΑΘΟΛΟΥ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33813">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52,9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16,5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33813">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33813">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33813">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33813">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66,4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86403963"/>
              </p:ext>
            </p:extLst>
          </p:nvPr>
        </p:nvGraphicFramePr>
        <p:xfrm>
          <a:off x="1341913" y="4346369"/>
          <a:ext cx="7861464" cy="2030679"/>
        </p:xfrm>
        <a:graphic>
          <a:graphicData uri="http://schemas.openxmlformats.org/drawingml/2006/table">
            <a:tbl>
              <a:tblPr>
                <a:tableStyleId>{6E25E649-3F16-4E02-A733-19D2CDBF48F0}</a:tableStyleId>
              </a:tblPr>
              <a:tblGrid>
                <a:gridCol w="1238121">
                  <a:extLst>
                    <a:ext uri="{9D8B030D-6E8A-4147-A177-3AD203B41FA5}">
                      <a16:colId xmlns:a16="http://schemas.microsoft.com/office/drawing/2014/main" val="20000"/>
                    </a:ext>
                  </a:extLst>
                </a:gridCol>
                <a:gridCol w="1218086">
                  <a:extLst>
                    <a:ext uri="{9D8B030D-6E8A-4147-A177-3AD203B41FA5}">
                      <a16:colId xmlns:a16="http://schemas.microsoft.com/office/drawing/2014/main" val="20001"/>
                    </a:ext>
                  </a:extLst>
                </a:gridCol>
                <a:gridCol w="1346306">
                  <a:extLst>
                    <a:ext uri="{9D8B030D-6E8A-4147-A177-3AD203B41FA5}">
                      <a16:colId xmlns:a16="http://schemas.microsoft.com/office/drawing/2014/main" val="20002"/>
                    </a:ext>
                  </a:extLst>
                </a:gridCol>
                <a:gridCol w="1382367">
                  <a:extLst>
                    <a:ext uri="{9D8B030D-6E8A-4147-A177-3AD203B41FA5}">
                      <a16:colId xmlns:a16="http://schemas.microsoft.com/office/drawing/2014/main" val="20003"/>
                    </a:ext>
                  </a:extLst>
                </a:gridCol>
                <a:gridCol w="1266168">
                  <a:extLst>
                    <a:ext uri="{9D8B030D-6E8A-4147-A177-3AD203B41FA5}">
                      <a16:colId xmlns:a16="http://schemas.microsoft.com/office/drawing/2014/main" val="20004"/>
                    </a:ext>
                  </a:extLst>
                </a:gridCol>
                <a:gridCol w="1410416">
                  <a:extLst>
                    <a:ext uri="{9D8B030D-6E8A-4147-A177-3AD203B41FA5}">
                      <a16:colId xmlns:a16="http://schemas.microsoft.com/office/drawing/2014/main" val="20005"/>
                    </a:ext>
                  </a:extLst>
                </a:gridCol>
              </a:tblGrid>
              <a:tr h="260010">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ΠΟΛΥ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ΑΡΚΕΤΑ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ΛΙΓΟ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ΚΑΘΟΛΟΥ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60010">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57,0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60010">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53,2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470619">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9,5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28,6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60010">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60010">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260010">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4BB6A0CF-972D-48E5-A8C6-7D5D81E82D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1630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fontScale="90000"/>
          </a:bodyPr>
          <a:lstStyle/>
          <a:p>
            <a:r>
              <a:rPr lang="el-GR" sz="1600" b="1" dirty="0"/>
              <a:t>Πόσο ικανοποιημένος/η είστε από τον τρόπο που η Κυβέρνηση στον ενάμιση χρόνο θητείας της έχει χειριστεί</a:t>
            </a:r>
            <a:endParaRPr lang="en-US" sz="1600" b="1" dirty="0">
              <a:latin typeface="Cambria" pitchFamily="18" charset="0"/>
              <a:ea typeface="Cambr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4733973"/>
              </p:ext>
            </p:extLst>
          </p:nvPr>
        </p:nvGraphicFramePr>
        <p:xfrm>
          <a:off x="541338" y="1358899"/>
          <a:ext cx="9744075" cy="6003801"/>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1">
            <a:extLst>
              <a:ext uri="{FF2B5EF4-FFF2-40B4-BE49-F238E27FC236}">
                <a16:creationId xmlns:a16="http://schemas.microsoft.com/office/drawing/2014/main" id="{A94D0D0A-F86C-4C82-A03F-D648D4316F3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8"/>
            <a:ext cx="9338072" cy="996431"/>
          </a:xfrm>
        </p:spPr>
        <p:txBody>
          <a:bodyPr>
            <a:normAutofit/>
          </a:bodyPr>
          <a:lstStyle/>
          <a:p>
            <a:pPr algn="l"/>
            <a:r>
              <a:rPr lang="el-GR" sz="1600" b="1" dirty="0"/>
              <a:t>Πιστεύετε ότι μέχρι το Καλοκαίρι θα υπάρχει ανοσία σε σημαντικό τμήμα πληθυσμού με τους εμβολιασμούς που θα έχουν γίνει και ότι θα βρεθούμε σε μια πιο ομαλή περίοδο για τις ζωές μας;</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3371858"/>
              </p:ext>
            </p:extLst>
          </p:nvPr>
        </p:nvGraphicFramePr>
        <p:xfrm>
          <a:off x="541341" y="1576136"/>
          <a:ext cx="9744075" cy="5677151"/>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1F9ADB3E-0644-4516-9A35-CD12F39FD48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219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26465"/>
          </a:xfrm>
        </p:spPr>
        <p:txBody>
          <a:bodyPr>
            <a:normAutofit/>
          </a:bodyPr>
          <a:lstStyle/>
          <a:p>
            <a:r>
              <a:rPr lang="el-GR" sz="1600" b="1" dirty="0"/>
              <a:t>Πόσο ικανοποιημένος/η είστε από το συνολικό έργο της Κυβέρνησης μέχρι σήμερα;</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6124062"/>
              </p:ext>
            </p:extLst>
          </p:nvPr>
        </p:nvGraphicFramePr>
        <p:xfrm>
          <a:off x="541341" y="1428750"/>
          <a:ext cx="9744075" cy="58245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E3E9961C-BB8F-4A41-A2A8-49AC2B7EE94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02715"/>
          </a:xfrm>
        </p:spPr>
        <p:txBody>
          <a:bodyPr>
            <a:normAutofit/>
          </a:bodyPr>
          <a:lstStyle/>
          <a:p>
            <a:r>
              <a:rPr lang="el-GR" sz="1600" b="1" dirty="0"/>
              <a:t>Πόσο ικανοποιημένος/η είστε από το συνολικό έργο της Κυβέρνησης μέχρι σήμερα;</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21338663"/>
              </p:ext>
            </p:extLst>
          </p:nvPr>
        </p:nvGraphicFramePr>
        <p:xfrm>
          <a:off x="2271053" y="1669211"/>
          <a:ext cx="6223000" cy="2390820"/>
        </p:xfrm>
        <a:graphic>
          <a:graphicData uri="http://schemas.openxmlformats.org/drawingml/2006/table">
            <a:tbl>
              <a:tblPr>
                <a:tableStyleId>{6E25E649-3F16-4E02-A733-19D2CDBF48F0}</a:tableStyleId>
              </a:tblPr>
              <a:tblGrid>
                <a:gridCol w="980075">
                  <a:extLst>
                    <a:ext uri="{9D8B030D-6E8A-4147-A177-3AD203B41FA5}">
                      <a16:colId xmlns:a16="http://schemas.microsoft.com/office/drawing/2014/main" val="20000"/>
                    </a:ext>
                  </a:extLst>
                </a:gridCol>
                <a:gridCol w="964216">
                  <a:extLst>
                    <a:ext uri="{9D8B030D-6E8A-4147-A177-3AD203B41FA5}">
                      <a16:colId xmlns:a16="http://schemas.microsoft.com/office/drawing/2014/main" val="20001"/>
                    </a:ext>
                  </a:extLst>
                </a:gridCol>
                <a:gridCol w="1065713">
                  <a:extLst>
                    <a:ext uri="{9D8B030D-6E8A-4147-A177-3AD203B41FA5}">
                      <a16:colId xmlns:a16="http://schemas.microsoft.com/office/drawing/2014/main" val="20002"/>
                    </a:ext>
                  </a:extLst>
                </a:gridCol>
                <a:gridCol w="1094258">
                  <a:extLst>
                    <a:ext uri="{9D8B030D-6E8A-4147-A177-3AD203B41FA5}">
                      <a16:colId xmlns:a16="http://schemas.microsoft.com/office/drawing/2014/main" val="20003"/>
                    </a:ext>
                  </a:extLst>
                </a:gridCol>
                <a:gridCol w="1002277">
                  <a:extLst>
                    <a:ext uri="{9D8B030D-6E8A-4147-A177-3AD203B41FA5}">
                      <a16:colId xmlns:a16="http://schemas.microsoft.com/office/drawing/2014/main" val="20004"/>
                    </a:ext>
                  </a:extLst>
                </a:gridCol>
                <a:gridCol w="1116461">
                  <a:extLst>
                    <a:ext uri="{9D8B030D-6E8A-4147-A177-3AD203B41FA5}">
                      <a16:colId xmlns:a16="http://schemas.microsoft.com/office/drawing/2014/main" val="20005"/>
                    </a:ext>
                  </a:extLst>
                </a:gridCol>
              </a:tblGrid>
              <a:tr h="398470">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ΠΟΛΥ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ΑΡΚΕΤΑ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ΛΙΓΟ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ΚΑΘΟΛΟΥ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98470">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55,8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98470">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398470">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46,1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30,4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98470">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38,7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38,0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98470">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62,6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75562912"/>
              </p:ext>
            </p:extLst>
          </p:nvPr>
        </p:nvGraphicFramePr>
        <p:xfrm>
          <a:off x="2260778" y="4655127"/>
          <a:ext cx="6223000" cy="2090058"/>
        </p:xfrm>
        <a:graphic>
          <a:graphicData uri="http://schemas.openxmlformats.org/drawingml/2006/table">
            <a:tbl>
              <a:tblPr>
                <a:tableStyleId>{6E25E649-3F16-4E02-A733-19D2CDBF48F0}</a:tableStyleId>
              </a:tblPr>
              <a:tblGrid>
                <a:gridCol w="980075">
                  <a:extLst>
                    <a:ext uri="{9D8B030D-6E8A-4147-A177-3AD203B41FA5}">
                      <a16:colId xmlns:a16="http://schemas.microsoft.com/office/drawing/2014/main" val="20000"/>
                    </a:ext>
                  </a:extLst>
                </a:gridCol>
                <a:gridCol w="964216">
                  <a:extLst>
                    <a:ext uri="{9D8B030D-6E8A-4147-A177-3AD203B41FA5}">
                      <a16:colId xmlns:a16="http://schemas.microsoft.com/office/drawing/2014/main" val="20001"/>
                    </a:ext>
                  </a:extLst>
                </a:gridCol>
                <a:gridCol w="1065713">
                  <a:extLst>
                    <a:ext uri="{9D8B030D-6E8A-4147-A177-3AD203B41FA5}">
                      <a16:colId xmlns:a16="http://schemas.microsoft.com/office/drawing/2014/main" val="20002"/>
                    </a:ext>
                  </a:extLst>
                </a:gridCol>
                <a:gridCol w="1094258">
                  <a:extLst>
                    <a:ext uri="{9D8B030D-6E8A-4147-A177-3AD203B41FA5}">
                      <a16:colId xmlns:a16="http://schemas.microsoft.com/office/drawing/2014/main" val="20003"/>
                    </a:ext>
                  </a:extLst>
                </a:gridCol>
                <a:gridCol w="1002277">
                  <a:extLst>
                    <a:ext uri="{9D8B030D-6E8A-4147-A177-3AD203B41FA5}">
                      <a16:colId xmlns:a16="http://schemas.microsoft.com/office/drawing/2014/main" val="20004"/>
                    </a:ext>
                  </a:extLst>
                </a:gridCol>
                <a:gridCol w="1116461">
                  <a:extLst>
                    <a:ext uri="{9D8B030D-6E8A-4147-A177-3AD203B41FA5}">
                      <a16:colId xmlns:a16="http://schemas.microsoft.com/office/drawing/2014/main" val="20005"/>
                    </a:ext>
                  </a:extLst>
                </a:gridCol>
              </a:tblGrid>
              <a:tr h="267613">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ΠΟΛΥ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ΑΡΚΕΤΑ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ΛΙΓΟ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ΚΑΘΟΛΟΥ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67613">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53,4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67613">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484380">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44,4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67613">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67613">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267613">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70,4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62A544D5-FD36-4727-A593-62FFAAA745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ικανοποιημένος/η είστε από την αντιπολιτευτική τακτική του ΣΥΡΙΖΑ;</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8984687"/>
              </p:ext>
            </p:extLst>
          </p:nvPr>
        </p:nvGraphicFramePr>
        <p:xfrm>
          <a:off x="541341" y="1428750"/>
          <a:ext cx="9744075" cy="58245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988283DD-472B-4D5C-AA40-669124AADD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43338"/>
          </a:xfrm>
        </p:spPr>
        <p:txBody>
          <a:bodyPr>
            <a:normAutofit/>
          </a:bodyPr>
          <a:lstStyle/>
          <a:p>
            <a:r>
              <a:rPr lang="el-GR" sz="1600" b="1" dirty="0"/>
              <a:t>Πόσο ικανοποιημένος/η είστε από την αντιπολιτευτική τακτική του ΣΥΡΙΖΑ;</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82691316"/>
              </p:ext>
            </p:extLst>
          </p:nvPr>
        </p:nvGraphicFramePr>
        <p:xfrm>
          <a:off x="2271053" y="1987710"/>
          <a:ext cx="6223000" cy="1741140"/>
        </p:xfrm>
        <a:graphic>
          <a:graphicData uri="http://schemas.openxmlformats.org/drawingml/2006/table">
            <a:tbl>
              <a:tblPr>
                <a:tableStyleId>{6E25E649-3F16-4E02-A733-19D2CDBF48F0}</a:tableStyleId>
              </a:tblPr>
              <a:tblGrid>
                <a:gridCol w="980075">
                  <a:extLst>
                    <a:ext uri="{9D8B030D-6E8A-4147-A177-3AD203B41FA5}">
                      <a16:colId xmlns:a16="http://schemas.microsoft.com/office/drawing/2014/main" val="20000"/>
                    </a:ext>
                  </a:extLst>
                </a:gridCol>
                <a:gridCol w="964216">
                  <a:extLst>
                    <a:ext uri="{9D8B030D-6E8A-4147-A177-3AD203B41FA5}">
                      <a16:colId xmlns:a16="http://schemas.microsoft.com/office/drawing/2014/main" val="20001"/>
                    </a:ext>
                  </a:extLst>
                </a:gridCol>
                <a:gridCol w="1065713">
                  <a:extLst>
                    <a:ext uri="{9D8B030D-6E8A-4147-A177-3AD203B41FA5}">
                      <a16:colId xmlns:a16="http://schemas.microsoft.com/office/drawing/2014/main" val="20002"/>
                    </a:ext>
                  </a:extLst>
                </a:gridCol>
                <a:gridCol w="1094258">
                  <a:extLst>
                    <a:ext uri="{9D8B030D-6E8A-4147-A177-3AD203B41FA5}">
                      <a16:colId xmlns:a16="http://schemas.microsoft.com/office/drawing/2014/main" val="20003"/>
                    </a:ext>
                  </a:extLst>
                </a:gridCol>
                <a:gridCol w="1002277">
                  <a:extLst>
                    <a:ext uri="{9D8B030D-6E8A-4147-A177-3AD203B41FA5}">
                      <a16:colId xmlns:a16="http://schemas.microsoft.com/office/drawing/2014/main" val="20004"/>
                    </a:ext>
                  </a:extLst>
                </a:gridCol>
                <a:gridCol w="1116461">
                  <a:extLst>
                    <a:ext uri="{9D8B030D-6E8A-4147-A177-3AD203B41FA5}">
                      <a16:colId xmlns:a16="http://schemas.microsoft.com/office/drawing/2014/main" val="20005"/>
                    </a:ext>
                  </a:extLst>
                </a:gridCol>
              </a:tblGrid>
              <a:tr h="290190">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ΠΟΛΥ</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ΑΡΚΕΤΑ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ΛΙΓΟ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ΚΑΘΟΛΟΥ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90190">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83,5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90190">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76,4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90190">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52,9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90190">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16,6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30,5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90190">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0,8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93797532"/>
              </p:ext>
            </p:extLst>
          </p:nvPr>
        </p:nvGraphicFramePr>
        <p:xfrm>
          <a:off x="2250504" y="4121672"/>
          <a:ext cx="6406609" cy="2219751"/>
        </p:xfrm>
        <a:graphic>
          <a:graphicData uri="http://schemas.openxmlformats.org/drawingml/2006/table">
            <a:tbl>
              <a:tblPr>
                <a:tableStyleId>{6E25E649-3F16-4E02-A733-19D2CDBF48F0}</a:tableStyleId>
              </a:tblPr>
              <a:tblGrid>
                <a:gridCol w="1008992">
                  <a:extLst>
                    <a:ext uri="{9D8B030D-6E8A-4147-A177-3AD203B41FA5}">
                      <a16:colId xmlns:a16="http://schemas.microsoft.com/office/drawing/2014/main" val="20000"/>
                    </a:ext>
                  </a:extLst>
                </a:gridCol>
                <a:gridCol w="992665">
                  <a:extLst>
                    <a:ext uri="{9D8B030D-6E8A-4147-A177-3AD203B41FA5}">
                      <a16:colId xmlns:a16="http://schemas.microsoft.com/office/drawing/2014/main" val="20001"/>
                    </a:ext>
                  </a:extLst>
                </a:gridCol>
                <a:gridCol w="1097157">
                  <a:extLst>
                    <a:ext uri="{9D8B030D-6E8A-4147-A177-3AD203B41FA5}">
                      <a16:colId xmlns:a16="http://schemas.microsoft.com/office/drawing/2014/main" val="20002"/>
                    </a:ext>
                  </a:extLst>
                </a:gridCol>
                <a:gridCol w="1126544">
                  <a:extLst>
                    <a:ext uri="{9D8B030D-6E8A-4147-A177-3AD203B41FA5}">
                      <a16:colId xmlns:a16="http://schemas.microsoft.com/office/drawing/2014/main" val="20003"/>
                    </a:ext>
                  </a:extLst>
                </a:gridCol>
                <a:gridCol w="1031849">
                  <a:extLst>
                    <a:ext uri="{9D8B030D-6E8A-4147-A177-3AD203B41FA5}">
                      <a16:colId xmlns:a16="http://schemas.microsoft.com/office/drawing/2014/main" val="20004"/>
                    </a:ext>
                  </a:extLst>
                </a:gridCol>
                <a:gridCol w="1149402">
                  <a:extLst>
                    <a:ext uri="{9D8B030D-6E8A-4147-A177-3AD203B41FA5}">
                      <a16:colId xmlns:a16="http://schemas.microsoft.com/office/drawing/2014/main" val="20005"/>
                    </a:ext>
                  </a:extLst>
                </a:gridCol>
              </a:tblGrid>
              <a:tr h="284219">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ΠΟΛΥ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ΑΡΚΕΤΑ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ΛΙΓΟ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ΚΑΘΟΛΟΥ</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84219">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75,2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84219">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514437">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28,1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84219">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84219">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75,9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284219">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46,4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46,4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6A6EB812-5AB1-498E-AFFD-9A73DBC9FB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65852"/>
          </a:xfrm>
        </p:spPr>
        <p:txBody>
          <a:bodyPr>
            <a:normAutofit/>
          </a:bodyPr>
          <a:lstStyle/>
          <a:p>
            <a:pPr algn="l"/>
            <a:r>
              <a:rPr lang="el-GR" sz="1600" b="1" dirty="0"/>
              <a:t>Ποια είναι η άποψή σας για την συνολική παρουσία και δραστηριότητα του Κ. Μητσοτάκη ως Πρωθυπουργού σε μια κρίσιμη περίοδο με πανδημία, οικονομική κρίση λόγω της πανδημίας και άλλα προβλήματα;</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1551503"/>
              </p:ext>
            </p:extLst>
          </p:nvPr>
        </p:nvGraphicFramePr>
        <p:xfrm>
          <a:off x="541341" y="1805048"/>
          <a:ext cx="9744075" cy="5448239"/>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CFCB2D74-DA12-49DE-92FC-1C4BC0827FF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23895"/>
          </a:xfrm>
        </p:spPr>
        <p:txBody>
          <a:bodyPr>
            <a:normAutofit/>
          </a:bodyPr>
          <a:lstStyle/>
          <a:p>
            <a:pPr algn="l"/>
            <a:r>
              <a:rPr lang="el-GR" sz="1600" b="1" dirty="0"/>
              <a:t>Ποια είναι η άποψή σας για την συνολική παρουσία και δραστηριότητα του Κ. Μητσοτάκη ως Πρωθυπουργού σε μια κρίσιμη περίοδο με πανδημία, οικονομική κρίση λόγω της πανδημίας και άλλα προβλήματα;</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4381718"/>
              </p:ext>
            </p:extLst>
          </p:nvPr>
        </p:nvGraphicFramePr>
        <p:xfrm>
          <a:off x="1294410" y="2232561"/>
          <a:ext cx="8324603" cy="1827466"/>
        </p:xfrm>
        <a:graphic>
          <a:graphicData uri="http://schemas.openxmlformats.org/drawingml/2006/table">
            <a:tbl>
              <a:tblPr>
                <a:tableStyleId>{6E25E649-3F16-4E02-A733-19D2CDBF48F0}</a:tableStyleId>
              </a:tblPr>
              <a:tblGrid>
                <a:gridCol w="1311062">
                  <a:extLst>
                    <a:ext uri="{9D8B030D-6E8A-4147-A177-3AD203B41FA5}">
                      <a16:colId xmlns:a16="http://schemas.microsoft.com/office/drawing/2014/main" val="20000"/>
                    </a:ext>
                  </a:extLst>
                </a:gridCol>
                <a:gridCol w="1289847">
                  <a:extLst>
                    <a:ext uri="{9D8B030D-6E8A-4147-A177-3AD203B41FA5}">
                      <a16:colId xmlns:a16="http://schemas.microsoft.com/office/drawing/2014/main" val="20001"/>
                    </a:ext>
                  </a:extLst>
                </a:gridCol>
                <a:gridCol w="1425620">
                  <a:extLst>
                    <a:ext uri="{9D8B030D-6E8A-4147-A177-3AD203B41FA5}">
                      <a16:colId xmlns:a16="http://schemas.microsoft.com/office/drawing/2014/main" val="20002"/>
                    </a:ext>
                  </a:extLst>
                </a:gridCol>
                <a:gridCol w="1463805">
                  <a:extLst>
                    <a:ext uri="{9D8B030D-6E8A-4147-A177-3AD203B41FA5}">
                      <a16:colId xmlns:a16="http://schemas.microsoft.com/office/drawing/2014/main" val="20003"/>
                    </a:ext>
                  </a:extLst>
                </a:gridCol>
                <a:gridCol w="1340761">
                  <a:extLst>
                    <a:ext uri="{9D8B030D-6E8A-4147-A177-3AD203B41FA5}">
                      <a16:colId xmlns:a16="http://schemas.microsoft.com/office/drawing/2014/main" val="20004"/>
                    </a:ext>
                  </a:extLst>
                </a:gridCol>
                <a:gridCol w="1493508">
                  <a:extLst>
                    <a:ext uri="{9D8B030D-6E8A-4147-A177-3AD203B41FA5}">
                      <a16:colId xmlns:a16="http://schemas.microsoft.com/office/drawing/2014/main" val="20005"/>
                    </a:ext>
                  </a:extLst>
                </a:gridCol>
              </a:tblGrid>
              <a:tr h="512031">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ΘΕΤΙΚΗ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ΘΕΤΙΚΗ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ΑΡΝΗΤΙΚΗ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ΑΡΝΗΤΙΚΗ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63087">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63087">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59,7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30,9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63087">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18,3</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63087">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39,3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63087">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64,6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7000273"/>
              </p:ext>
            </p:extLst>
          </p:nvPr>
        </p:nvGraphicFramePr>
        <p:xfrm>
          <a:off x="1294409" y="4536374"/>
          <a:ext cx="8324604" cy="2600697"/>
        </p:xfrm>
        <a:graphic>
          <a:graphicData uri="http://schemas.openxmlformats.org/drawingml/2006/table">
            <a:tbl>
              <a:tblPr>
                <a:tableStyleId>{6E25E649-3F16-4E02-A733-19D2CDBF48F0}</a:tableStyleId>
              </a:tblPr>
              <a:tblGrid>
                <a:gridCol w="1311062">
                  <a:extLst>
                    <a:ext uri="{9D8B030D-6E8A-4147-A177-3AD203B41FA5}">
                      <a16:colId xmlns:a16="http://schemas.microsoft.com/office/drawing/2014/main" val="20000"/>
                    </a:ext>
                  </a:extLst>
                </a:gridCol>
                <a:gridCol w="1289847">
                  <a:extLst>
                    <a:ext uri="{9D8B030D-6E8A-4147-A177-3AD203B41FA5}">
                      <a16:colId xmlns:a16="http://schemas.microsoft.com/office/drawing/2014/main" val="20001"/>
                    </a:ext>
                  </a:extLst>
                </a:gridCol>
                <a:gridCol w="1425621">
                  <a:extLst>
                    <a:ext uri="{9D8B030D-6E8A-4147-A177-3AD203B41FA5}">
                      <a16:colId xmlns:a16="http://schemas.microsoft.com/office/drawing/2014/main" val="20002"/>
                    </a:ext>
                  </a:extLst>
                </a:gridCol>
                <a:gridCol w="1463806">
                  <a:extLst>
                    <a:ext uri="{9D8B030D-6E8A-4147-A177-3AD203B41FA5}">
                      <a16:colId xmlns:a16="http://schemas.microsoft.com/office/drawing/2014/main" val="20003"/>
                    </a:ext>
                  </a:extLst>
                </a:gridCol>
                <a:gridCol w="1340761">
                  <a:extLst>
                    <a:ext uri="{9D8B030D-6E8A-4147-A177-3AD203B41FA5}">
                      <a16:colId xmlns:a16="http://schemas.microsoft.com/office/drawing/2014/main" val="20004"/>
                    </a:ext>
                  </a:extLst>
                </a:gridCol>
                <a:gridCol w="1493507">
                  <a:extLst>
                    <a:ext uri="{9D8B030D-6E8A-4147-A177-3AD203B41FA5}">
                      <a16:colId xmlns:a16="http://schemas.microsoft.com/office/drawing/2014/main" val="20005"/>
                    </a:ext>
                  </a:extLst>
                </a:gridCol>
              </a:tblGrid>
              <a:tr h="546086">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ΘΕΤΙΚΗ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ΜΑΛΛΟΝ ΘΕΤΙΚΗ</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ΑΡΝΗΤΙΚΗ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ΑΡΝΗΤΙΚΗ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01705">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59,6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6,1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6,4</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01705">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546086">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10,9</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01705">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01705">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301705">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70,4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138BFE87-5643-49A6-8051-E12B9039D3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28346"/>
          </a:xfrm>
        </p:spPr>
        <p:txBody>
          <a:bodyPr>
            <a:normAutofit/>
          </a:bodyPr>
          <a:lstStyle/>
          <a:p>
            <a:pPr algn="l"/>
            <a:r>
              <a:rPr lang="el-GR" sz="1600" b="1" dirty="0"/>
              <a:t>Πιστεύετε ότι ο Αλέξης Τσίπρας ανταποκρίνεται στον ρόλο του ως επικεφαλής της Αξιωματικής Αντιπολίτευσης σ΄αυτή την κρίσιμη περίοδο με πανδημία, οικονομική κρίση λόγω της πανδημίας και άλλα προβλήματα;</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5102397"/>
              </p:ext>
            </p:extLst>
          </p:nvPr>
        </p:nvGraphicFramePr>
        <p:xfrm>
          <a:off x="541341" y="1757548"/>
          <a:ext cx="9744075" cy="549574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53F92373-4EC2-40D8-B4CC-231E3ED849A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84606"/>
          </a:xfrm>
        </p:spPr>
        <p:txBody>
          <a:bodyPr>
            <a:normAutofit/>
          </a:bodyPr>
          <a:lstStyle/>
          <a:p>
            <a:pPr algn="l"/>
            <a:r>
              <a:rPr lang="el-GR" sz="1600" b="1" dirty="0"/>
              <a:t>Πιστεύετε ότι ο Αλέξης Τσίπρας ανταποκρίνεται στον ρόλο του ως επικεφαλής της Αξιωματικής Αντιπολίτευσης σ΄αυτή την κρίσιμη περίοδο με πανδημία, οικονομική κρίση λόγω της πανδημίας και άλλα προβλήματα;</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37934764"/>
              </p:ext>
            </p:extLst>
          </p:nvPr>
        </p:nvGraphicFramePr>
        <p:xfrm>
          <a:off x="1282535" y="2125682"/>
          <a:ext cx="7825838" cy="2109850"/>
        </p:xfrm>
        <a:graphic>
          <a:graphicData uri="http://schemas.openxmlformats.org/drawingml/2006/table">
            <a:tbl>
              <a:tblPr>
                <a:tableStyleId>{6E25E649-3F16-4E02-A733-19D2CDBF48F0}</a:tableStyleId>
              </a:tblPr>
              <a:tblGrid>
                <a:gridCol w="1232510">
                  <a:extLst>
                    <a:ext uri="{9D8B030D-6E8A-4147-A177-3AD203B41FA5}">
                      <a16:colId xmlns:a16="http://schemas.microsoft.com/office/drawing/2014/main" val="20000"/>
                    </a:ext>
                  </a:extLst>
                </a:gridCol>
                <a:gridCol w="1212566">
                  <a:extLst>
                    <a:ext uri="{9D8B030D-6E8A-4147-A177-3AD203B41FA5}">
                      <a16:colId xmlns:a16="http://schemas.microsoft.com/office/drawing/2014/main" val="20001"/>
                    </a:ext>
                  </a:extLst>
                </a:gridCol>
                <a:gridCol w="1340205">
                  <a:extLst>
                    <a:ext uri="{9D8B030D-6E8A-4147-A177-3AD203B41FA5}">
                      <a16:colId xmlns:a16="http://schemas.microsoft.com/office/drawing/2014/main" val="20002"/>
                    </a:ext>
                  </a:extLst>
                </a:gridCol>
                <a:gridCol w="1376103">
                  <a:extLst>
                    <a:ext uri="{9D8B030D-6E8A-4147-A177-3AD203B41FA5}">
                      <a16:colId xmlns:a16="http://schemas.microsoft.com/office/drawing/2014/main" val="20003"/>
                    </a:ext>
                  </a:extLst>
                </a:gridCol>
                <a:gridCol w="1260430">
                  <a:extLst>
                    <a:ext uri="{9D8B030D-6E8A-4147-A177-3AD203B41FA5}">
                      <a16:colId xmlns:a16="http://schemas.microsoft.com/office/drawing/2014/main" val="20004"/>
                    </a:ext>
                  </a:extLst>
                </a:gridCol>
                <a:gridCol w="1404024">
                  <a:extLst>
                    <a:ext uri="{9D8B030D-6E8A-4147-A177-3AD203B41FA5}">
                      <a16:colId xmlns:a16="http://schemas.microsoft.com/office/drawing/2014/main" val="20005"/>
                    </a:ext>
                  </a:extLst>
                </a:gridCol>
              </a:tblGrid>
              <a:tr h="342405">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42405">
                <a:tc>
                  <a:txBody>
                    <a:bodyPr/>
                    <a:lstStyle/>
                    <a:p>
                      <a:pPr algn="ctr" fontAlgn="b"/>
                      <a:r>
                        <a:rPr lang="el-GR" sz="1100" b="1" u="none" strike="noStrike" dirty="0">
                          <a:effectLst/>
                        </a:rPr>
                        <a:t>Δεξιά</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42405">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6,0</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67,8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397825">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42405">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42405">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0,8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48667286"/>
              </p:ext>
            </p:extLst>
          </p:nvPr>
        </p:nvGraphicFramePr>
        <p:xfrm>
          <a:off x="1282535" y="4607626"/>
          <a:ext cx="7825838" cy="2386742"/>
        </p:xfrm>
        <a:graphic>
          <a:graphicData uri="http://schemas.openxmlformats.org/drawingml/2006/table">
            <a:tbl>
              <a:tblPr>
                <a:tableStyleId>{6E25E649-3F16-4E02-A733-19D2CDBF48F0}</a:tableStyleId>
              </a:tblPr>
              <a:tblGrid>
                <a:gridCol w="1232510">
                  <a:extLst>
                    <a:ext uri="{9D8B030D-6E8A-4147-A177-3AD203B41FA5}">
                      <a16:colId xmlns:a16="http://schemas.microsoft.com/office/drawing/2014/main" val="20000"/>
                    </a:ext>
                  </a:extLst>
                </a:gridCol>
                <a:gridCol w="1212566">
                  <a:extLst>
                    <a:ext uri="{9D8B030D-6E8A-4147-A177-3AD203B41FA5}">
                      <a16:colId xmlns:a16="http://schemas.microsoft.com/office/drawing/2014/main" val="20001"/>
                    </a:ext>
                  </a:extLst>
                </a:gridCol>
                <a:gridCol w="1340205">
                  <a:extLst>
                    <a:ext uri="{9D8B030D-6E8A-4147-A177-3AD203B41FA5}">
                      <a16:colId xmlns:a16="http://schemas.microsoft.com/office/drawing/2014/main" val="20002"/>
                    </a:ext>
                  </a:extLst>
                </a:gridCol>
                <a:gridCol w="1376103">
                  <a:extLst>
                    <a:ext uri="{9D8B030D-6E8A-4147-A177-3AD203B41FA5}">
                      <a16:colId xmlns:a16="http://schemas.microsoft.com/office/drawing/2014/main" val="20003"/>
                    </a:ext>
                  </a:extLst>
                </a:gridCol>
                <a:gridCol w="1260430">
                  <a:extLst>
                    <a:ext uri="{9D8B030D-6E8A-4147-A177-3AD203B41FA5}">
                      <a16:colId xmlns:a16="http://schemas.microsoft.com/office/drawing/2014/main" val="20004"/>
                    </a:ext>
                  </a:extLst>
                </a:gridCol>
                <a:gridCol w="1404024">
                  <a:extLst>
                    <a:ext uri="{9D8B030D-6E8A-4147-A177-3AD203B41FA5}">
                      <a16:colId xmlns:a16="http://schemas.microsoft.com/office/drawing/2014/main" val="20005"/>
                    </a:ext>
                  </a:extLst>
                </a:gridCol>
              </a:tblGrid>
              <a:tr h="288900">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88900">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66,1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88900">
                <a:tc>
                  <a:txBody>
                    <a:bodyPr/>
                    <a:lstStyle/>
                    <a:p>
                      <a:pPr algn="ctr" fontAlgn="b"/>
                      <a:r>
                        <a:rPr lang="el-GR" sz="1100" b="1" u="none" strike="noStrike" dirty="0">
                          <a:effectLst/>
                        </a:rPr>
                        <a:t>ΣΥΡΙΖΑ</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27,4</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26,2</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23,4</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2,4</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653342">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88900">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45,2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88900">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65,5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288900">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3E0C47CF-FED4-4C6D-9148-D23C7D31EE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Ποιον θεωρείτε καταλληλότερο για Πρωθυπουργό</a:t>
            </a:r>
            <a:endParaRPr lang="en-US" sz="1600" b="1" dirty="0">
              <a:latin typeface="Cambria" pitchFamily="18" charset="0"/>
              <a:ea typeface="Cambr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63803839"/>
              </p:ext>
            </p:extLst>
          </p:nvPr>
        </p:nvGraphicFramePr>
        <p:xfrm>
          <a:off x="541338" y="1335088"/>
          <a:ext cx="9744075" cy="59182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112128B8-BDDA-477A-A5A8-A52B37D8AD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Ποιον θεωρείτε καταλληλότερο για Πρωθυπουργό</a:t>
            </a:r>
            <a:endParaRPr lang="en-US" sz="1600" b="1" dirty="0">
              <a:latin typeface="Cambria" pitchFamily="18" charset="0"/>
              <a:ea typeface="Cambria"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53892533"/>
              </p:ext>
            </p:extLst>
          </p:nvPr>
        </p:nvGraphicFramePr>
        <p:xfrm>
          <a:off x="1389411" y="1805049"/>
          <a:ext cx="7695210" cy="1828799"/>
        </p:xfrm>
        <a:graphic>
          <a:graphicData uri="http://schemas.openxmlformats.org/drawingml/2006/table">
            <a:tbl>
              <a:tblPr>
                <a:tableStyleId>{6E25E649-3F16-4E02-A733-19D2CDBF48F0}</a:tableStyleId>
              </a:tblPr>
              <a:tblGrid>
                <a:gridCol w="1539042">
                  <a:extLst>
                    <a:ext uri="{9D8B030D-6E8A-4147-A177-3AD203B41FA5}">
                      <a16:colId xmlns:a16="http://schemas.microsoft.com/office/drawing/2014/main" val="20000"/>
                    </a:ext>
                  </a:extLst>
                </a:gridCol>
                <a:gridCol w="1539042">
                  <a:extLst>
                    <a:ext uri="{9D8B030D-6E8A-4147-A177-3AD203B41FA5}">
                      <a16:colId xmlns:a16="http://schemas.microsoft.com/office/drawing/2014/main" val="20001"/>
                    </a:ext>
                  </a:extLst>
                </a:gridCol>
                <a:gridCol w="1539042">
                  <a:extLst>
                    <a:ext uri="{9D8B030D-6E8A-4147-A177-3AD203B41FA5}">
                      <a16:colId xmlns:a16="http://schemas.microsoft.com/office/drawing/2014/main" val="20002"/>
                    </a:ext>
                  </a:extLst>
                </a:gridCol>
                <a:gridCol w="1539042">
                  <a:extLst>
                    <a:ext uri="{9D8B030D-6E8A-4147-A177-3AD203B41FA5}">
                      <a16:colId xmlns:a16="http://schemas.microsoft.com/office/drawing/2014/main" val="20003"/>
                    </a:ext>
                  </a:extLst>
                </a:gridCol>
                <a:gridCol w="1539042">
                  <a:extLst>
                    <a:ext uri="{9D8B030D-6E8A-4147-A177-3AD203B41FA5}">
                      <a16:colId xmlns:a16="http://schemas.microsoft.com/office/drawing/2014/main" val="20004"/>
                    </a:ext>
                  </a:extLst>
                </a:gridCol>
              </a:tblGrid>
              <a:tr h="548106">
                <a:tc>
                  <a:txBody>
                    <a:bodyPr/>
                    <a:lstStyle/>
                    <a:p>
                      <a:pPr algn="ctr" fontAlgn="b"/>
                      <a:r>
                        <a:rPr lang="el-GR" sz="1800" b="1" u="none" strike="noStrike" dirty="0">
                          <a:effectLst/>
                        </a:rPr>
                        <a:t> </a:t>
                      </a:r>
                      <a:endParaRPr lang="el-GR" sz="1800" b="1" i="0" u="none" strike="noStrike" dirty="0">
                        <a:solidFill>
                          <a:srgbClr val="000000"/>
                        </a:solidFill>
                        <a:effectLst/>
                        <a:latin typeface="Arial"/>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Κυριάκος Μητσοτάκης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Αλέξης Τσίπρας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Κανένας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96551">
                <a:tc>
                  <a:txBody>
                    <a:bodyPr/>
                    <a:lstStyle/>
                    <a:p>
                      <a:pPr algn="ctr" rtl="0" fontAlgn="b"/>
                      <a:r>
                        <a:rPr lang="el-GR" sz="1100" b="1" u="none" strike="noStrike" dirty="0">
                          <a:effectLst/>
                        </a:rPr>
                        <a:t>Δεξιά</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81,8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800" b="1" u="none" strike="noStrike">
                          <a:effectLst/>
                        </a:rPr>
                        <a:t> </a:t>
                      </a:r>
                      <a:endParaRPr lang="el-GR" sz="1800" b="1" i="0" u="none" strike="noStrike">
                        <a:solidFill>
                          <a:srgbClr val="000000"/>
                        </a:solidFill>
                        <a:effectLst/>
                        <a:latin typeface="Arial"/>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16,5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64147">
                <a:tc>
                  <a:txBody>
                    <a:bodyPr/>
                    <a:lstStyle/>
                    <a:p>
                      <a:pPr algn="ctr" rtl="0"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87,8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2,7</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185096">
                <a:tc>
                  <a:txBody>
                    <a:bodyPr/>
                    <a:lstStyle/>
                    <a:p>
                      <a:pPr algn="ctr" rtl="0"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20,5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64147">
                <a:tc>
                  <a:txBody>
                    <a:bodyPr/>
                    <a:lstStyle/>
                    <a:p>
                      <a:pPr algn="ctr" rtl="0"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70752">
                <a:tc>
                  <a:txBody>
                    <a:bodyPr/>
                    <a:lstStyle/>
                    <a:p>
                      <a:pPr algn="ctr" rtl="0"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11,5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38,2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6,2</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81040291"/>
              </p:ext>
            </p:extLst>
          </p:nvPr>
        </p:nvGraphicFramePr>
        <p:xfrm>
          <a:off x="1389413" y="4322617"/>
          <a:ext cx="7695210" cy="2364194"/>
        </p:xfrm>
        <a:graphic>
          <a:graphicData uri="http://schemas.openxmlformats.org/drawingml/2006/table">
            <a:tbl>
              <a:tblPr>
                <a:tableStyleId>{6E25E649-3F16-4E02-A733-19D2CDBF48F0}</a:tableStyleId>
              </a:tblPr>
              <a:tblGrid>
                <a:gridCol w="1539042">
                  <a:extLst>
                    <a:ext uri="{9D8B030D-6E8A-4147-A177-3AD203B41FA5}">
                      <a16:colId xmlns:a16="http://schemas.microsoft.com/office/drawing/2014/main" val="20000"/>
                    </a:ext>
                  </a:extLst>
                </a:gridCol>
                <a:gridCol w="1539042">
                  <a:extLst>
                    <a:ext uri="{9D8B030D-6E8A-4147-A177-3AD203B41FA5}">
                      <a16:colId xmlns:a16="http://schemas.microsoft.com/office/drawing/2014/main" val="20001"/>
                    </a:ext>
                  </a:extLst>
                </a:gridCol>
                <a:gridCol w="1539042">
                  <a:extLst>
                    <a:ext uri="{9D8B030D-6E8A-4147-A177-3AD203B41FA5}">
                      <a16:colId xmlns:a16="http://schemas.microsoft.com/office/drawing/2014/main" val="20002"/>
                    </a:ext>
                  </a:extLst>
                </a:gridCol>
                <a:gridCol w="1539042">
                  <a:extLst>
                    <a:ext uri="{9D8B030D-6E8A-4147-A177-3AD203B41FA5}">
                      <a16:colId xmlns:a16="http://schemas.microsoft.com/office/drawing/2014/main" val="20003"/>
                    </a:ext>
                  </a:extLst>
                </a:gridCol>
                <a:gridCol w="1539042">
                  <a:extLst>
                    <a:ext uri="{9D8B030D-6E8A-4147-A177-3AD203B41FA5}">
                      <a16:colId xmlns:a16="http://schemas.microsoft.com/office/drawing/2014/main" val="20004"/>
                    </a:ext>
                  </a:extLst>
                </a:gridCol>
              </a:tblGrid>
              <a:tr h="630634">
                <a:tc>
                  <a:txBody>
                    <a:bodyPr/>
                    <a:lstStyle/>
                    <a:p>
                      <a:pPr algn="ctr" fontAlgn="b"/>
                      <a:r>
                        <a:rPr lang="el-GR" sz="1800" b="1" u="none" strike="noStrike">
                          <a:effectLst/>
                        </a:rPr>
                        <a:t> </a:t>
                      </a:r>
                      <a:endParaRPr lang="el-GR" sz="1800" b="1" i="0" u="none" strike="noStrike">
                        <a:solidFill>
                          <a:srgbClr val="000000"/>
                        </a:solidFill>
                        <a:effectLst/>
                        <a:latin typeface="Arial"/>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Κυριάκος Μητσοτάκης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Αλέξης Τσίπρας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Κανένας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43440">
                <a:tc>
                  <a:txBody>
                    <a:bodyPr/>
                    <a:lstStyle/>
                    <a:p>
                      <a:pPr algn="ctr" rtl="0"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82,8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43440">
                <a:tc>
                  <a:txBody>
                    <a:bodyPr/>
                    <a:lstStyle/>
                    <a:p>
                      <a:pPr algn="ctr" rtl="0"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49,2</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25,8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455880">
                <a:tc>
                  <a:txBody>
                    <a:bodyPr/>
                    <a:lstStyle/>
                    <a:p>
                      <a:pPr algn="ctr" rtl="0" fontAlgn="b"/>
                      <a:r>
                        <a:rPr lang="el-GR" sz="1100" b="1" u="none" strike="noStrike" dirty="0">
                          <a:effectLst/>
                        </a:rPr>
                        <a:t>ΚΙΝΗΜΑ ΑΛΛΑΓΗΣ</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62,5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7,8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43440">
                <a:tc>
                  <a:txBody>
                    <a:bodyPr/>
                    <a:lstStyle/>
                    <a:p>
                      <a:pPr algn="ctr" rtl="0"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03920">
                <a:tc>
                  <a:txBody>
                    <a:bodyPr/>
                    <a:lstStyle/>
                    <a:p>
                      <a:pPr algn="ctr" rtl="0"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243440">
                <a:tc>
                  <a:txBody>
                    <a:bodyPr/>
                    <a:lstStyle/>
                    <a:p>
                      <a:pPr algn="ctr" rtl="0"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35,7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39,3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14,2</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C9B00FAB-4495-47E0-8324-C11C12B9D0C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2418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8"/>
            <a:ext cx="9338072" cy="1610383"/>
          </a:xfrm>
        </p:spPr>
        <p:txBody>
          <a:bodyPr>
            <a:normAutofit/>
          </a:bodyPr>
          <a:lstStyle/>
          <a:p>
            <a:pPr algn="l"/>
            <a:r>
              <a:rPr lang="el-GR" sz="1600" b="1" dirty="0"/>
              <a:t>Πιστεύετε ότι μέχρι το Καλοκαίρι θα υπάρχει ανοσία σε σημαντικό τμήμα πληθυσμού με τους εμβολιασμούς που θα έχουν γίνει και ότι θα βρεθούμε σε μια πιο ομαλή περίοδο για τις ζωές μας;</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24055414"/>
              </p:ext>
            </p:extLst>
          </p:nvPr>
        </p:nvGraphicFramePr>
        <p:xfrm>
          <a:off x="1034716" y="2683042"/>
          <a:ext cx="8037096" cy="1236586"/>
        </p:xfrm>
        <a:graphic>
          <a:graphicData uri="http://schemas.openxmlformats.org/drawingml/2006/table">
            <a:tbl>
              <a:tblPr>
                <a:tableStyleId>{6E25E649-3F16-4E02-A733-19D2CDBF48F0}</a:tableStyleId>
              </a:tblPr>
              <a:tblGrid>
                <a:gridCol w="1265782">
                  <a:extLst>
                    <a:ext uri="{9D8B030D-6E8A-4147-A177-3AD203B41FA5}">
                      <a16:colId xmlns:a16="http://schemas.microsoft.com/office/drawing/2014/main" val="20000"/>
                    </a:ext>
                  </a:extLst>
                </a:gridCol>
                <a:gridCol w="1245299">
                  <a:extLst>
                    <a:ext uri="{9D8B030D-6E8A-4147-A177-3AD203B41FA5}">
                      <a16:colId xmlns:a16="http://schemas.microsoft.com/office/drawing/2014/main" val="20001"/>
                    </a:ext>
                  </a:extLst>
                </a:gridCol>
                <a:gridCol w="1376384">
                  <a:extLst>
                    <a:ext uri="{9D8B030D-6E8A-4147-A177-3AD203B41FA5}">
                      <a16:colId xmlns:a16="http://schemas.microsoft.com/office/drawing/2014/main" val="20002"/>
                    </a:ext>
                  </a:extLst>
                </a:gridCol>
                <a:gridCol w="1413250">
                  <a:extLst>
                    <a:ext uri="{9D8B030D-6E8A-4147-A177-3AD203B41FA5}">
                      <a16:colId xmlns:a16="http://schemas.microsoft.com/office/drawing/2014/main" val="20003"/>
                    </a:ext>
                  </a:extLst>
                </a:gridCol>
                <a:gridCol w="1294456">
                  <a:extLst>
                    <a:ext uri="{9D8B030D-6E8A-4147-A177-3AD203B41FA5}">
                      <a16:colId xmlns:a16="http://schemas.microsoft.com/office/drawing/2014/main" val="20004"/>
                    </a:ext>
                  </a:extLst>
                </a:gridCol>
                <a:gridCol w="1441925">
                  <a:extLst>
                    <a:ext uri="{9D8B030D-6E8A-4147-A177-3AD203B41FA5}">
                      <a16:colId xmlns:a16="http://schemas.microsoft.com/office/drawing/2014/main" val="20005"/>
                    </a:ext>
                  </a:extLst>
                </a:gridCol>
              </a:tblGrid>
              <a:tr h="172886">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72886">
                <a:tc>
                  <a:txBody>
                    <a:bodyPr/>
                    <a:lstStyle/>
                    <a:p>
                      <a:pPr algn="ctr" fontAlgn="b"/>
                      <a:r>
                        <a:rPr lang="el-GR" sz="1100" b="1" u="none" strike="noStrike" dirty="0">
                          <a:effectLst/>
                        </a:rPr>
                        <a:t>Δεξιά</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172886">
                <a:tc>
                  <a:txBody>
                    <a:bodyPr/>
                    <a:lstStyle/>
                    <a:p>
                      <a:pPr algn="ctr" fontAlgn="b"/>
                      <a:r>
                        <a:rPr lang="el-GR" sz="1100" b="1" u="none" strike="noStrike" dirty="0">
                          <a:effectLst/>
                        </a:rPr>
                        <a:t>Κεντροδεξιά</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49,3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10,1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350761">
                <a:tc>
                  <a:txBody>
                    <a:bodyPr/>
                    <a:lstStyle/>
                    <a:p>
                      <a:pPr algn="ctr" fontAlgn="b"/>
                      <a:r>
                        <a:rPr lang="el-GR" sz="1100" b="1" u="none" strike="noStrike" dirty="0">
                          <a:effectLst/>
                        </a:rPr>
                        <a:t>Κέντρο</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172886">
                <a:tc>
                  <a:txBody>
                    <a:bodyPr/>
                    <a:lstStyle/>
                    <a:p>
                      <a:pPr algn="ctr" fontAlgn="b"/>
                      <a:r>
                        <a:rPr lang="el-GR" sz="1100" b="1" u="none" strike="noStrike" dirty="0">
                          <a:effectLst/>
                        </a:rPr>
                        <a:t>Κεντροαριστερά</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31,5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172886">
                <a:tc>
                  <a:txBody>
                    <a:bodyPr/>
                    <a:lstStyle/>
                    <a:p>
                      <a:pPr algn="ctr" fontAlgn="b"/>
                      <a:r>
                        <a:rPr lang="el-GR" sz="1100" b="1" u="none" strike="noStrike" dirty="0">
                          <a:effectLst/>
                        </a:rPr>
                        <a:t>Αριστερά</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24,0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2,3</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66381240"/>
              </p:ext>
            </p:extLst>
          </p:nvPr>
        </p:nvGraphicFramePr>
        <p:xfrm>
          <a:off x="1034716" y="4559968"/>
          <a:ext cx="8037096" cy="2622887"/>
        </p:xfrm>
        <a:graphic>
          <a:graphicData uri="http://schemas.openxmlformats.org/drawingml/2006/table">
            <a:tbl>
              <a:tblPr>
                <a:tableStyleId>{6E25E649-3F16-4E02-A733-19D2CDBF48F0}</a:tableStyleId>
              </a:tblPr>
              <a:tblGrid>
                <a:gridCol w="1265781">
                  <a:extLst>
                    <a:ext uri="{9D8B030D-6E8A-4147-A177-3AD203B41FA5}">
                      <a16:colId xmlns:a16="http://schemas.microsoft.com/office/drawing/2014/main" val="20000"/>
                    </a:ext>
                  </a:extLst>
                </a:gridCol>
                <a:gridCol w="1245300">
                  <a:extLst>
                    <a:ext uri="{9D8B030D-6E8A-4147-A177-3AD203B41FA5}">
                      <a16:colId xmlns:a16="http://schemas.microsoft.com/office/drawing/2014/main" val="20001"/>
                    </a:ext>
                  </a:extLst>
                </a:gridCol>
                <a:gridCol w="1376384">
                  <a:extLst>
                    <a:ext uri="{9D8B030D-6E8A-4147-A177-3AD203B41FA5}">
                      <a16:colId xmlns:a16="http://schemas.microsoft.com/office/drawing/2014/main" val="20002"/>
                    </a:ext>
                  </a:extLst>
                </a:gridCol>
                <a:gridCol w="1413250">
                  <a:extLst>
                    <a:ext uri="{9D8B030D-6E8A-4147-A177-3AD203B41FA5}">
                      <a16:colId xmlns:a16="http://schemas.microsoft.com/office/drawing/2014/main" val="20003"/>
                    </a:ext>
                  </a:extLst>
                </a:gridCol>
                <a:gridCol w="1294456">
                  <a:extLst>
                    <a:ext uri="{9D8B030D-6E8A-4147-A177-3AD203B41FA5}">
                      <a16:colId xmlns:a16="http://schemas.microsoft.com/office/drawing/2014/main" val="20004"/>
                    </a:ext>
                  </a:extLst>
                </a:gridCol>
                <a:gridCol w="1441925">
                  <a:extLst>
                    <a:ext uri="{9D8B030D-6E8A-4147-A177-3AD203B41FA5}">
                      <a16:colId xmlns:a16="http://schemas.microsoft.com/office/drawing/2014/main" val="20005"/>
                    </a:ext>
                  </a:extLst>
                </a:gridCol>
              </a:tblGrid>
              <a:tr h="335837">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35837">
                <a:tc>
                  <a:txBody>
                    <a:bodyPr/>
                    <a:lstStyle/>
                    <a:p>
                      <a:pPr algn="ctr" fontAlgn="b"/>
                      <a:r>
                        <a:rPr lang="el-GR" sz="1100" b="1" u="none" strike="noStrike" dirty="0">
                          <a:effectLst/>
                        </a:rPr>
                        <a:t>Ν.Δ.</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335837">
                <a:tc>
                  <a:txBody>
                    <a:bodyPr/>
                    <a:lstStyle/>
                    <a:p>
                      <a:pPr algn="ctr" fontAlgn="b"/>
                      <a:r>
                        <a:rPr lang="el-GR" sz="1100" b="1" u="none" strike="noStrike" dirty="0">
                          <a:effectLst/>
                        </a:rPr>
                        <a:t>ΣΥΡΙΖΑ</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607865">
                <a:tc>
                  <a:txBody>
                    <a:bodyPr/>
                    <a:lstStyle/>
                    <a:p>
                      <a:pPr algn="ctr" fontAlgn="b"/>
                      <a:r>
                        <a:rPr lang="el-GR" sz="1100" b="1" u="none" strike="noStrike" dirty="0">
                          <a:effectLst/>
                        </a:rPr>
                        <a:t>ΚΙΝΗΜΑ ΑΛΛΑΓΗΣ</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39,7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11,1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35837">
                <a:tc>
                  <a:txBody>
                    <a:bodyPr/>
                    <a:lstStyle/>
                    <a:p>
                      <a:pPr algn="ctr" fontAlgn="b"/>
                      <a:r>
                        <a:rPr lang="el-GR" sz="1100" b="1" u="none" strike="noStrike" dirty="0">
                          <a:effectLst/>
                        </a:rPr>
                        <a:t>ΚΚΕ</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20,9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20,9</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35837">
                <a:tc>
                  <a:txBody>
                    <a:bodyPr/>
                    <a:lstStyle/>
                    <a:p>
                      <a:pPr algn="ctr" fontAlgn="b"/>
                      <a:r>
                        <a:rPr lang="el-GR" sz="1100" b="1" u="none" strike="noStrike" dirty="0">
                          <a:effectLst/>
                        </a:rPr>
                        <a:t>ΕΛΛΗΝΙΚΗ ΛΥΣΗ</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7,1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42,9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335837">
                <a:tc>
                  <a:txBody>
                    <a:bodyPr/>
                    <a:lstStyle/>
                    <a:p>
                      <a:pPr algn="ctr" fontAlgn="b"/>
                      <a:r>
                        <a:rPr lang="el-GR" sz="1100" b="1" u="none" strike="noStrike" dirty="0">
                          <a:effectLst/>
                        </a:rPr>
                        <a:t>ΜΕΡΑ 25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63,0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7,4</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66EF605C-FB1C-48E6-B312-0547B00D55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Ποιον θεωρείτε καταλληλότερο για Πρωθυπουργό</a:t>
            </a:r>
            <a:endParaRPr lang="en-US" sz="1600" b="1" dirty="0">
              <a:latin typeface="Cambria" pitchFamily="18" charset="0"/>
              <a:ea typeface="Cambria"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13902302"/>
              </p:ext>
            </p:extLst>
          </p:nvPr>
        </p:nvGraphicFramePr>
        <p:xfrm>
          <a:off x="868772" y="1864426"/>
          <a:ext cx="8534400" cy="5177642"/>
        </p:xfrm>
        <a:graphic>
          <a:graphicData uri="http://schemas.openxmlformats.org/drawingml/2006/table">
            <a:tbl>
              <a:tblPr>
                <a:tableStyleId>{6E25E649-3F16-4E02-A733-19D2CDBF48F0}</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gridCol w="609600">
                  <a:extLst>
                    <a:ext uri="{9D8B030D-6E8A-4147-A177-3AD203B41FA5}">
                      <a16:colId xmlns:a16="http://schemas.microsoft.com/office/drawing/2014/main" val="20010"/>
                    </a:ext>
                  </a:extLst>
                </a:gridCol>
                <a:gridCol w="609600">
                  <a:extLst>
                    <a:ext uri="{9D8B030D-6E8A-4147-A177-3AD203B41FA5}">
                      <a16:colId xmlns:a16="http://schemas.microsoft.com/office/drawing/2014/main" val="20011"/>
                    </a:ext>
                  </a:extLst>
                </a:gridCol>
                <a:gridCol w="609600">
                  <a:extLst>
                    <a:ext uri="{9D8B030D-6E8A-4147-A177-3AD203B41FA5}">
                      <a16:colId xmlns:a16="http://schemas.microsoft.com/office/drawing/2014/main" val="20012"/>
                    </a:ext>
                  </a:extLst>
                </a:gridCol>
                <a:gridCol w="609600">
                  <a:extLst>
                    <a:ext uri="{9D8B030D-6E8A-4147-A177-3AD203B41FA5}">
                      <a16:colId xmlns:a16="http://schemas.microsoft.com/office/drawing/2014/main" val="20013"/>
                    </a:ext>
                  </a:extLst>
                </a:gridCol>
              </a:tblGrid>
              <a:tr h="352880">
                <a:tc>
                  <a:txBody>
                    <a:bodyPr/>
                    <a:lstStyle/>
                    <a:p>
                      <a:pPr algn="l" fontAlgn="b"/>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gridSpan="2">
                  <a:txBody>
                    <a:bodyPr/>
                    <a:lstStyle/>
                    <a:p>
                      <a:pPr algn="ctr" fontAlgn="b"/>
                      <a:r>
                        <a:rPr lang="el-GR" sz="1100" b="1" u="none" strike="noStrike" dirty="0">
                          <a:effectLst/>
                        </a:rPr>
                        <a:t>2019</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hMerge="1">
                  <a:txBody>
                    <a:bodyPr/>
                    <a:lstStyle/>
                    <a:p>
                      <a:endParaRPr lang="el-GR"/>
                    </a:p>
                  </a:txBody>
                  <a:tcPr/>
                </a:tc>
                <a:tc gridSpan="9">
                  <a:txBody>
                    <a:bodyPr/>
                    <a:lstStyle/>
                    <a:p>
                      <a:pPr algn="ctr" fontAlgn="b"/>
                      <a:r>
                        <a:rPr lang="el-GR" sz="1100" b="1" u="none" strike="noStrike" dirty="0">
                          <a:effectLst/>
                        </a:rPr>
                        <a:t>2020</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gridSpan="2">
                  <a:txBody>
                    <a:bodyPr/>
                    <a:lstStyle/>
                    <a:p>
                      <a:pPr algn="ctr" fontAlgn="b"/>
                      <a:r>
                        <a:rPr lang="el-GR" sz="1100" b="1" u="none" strike="noStrike" dirty="0">
                          <a:effectLst/>
                        </a:rPr>
                        <a:t>2021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hMerge="1">
                  <a:txBody>
                    <a:bodyPr/>
                    <a:lstStyle/>
                    <a:p>
                      <a:endParaRPr lang="el-GR"/>
                    </a:p>
                  </a:txBody>
                  <a:tcPr/>
                </a:tc>
                <a:extLst>
                  <a:ext uri="{0D108BD9-81ED-4DB2-BD59-A6C34878D82A}">
                    <a16:rowId xmlns:a16="http://schemas.microsoft.com/office/drawing/2014/main" val="10000"/>
                  </a:ext>
                </a:extLst>
              </a:tr>
              <a:tr h="1783269">
                <a:tc>
                  <a:txBody>
                    <a:bodyPr/>
                    <a:lstStyle/>
                    <a:p>
                      <a:pPr algn="l" rtl="0" fontAlgn="b"/>
                      <a:r>
                        <a:rPr lang="el-GR" sz="1100" u="none" strike="noStrike">
                          <a:effectLst/>
                        </a:rPr>
                        <a:t> </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ΣΕΠΤΕΜΒΡΙΟΣ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ΟΚΤΩΒΡΙΟΣ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ΝΟΕΜΒΡΙΟΣ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ΙΑΝΟΥΑΡΙΟΣ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ΜΑΡΤΙΟΣ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ΜΑΙΟΣ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ΙΟΥΝΙΟΣ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ΙΟΥΛΙΟΣ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ΣΕΠΤΕΜΒΡΙΟΣ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ΟΚΤΩΒΡΙΟΣ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ΝΟΕΜΒΡΙΟΣ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ΙΑΝΟΥΑΡΙΟΣ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ΜΑΡΤΙΟΣ</a:t>
                      </a:r>
                      <a:endParaRPr lang="el-GR" sz="1100" b="1" i="0" u="none" strike="noStrike" dirty="0">
                        <a:solidFill>
                          <a:srgbClr val="000000"/>
                        </a:solidFill>
                        <a:effectLst/>
                        <a:latin typeface="Calibri"/>
                      </a:endParaRPr>
                    </a:p>
                  </a:txBody>
                  <a:tcPr marL="9525" marR="9525" marT="9525" marB="0" vert="vert27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1344306">
                <a:tc>
                  <a:txBody>
                    <a:bodyPr/>
                    <a:lstStyle/>
                    <a:p>
                      <a:pPr algn="ctr" rtl="0" fontAlgn="b"/>
                      <a:r>
                        <a:rPr lang="el-GR" sz="1100" b="1" u="none" strike="noStrike" dirty="0">
                          <a:effectLst/>
                        </a:rPr>
                        <a:t>Τον Κυριάκο Μητσοτάκη</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50,6</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45</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49,9</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46,2</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dirty="0">
                          <a:effectLst/>
                        </a:rPr>
                        <a:t>51</a:t>
                      </a:r>
                      <a:endParaRPr lang="el-GR" sz="1100" b="0"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52</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56</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51,5</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52,7</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49,4</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50,4</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51,2</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47,8</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1008230">
                <a:tc>
                  <a:txBody>
                    <a:bodyPr/>
                    <a:lstStyle/>
                    <a:p>
                      <a:pPr algn="ctr" rtl="0" fontAlgn="b"/>
                      <a:r>
                        <a:rPr lang="el-GR" sz="1100" b="1" u="none" strike="noStrike" dirty="0">
                          <a:effectLst/>
                        </a:rPr>
                        <a:t>Τον Αλέξη Τσίπρα</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20,8</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21</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16,8</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20</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20</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19,5</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19,2</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19,2</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19,4</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17,3</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18,2</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19,8</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17,8</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36077">
                <a:tc>
                  <a:txBody>
                    <a:bodyPr/>
                    <a:lstStyle/>
                    <a:p>
                      <a:pPr algn="ctr" rtl="0" fontAlgn="b"/>
                      <a:r>
                        <a:rPr lang="el-GR" sz="1100" b="1" u="none" strike="noStrike" dirty="0">
                          <a:effectLst/>
                        </a:rPr>
                        <a:t>Κανέναν</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22,6</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30,2</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29,8</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28,6</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19</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21</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20,3</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26,9</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23,9</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30,4</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26,1</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24,1</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29,1</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352880">
                <a:tc>
                  <a:txBody>
                    <a:bodyPr/>
                    <a:lstStyle/>
                    <a:p>
                      <a:pPr algn="ctr" rtl="0" fontAlgn="b"/>
                      <a:r>
                        <a:rPr lang="el-GR" sz="1100" b="1" u="none" strike="noStrike" dirty="0">
                          <a:effectLst/>
                        </a:rPr>
                        <a:t>ΔΓ/ ΔΑ</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6</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3,8</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3,5</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5,1</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10</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7,5</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4,5</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2,5</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4</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3</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5,3</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a:effectLst/>
                        </a:rPr>
                        <a:t>2,5</a:t>
                      </a:r>
                      <a:endParaRPr lang="el-GR" sz="1100" b="0"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u="none" strike="noStrike" dirty="0">
                          <a:effectLst/>
                        </a:rPr>
                        <a:t>5,3</a:t>
                      </a:r>
                      <a:endParaRPr lang="el-GR" sz="1100" b="0"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pic>
        <p:nvPicPr>
          <p:cNvPr id="5" name="Picture 1">
            <a:extLst>
              <a:ext uri="{FF2B5EF4-FFF2-40B4-BE49-F238E27FC236}">
                <a16:creationId xmlns:a16="http://schemas.microsoft.com/office/drawing/2014/main" id="{B29195F7-9503-4C06-8EF8-B44981FB4CD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24186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Ποιον θεωρείτε καταλληλότερο για Πρωθυπουργό</a:t>
            </a:r>
            <a:endParaRPr lang="en-US" sz="1600" b="1" dirty="0">
              <a:latin typeface="Cambria" pitchFamily="18" charset="0"/>
              <a:ea typeface="Cambria"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val="3721078142"/>
              </p:ext>
            </p:extLst>
          </p:nvPr>
        </p:nvGraphicFramePr>
        <p:xfrm>
          <a:off x="733495" y="1484416"/>
          <a:ext cx="9348917" cy="547452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C530BF4C-398E-4D12-ADB4-199F9A63CB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6327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2720"/>
          </a:xfrm>
        </p:spPr>
        <p:txBody>
          <a:bodyPr>
            <a:normAutofit/>
          </a:bodyPr>
          <a:lstStyle/>
          <a:p>
            <a:r>
              <a:rPr lang="el-GR" sz="1600" b="1" dirty="0"/>
              <a:t>Ποιους από τους σημερινούς Υπουργούς θεωρείτε πιο δραστήριους και αποτελεσματικούς, πιο συγκροτημένους πολιτικά ;  </a:t>
            </a:r>
            <a:br>
              <a:rPr lang="en-US" sz="1600" b="1" dirty="0"/>
            </a:br>
            <a:r>
              <a:rPr lang="en-US" sz="1600" b="1" dirty="0"/>
              <a:t>(</a:t>
            </a:r>
            <a:r>
              <a:rPr lang="el-GR" sz="1600" b="1" dirty="0"/>
              <a:t>Δυνατότητα 3 επιλογών)</a:t>
            </a:r>
            <a:endParaRPr lang="en-US" sz="1600" b="1" dirty="0">
              <a:latin typeface="Cambria" pitchFamily="18" charset="0"/>
              <a:ea typeface="Cambria" pitchFamily="18" charset="0"/>
            </a:endParaRPr>
          </a:p>
        </p:txBody>
      </p:sp>
      <p:pic>
        <p:nvPicPr>
          <p:cNvPr id="4" name="Picture 1">
            <a:extLst>
              <a:ext uri="{FF2B5EF4-FFF2-40B4-BE49-F238E27FC236}">
                <a16:creationId xmlns:a16="http://schemas.microsoft.com/office/drawing/2014/main" id="{0C64D02C-94AA-4568-B83F-6705E71F16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2795314240"/>
              </p:ext>
            </p:extLst>
          </p:nvPr>
        </p:nvGraphicFramePr>
        <p:xfrm>
          <a:off x="561886" y="1510373"/>
          <a:ext cx="9744075" cy="5773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4186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43338"/>
          </a:xfrm>
        </p:spPr>
        <p:txBody>
          <a:bodyPr>
            <a:normAutofit/>
          </a:bodyPr>
          <a:lstStyle/>
          <a:p>
            <a:r>
              <a:rPr lang="el-GR" sz="1600" b="1" dirty="0"/>
              <a:t>Αν πρόκυπτε θέμα εκλογών και ψηφίζαμε την ερχόμενη Κυριακή, εσείς ποιο κόμμα θα ψηφίζατε ;</a:t>
            </a:r>
            <a:endParaRPr lang="en-US" sz="1600" b="1" dirty="0">
              <a:latin typeface="Cambria" pitchFamily="18" charset="0"/>
              <a:ea typeface="Cambria"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8544741"/>
              </p:ext>
            </p:extLst>
          </p:nvPr>
        </p:nvGraphicFramePr>
        <p:xfrm>
          <a:off x="541338" y="1335641"/>
          <a:ext cx="9744075" cy="591764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8BA13530-FF6D-4D41-9BF3-A55CA8209E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2418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21468"/>
          </a:xfrm>
        </p:spPr>
        <p:txBody>
          <a:bodyPr>
            <a:normAutofit/>
          </a:bodyPr>
          <a:lstStyle/>
          <a:p>
            <a:r>
              <a:rPr lang="el-GR" sz="1600" b="1" dirty="0"/>
              <a:t>Αν πρόκυπτε θέμα εκλογών και ψηφίζαμε την ερχόμενη Κυριακή, εσείς ποιο κόμμα θα ψηφίζατε ;</a:t>
            </a:r>
            <a:endParaRPr lang="en-US" sz="1600" b="1" dirty="0">
              <a:latin typeface="Cambria" pitchFamily="18" charset="0"/>
              <a:ea typeface="Cambria"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75805035"/>
              </p:ext>
            </p:extLst>
          </p:nvPr>
        </p:nvGraphicFramePr>
        <p:xfrm>
          <a:off x="841375" y="1757547"/>
          <a:ext cx="9144000" cy="5676404"/>
        </p:xfrm>
        <a:graphic>
          <a:graphicData uri="http://schemas.openxmlformats.org/drawingml/2006/table">
            <a:tbl>
              <a:tblPr>
                <a:tableStyleId>{6E25E649-3F16-4E02-A733-19D2CDBF48F0}</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gridCol w="609600">
                  <a:extLst>
                    <a:ext uri="{9D8B030D-6E8A-4147-A177-3AD203B41FA5}">
                      <a16:colId xmlns:a16="http://schemas.microsoft.com/office/drawing/2014/main" val="20010"/>
                    </a:ext>
                  </a:extLst>
                </a:gridCol>
                <a:gridCol w="609600">
                  <a:extLst>
                    <a:ext uri="{9D8B030D-6E8A-4147-A177-3AD203B41FA5}">
                      <a16:colId xmlns:a16="http://schemas.microsoft.com/office/drawing/2014/main" val="20011"/>
                    </a:ext>
                  </a:extLst>
                </a:gridCol>
                <a:gridCol w="609600">
                  <a:extLst>
                    <a:ext uri="{9D8B030D-6E8A-4147-A177-3AD203B41FA5}">
                      <a16:colId xmlns:a16="http://schemas.microsoft.com/office/drawing/2014/main" val="20012"/>
                    </a:ext>
                  </a:extLst>
                </a:gridCol>
                <a:gridCol w="609600">
                  <a:extLst>
                    <a:ext uri="{9D8B030D-6E8A-4147-A177-3AD203B41FA5}">
                      <a16:colId xmlns:a16="http://schemas.microsoft.com/office/drawing/2014/main" val="20013"/>
                    </a:ext>
                  </a:extLst>
                </a:gridCol>
                <a:gridCol w="609600">
                  <a:extLst>
                    <a:ext uri="{9D8B030D-6E8A-4147-A177-3AD203B41FA5}">
                      <a16:colId xmlns:a16="http://schemas.microsoft.com/office/drawing/2014/main" val="20014"/>
                    </a:ext>
                  </a:extLst>
                </a:gridCol>
              </a:tblGrid>
              <a:tr h="460249">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gridSpan="2">
                  <a:txBody>
                    <a:bodyPr/>
                    <a:lstStyle/>
                    <a:p>
                      <a:pPr algn="ctr" fontAlgn="b"/>
                      <a:r>
                        <a:rPr lang="el-GR" sz="1100" b="1" u="none" strike="noStrike" dirty="0">
                          <a:effectLst/>
                        </a:rPr>
                        <a:t>2019</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hMerge="1">
                  <a:txBody>
                    <a:bodyPr/>
                    <a:lstStyle/>
                    <a:p>
                      <a:endParaRPr lang="el-GR"/>
                    </a:p>
                  </a:txBody>
                  <a:tcPr/>
                </a:tc>
                <a:tc gridSpan="9">
                  <a:txBody>
                    <a:bodyPr/>
                    <a:lstStyle/>
                    <a:p>
                      <a:pPr algn="ctr" fontAlgn="b"/>
                      <a:r>
                        <a:rPr lang="el-GR" sz="1100" b="1" u="none" strike="noStrike" dirty="0">
                          <a:effectLst/>
                        </a:rPr>
                        <a:t>2020</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gridSpan="3">
                  <a:txBody>
                    <a:bodyPr/>
                    <a:lstStyle/>
                    <a:p>
                      <a:pPr algn="ctr" fontAlgn="b"/>
                      <a:r>
                        <a:rPr lang="el-GR" sz="1100" b="1" u="none" strike="noStrike" dirty="0">
                          <a:effectLst/>
                        </a:rPr>
                        <a:t>2021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1249248">
                <a:tc>
                  <a:txBody>
                    <a:bodyPr/>
                    <a:lstStyle/>
                    <a:p>
                      <a:pPr algn="l" rtl="0" fontAlgn="b"/>
                      <a:r>
                        <a:rPr lang="el-GR" sz="1100" b="1" u="none" strike="noStrike">
                          <a:effectLst/>
                        </a:rPr>
                        <a:t> </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ΣΕΠΤΕΜΒΡΙΟΣ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ΝΟΕΜΒΡΙΟΣ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ΙΑΝΟΥΑΡΙΟΣ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ΜΑΡΤΙΟΣ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ΜΑΡΤΙΟΣ Β</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ΜΑΙΟΣ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ΙΟΥΝΙΟΣ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ΙΟΥΛΙΟΣ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ΣΕΠΤΕΜΒΡΙΟΣ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ΟΚΤΩΒΡΙΟΣ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ΝΟΕΜΒΡΙΟΣ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ΙΑΝΟΥΑΡΙΟΣ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ΦΕΒΡΟΥΑΡΙΟΣ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ΜΑΡΤΙΟΣ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438332">
                <a:tc>
                  <a:txBody>
                    <a:bodyPr/>
                    <a:lstStyle/>
                    <a:p>
                      <a:pPr algn="ctr" rtl="0" fontAlgn="b"/>
                      <a:r>
                        <a:rPr lang="el-GR" sz="1100" b="1" u="none" strike="noStrike" dirty="0">
                          <a:effectLst/>
                        </a:rPr>
                        <a:t>Ν.Δ</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41,9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40,5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40,2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41,5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41,2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40,3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38,6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37,3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37,8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438332">
                <a:tc>
                  <a:txBody>
                    <a:bodyPr/>
                    <a:lstStyle/>
                    <a:p>
                      <a:pPr algn="ctr" rtl="0" fontAlgn="b"/>
                      <a:r>
                        <a:rPr lang="el-GR" sz="1100" b="1" u="none" strike="noStrike" dirty="0">
                          <a:effectLst/>
                        </a:rPr>
                        <a:t>ΣΥΡΙΖΑ</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21,3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20,2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19,8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19,5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18,8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21,4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20,2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20,4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1314997">
                <a:tc>
                  <a:txBody>
                    <a:bodyPr/>
                    <a:lstStyle/>
                    <a:p>
                      <a:pPr algn="ctr" rtl="0" fontAlgn="b"/>
                      <a:r>
                        <a:rPr lang="el-GR" sz="1100" b="1" u="none" strike="noStrike" dirty="0">
                          <a:effectLst/>
                        </a:rPr>
                        <a:t>ΚΙΝΗΜΑ ΑΛΛΑΓΗΣ</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6,5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6,5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6,8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438332">
                <a:tc>
                  <a:txBody>
                    <a:bodyPr/>
                    <a:lstStyle/>
                    <a:p>
                      <a:pPr algn="ctr" rtl="0" fontAlgn="b"/>
                      <a:r>
                        <a:rPr lang="el-GR" sz="1100" b="1" u="none" strike="noStrike" dirty="0">
                          <a:effectLst/>
                        </a:rPr>
                        <a:t>ΚΚΕ</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5,4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876665">
                <a:tc>
                  <a:txBody>
                    <a:bodyPr/>
                    <a:lstStyle/>
                    <a:p>
                      <a:pPr algn="ctr" rtl="0" fontAlgn="b"/>
                      <a:r>
                        <a:rPr lang="el-GR" sz="1100" b="1" u="none" strike="noStrike" dirty="0">
                          <a:effectLst/>
                        </a:rPr>
                        <a:t>ΕΛΛΗΝΙΚΗ ΛΥΣΗ</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r h="460249">
                <a:tc>
                  <a:txBody>
                    <a:bodyPr/>
                    <a:lstStyle/>
                    <a:p>
                      <a:pPr algn="ctr" rtl="0" fontAlgn="b"/>
                      <a:r>
                        <a:rPr lang="el-GR" sz="1100" b="1" u="none" strike="noStrike" dirty="0">
                          <a:effectLst/>
                        </a:rPr>
                        <a:t>ΜΕΡΑ 25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a:effectLst/>
                        </a:rPr>
                        <a:t>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rtl="0" fontAlgn="b"/>
                      <a:r>
                        <a:rPr lang="el-GR" sz="1100" b="1" u="none" strike="noStrike" dirty="0">
                          <a:effectLst/>
                        </a:rPr>
                        <a:t>2,9</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399843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38920"/>
          </a:xfrm>
        </p:spPr>
        <p:txBody>
          <a:bodyPr>
            <a:normAutofit/>
          </a:bodyPr>
          <a:lstStyle/>
          <a:p>
            <a:r>
              <a:rPr lang="el-GR" sz="1600" b="1" dirty="0"/>
              <a:t>Αν πρόκυπτε θέμα εκλογών και ψηφίζαμε την ερχόμενη Κυριακή, εσείς ποιο κόμμα θα ψηφίζατε ;</a:t>
            </a:r>
            <a:endParaRPr lang="en-US" sz="1600" b="1" dirty="0">
              <a:latin typeface="Cambria" pitchFamily="18" charset="0"/>
              <a:ea typeface="Cambria" pitchFamily="18" charset="0"/>
            </a:endParaRPr>
          </a:p>
        </p:txBody>
      </p:sp>
      <p:graphicFrame>
        <p:nvGraphicFramePr>
          <p:cNvPr id="3" name="Chart 2"/>
          <p:cNvGraphicFramePr>
            <a:graphicFrameLocks/>
          </p:cNvGraphicFramePr>
          <p:nvPr>
            <p:extLst>
              <p:ext uri="{D42A27DB-BD31-4B8C-83A1-F6EECF244321}">
                <p14:modId xmlns:p14="http://schemas.microsoft.com/office/powerpoint/2010/main" val="1168145502"/>
              </p:ext>
            </p:extLst>
          </p:nvPr>
        </p:nvGraphicFramePr>
        <p:xfrm>
          <a:off x="610205" y="1271239"/>
          <a:ext cx="9787241" cy="6222091"/>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BC8A5DD8-149C-4DAC-8621-98995B82C2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288" y="7558088"/>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56837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894623" y="5168404"/>
            <a:ext cx="9202738" cy="1193633"/>
          </a:xfrm>
        </p:spPr>
        <p:txBody>
          <a:bodyPr>
            <a:normAutofit/>
          </a:bodyPr>
          <a:lstStyle/>
          <a:p>
            <a:r>
              <a:rPr lang="el-GR" sz="4144" dirty="0">
                <a:solidFill>
                  <a:schemeClr val="tx2"/>
                </a:solidFill>
              </a:rPr>
              <a:t>Τέλος Παρουσίασης</a:t>
            </a:r>
          </a:p>
        </p:txBody>
      </p:sp>
      <p:pic>
        <p:nvPicPr>
          <p:cNvPr id="3" name="Picture 1">
            <a:extLst>
              <a:ext uri="{FF2B5EF4-FFF2-40B4-BE49-F238E27FC236}">
                <a16:creationId xmlns:a16="http://schemas.microsoft.com/office/drawing/2014/main" id="{563E432C-571F-4BAF-8C1B-54157C3C40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560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6431"/>
          </a:xfrm>
        </p:spPr>
        <p:txBody>
          <a:bodyPr>
            <a:normAutofit/>
          </a:bodyPr>
          <a:lstStyle/>
          <a:p>
            <a:pPr algn="l"/>
            <a:r>
              <a:rPr lang="el-GR" sz="1600" b="1" dirty="0"/>
              <a:t>Είστε ικανοποιημένοι από τον τρόπο οργάνωσης, ενημέρωσης, τον προγραμματισμό  και τους ρυθμούς εμβολιασμού;</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2444281"/>
              </p:ext>
            </p:extLst>
          </p:nvPr>
        </p:nvGraphicFramePr>
        <p:xfrm>
          <a:off x="541341" y="1428750"/>
          <a:ext cx="9744075" cy="58245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31F1635F-D854-479B-8007-0FBCEC93FD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Autofit/>
          </a:bodyPr>
          <a:lstStyle/>
          <a:p>
            <a:pPr algn="l"/>
            <a:r>
              <a:rPr lang="el-GR" sz="1600" b="1" dirty="0"/>
              <a:t>Είστε ικανοποιημένοι από τον τρόπο οργάνωσης, ενημέρωσης, τον προγραμματισμό  και τους ρυθμούς εμβολιασμού;</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09077256"/>
              </p:ext>
            </p:extLst>
          </p:nvPr>
        </p:nvGraphicFramePr>
        <p:xfrm>
          <a:off x="1130969" y="1936341"/>
          <a:ext cx="8819150" cy="1143000"/>
        </p:xfrm>
        <a:graphic>
          <a:graphicData uri="http://schemas.openxmlformats.org/drawingml/2006/table">
            <a:tbl>
              <a:tblPr>
                <a:tableStyleId>{6E25E649-3F16-4E02-A733-19D2CDBF48F0}</a:tableStyleId>
              </a:tblPr>
              <a:tblGrid>
                <a:gridCol w="1388949">
                  <a:extLst>
                    <a:ext uri="{9D8B030D-6E8A-4147-A177-3AD203B41FA5}">
                      <a16:colId xmlns:a16="http://schemas.microsoft.com/office/drawing/2014/main" val="20000"/>
                    </a:ext>
                  </a:extLst>
                </a:gridCol>
                <a:gridCol w="1366474">
                  <a:extLst>
                    <a:ext uri="{9D8B030D-6E8A-4147-A177-3AD203B41FA5}">
                      <a16:colId xmlns:a16="http://schemas.microsoft.com/office/drawing/2014/main" val="20001"/>
                    </a:ext>
                  </a:extLst>
                </a:gridCol>
                <a:gridCol w="1510314">
                  <a:extLst>
                    <a:ext uri="{9D8B030D-6E8A-4147-A177-3AD203B41FA5}">
                      <a16:colId xmlns:a16="http://schemas.microsoft.com/office/drawing/2014/main" val="20002"/>
                    </a:ext>
                  </a:extLst>
                </a:gridCol>
                <a:gridCol w="1550767">
                  <a:extLst>
                    <a:ext uri="{9D8B030D-6E8A-4147-A177-3AD203B41FA5}">
                      <a16:colId xmlns:a16="http://schemas.microsoft.com/office/drawing/2014/main" val="20003"/>
                    </a:ext>
                  </a:extLst>
                </a:gridCol>
                <a:gridCol w="1420413">
                  <a:extLst>
                    <a:ext uri="{9D8B030D-6E8A-4147-A177-3AD203B41FA5}">
                      <a16:colId xmlns:a16="http://schemas.microsoft.com/office/drawing/2014/main" val="20004"/>
                    </a:ext>
                  </a:extLst>
                </a:gridCol>
                <a:gridCol w="1582233">
                  <a:extLst>
                    <a:ext uri="{9D8B030D-6E8A-4147-A177-3AD203B41FA5}">
                      <a16:colId xmlns:a16="http://schemas.microsoft.com/office/drawing/2014/main" val="20005"/>
                    </a:ext>
                  </a:extLst>
                </a:gridCol>
              </a:tblGrid>
              <a:tr h="190500">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90500">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190500">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58,8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25,7</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0,7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190500">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36,6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190500">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34,0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190500">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47,7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52939103"/>
              </p:ext>
            </p:extLst>
          </p:nvPr>
        </p:nvGraphicFramePr>
        <p:xfrm>
          <a:off x="1130968" y="3316288"/>
          <a:ext cx="8819149" cy="3625933"/>
        </p:xfrm>
        <a:graphic>
          <a:graphicData uri="http://schemas.openxmlformats.org/drawingml/2006/table">
            <a:tbl>
              <a:tblPr>
                <a:tableStyleId>{6E25E649-3F16-4E02-A733-19D2CDBF48F0}</a:tableStyleId>
              </a:tblPr>
              <a:tblGrid>
                <a:gridCol w="1388949">
                  <a:extLst>
                    <a:ext uri="{9D8B030D-6E8A-4147-A177-3AD203B41FA5}">
                      <a16:colId xmlns:a16="http://schemas.microsoft.com/office/drawing/2014/main" val="20000"/>
                    </a:ext>
                  </a:extLst>
                </a:gridCol>
                <a:gridCol w="1366474">
                  <a:extLst>
                    <a:ext uri="{9D8B030D-6E8A-4147-A177-3AD203B41FA5}">
                      <a16:colId xmlns:a16="http://schemas.microsoft.com/office/drawing/2014/main" val="20001"/>
                    </a:ext>
                  </a:extLst>
                </a:gridCol>
                <a:gridCol w="1510313">
                  <a:extLst>
                    <a:ext uri="{9D8B030D-6E8A-4147-A177-3AD203B41FA5}">
                      <a16:colId xmlns:a16="http://schemas.microsoft.com/office/drawing/2014/main" val="20002"/>
                    </a:ext>
                  </a:extLst>
                </a:gridCol>
                <a:gridCol w="1550767">
                  <a:extLst>
                    <a:ext uri="{9D8B030D-6E8A-4147-A177-3AD203B41FA5}">
                      <a16:colId xmlns:a16="http://schemas.microsoft.com/office/drawing/2014/main" val="20003"/>
                    </a:ext>
                  </a:extLst>
                </a:gridCol>
                <a:gridCol w="1420413">
                  <a:extLst>
                    <a:ext uri="{9D8B030D-6E8A-4147-A177-3AD203B41FA5}">
                      <a16:colId xmlns:a16="http://schemas.microsoft.com/office/drawing/2014/main" val="20004"/>
                    </a:ext>
                  </a:extLst>
                </a:gridCol>
                <a:gridCol w="1582233">
                  <a:extLst>
                    <a:ext uri="{9D8B030D-6E8A-4147-A177-3AD203B41FA5}">
                      <a16:colId xmlns:a16="http://schemas.microsoft.com/office/drawing/2014/main" val="20005"/>
                    </a:ext>
                  </a:extLst>
                </a:gridCol>
              </a:tblGrid>
              <a:tr h="464268">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ΝΑΙ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ΟΧΙ</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464268">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56,7</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464268">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18,6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840325">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35,5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14,5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16,1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464268">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23,8</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38,1</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464268">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33,3</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16,7</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464268">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30,8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7,7</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80D9CCCB-8E28-4701-8F19-B40393A9BD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60386"/>
          </a:xfrm>
        </p:spPr>
        <p:txBody>
          <a:bodyPr>
            <a:normAutofit/>
          </a:bodyPr>
          <a:lstStyle/>
          <a:p>
            <a:pPr algn="l"/>
            <a:r>
              <a:rPr lang="el-GR" sz="1600" b="1" dirty="0"/>
              <a:t>Πιστεύετε ότι αν ήταν Κυβέρνηση ο ΣΥΡΙΖΑ θα τα πήγαινε καλύτερα ή χειρότερα στην διαχείριση της πανδημίας τόσο υγειονομικά , όσο και από την πλευρά των οικονομικών παρενεργειών της; </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3801721"/>
              </p:ext>
            </p:extLst>
          </p:nvPr>
        </p:nvGraphicFramePr>
        <p:xfrm>
          <a:off x="541341" y="1792706"/>
          <a:ext cx="9744075" cy="546058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84251FF2-D168-4B2B-843A-7749115937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492734"/>
          </a:xfrm>
        </p:spPr>
        <p:txBody>
          <a:bodyPr>
            <a:normAutofit/>
          </a:bodyPr>
          <a:lstStyle/>
          <a:p>
            <a:pPr algn="l"/>
            <a:r>
              <a:rPr lang="el-GR" sz="1600" b="1" dirty="0"/>
              <a:t>Πιστεύετε ότι αν ήταν Κυβέρνηση ο ΣΥΡΙΖΑ θα τα πήγαινε καλύτερα ή χειρότερα στην διαχείριση της πανδημίας τόσο υγειονομικά , όσο και από την πλευρά των οικονομικών παρενεργειών της; </a:t>
            </a:r>
            <a:endParaRPr lang="en-US" sz="1600" b="1" dirty="0">
              <a:latin typeface="Cambria" pitchFamily="18" charset="0"/>
              <a:ea typeface="Cambria"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64205030"/>
              </p:ext>
            </p:extLst>
          </p:nvPr>
        </p:nvGraphicFramePr>
        <p:xfrm>
          <a:off x="1106905" y="2430379"/>
          <a:ext cx="8253664" cy="1935572"/>
        </p:xfrm>
        <a:graphic>
          <a:graphicData uri="http://schemas.openxmlformats.org/drawingml/2006/table">
            <a:tbl>
              <a:tblPr>
                <a:tableStyleId>{6E25E649-3F16-4E02-A733-19D2CDBF48F0}</a:tableStyleId>
              </a:tblPr>
              <a:tblGrid>
                <a:gridCol w="1299889">
                  <a:extLst>
                    <a:ext uri="{9D8B030D-6E8A-4147-A177-3AD203B41FA5}">
                      <a16:colId xmlns:a16="http://schemas.microsoft.com/office/drawing/2014/main" val="20000"/>
                    </a:ext>
                  </a:extLst>
                </a:gridCol>
                <a:gridCol w="1278855">
                  <a:extLst>
                    <a:ext uri="{9D8B030D-6E8A-4147-A177-3AD203B41FA5}">
                      <a16:colId xmlns:a16="http://schemas.microsoft.com/office/drawing/2014/main" val="20001"/>
                    </a:ext>
                  </a:extLst>
                </a:gridCol>
                <a:gridCol w="1413472">
                  <a:extLst>
                    <a:ext uri="{9D8B030D-6E8A-4147-A177-3AD203B41FA5}">
                      <a16:colId xmlns:a16="http://schemas.microsoft.com/office/drawing/2014/main" val="20002"/>
                    </a:ext>
                  </a:extLst>
                </a:gridCol>
                <a:gridCol w="1451332">
                  <a:extLst>
                    <a:ext uri="{9D8B030D-6E8A-4147-A177-3AD203B41FA5}">
                      <a16:colId xmlns:a16="http://schemas.microsoft.com/office/drawing/2014/main" val="20003"/>
                    </a:ext>
                  </a:extLst>
                </a:gridCol>
                <a:gridCol w="1329336">
                  <a:extLst>
                    <a:ext uri="{9D8B030D-6E8A-4147-A177-3AD203B41FA5}">
                      <a16:colId xmlns:a16="http://schemas.microsoft.com/office/drawing/2014/main" val="20004"/>
                    </a:ext>
                  </a:extLst>
                </a:gridCol>
                <a:gridCol w="1480780">
                  <a:extLst>
                    <a:ext uri="{9D8B030D-6E8A-4147-A177-3AD203B41FA5}">
                      <a16:colId xmlns:a16="http://schemas.microsoft.com/office/drawing/2014/main" val="20005"/>
                    </a:ext>
                  </a:extLst>
                </a:gridCol>
              </a:tblGrid>
              <a:tr h="514447">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ΚΑΛΥΤΕΡΑ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ΚΑΛΥΤΕΡΑ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ΜΑΛΛΟΝ ΧΕΙΡΟΤΕΡΑ</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ΧΕΙΡΟΤΕΡΑ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84225">
                <a:tc>
                  <a:txBody>
                    <a:bodyPr/>
                    <a:lstStyle/>
                    <a:p>
                      <a:pPr algn="ctr"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84225">
                <a:tc>
                  <a:txBody>
                    <a:bodyPr/>
                    <a:lstStyle/>
                    <a:p>
                      <a:pPr algn="ctr"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17,6</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70,9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284225">
                <a:tc>
                  <a:txBody>
                    <a:bodyPr/>
                    <a:lstStyle/>
                    <a:p>
                      <a:pPr algn="ctr"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17,5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43,2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84225">
                <a:tc>
                  <a:txBody>
                    <a:bodyPr/>
                    <a:lstStyle/>
                    <a:p>
                      <a:pPr algn="ctr"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19,9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15,9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84225">
                <a:tc>
                  <a:txBody>
                    <a:bodyPr/>
                    <a:lstStyle/>
                    <a:p>
                      <a:pPr algn="ctr"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26,0</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07116108"/>
              </p:ext>
            </p:extLst>
          </p:nvPr>
        </p:nvGraphicFramePr>
        <p:xfrm>
          <a:off x="1106905" y="4656221"/>
          <a:ext cx="8253664" cy="2454442"/>
        </p:xfrm>
        <a:graphic>
          <a:graphicData uri="http://schemas.openxmlformats.org/drawingml/2006/table">
            <a:tbl>
              <a:tblPr>
                <a:tableStyleId>{6E25E649-3F16-4E02-A733-19D2CDBF48F0}</a:tableStyleId>
              </a:tblPr>
              <a:tblGrid>
                <a:gridCol w="1299889">
                  <a:extLst>
                    <a:ext uri="{9D8B030D-6E8A-4147-A177-3AD203B41FA5}">
                      <a16:colId xmlns:a16="http://schemas.microsoft.com/office/drawing/2014/main" val="20000"/>
                    </a:ext>
                  </a:extLst>
                </a:gridCol>
                <a:gridCol w="1278855">
                  <a:extLst>
                    <a:ext uri="{9D8B030D-6E8A-4147-A177-3AD203B41FA5}">
                      <a16:colId xmlns:a16="http://schemas.microsoft.com/office/drawing/2014/main" val="20001"/>
                    </a:ext>
                  </a:extLst>
                </a:gridCol>
                <a:gridCol w="1413472">
                  <a:extLst>
                    <a:ext uri="{9D8B030D-6E8A-4147-A177-3AD203B41FA5}">
                      <a16:colId xmlns:a16="http://schemas.microsoft.com/office/drawing/2014/main" val="20002"/>
                    </a:ext>
                  </a:extLst>
                </a:gridCol>
                <a:gridCol w="1451332">
                  <a:extLst>
                    <a:ext uri="{9D8B030D-6E8A-4147-A177-3AD203B41FA5}">
                      <a16:colId xmlns:a16="http://schemas.microsoft.com/office/drawing/2014/main" val="20003"/>
                    </a:ext>
                  </a:extLst>
                </a:gridCol>
                <a:gridCol w="1329336">
                  <a:extLst>
                    <a:ext uri="{9D8B030D-6E8A-4147-A177-3AD203B41FA5}">
                      <a16:colId xmlns:a16="http://schemas.microsoft.com/office/drawing/2014/main" val="20004"/>
                    </a:ext>
                  </a:extLst>
                </a:gridCol>
                <a:gridCol w="1480780">
                  <a:extLst>
                    <a:ext uri="{9D8B030D-6E8A-4147-A177-3AD203B41FA5}">
                      <a16:colId xmlns:a16="http://schemas.microsoft.com/office/drawing/2014/main" val="20005"/>
                    </a:ext>
                  </a:extLst>
                </a:gridCol>
              </a:tblGrid>
              <a:tr h="515376">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ΚΑΛΥΤΕΡΑ</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ΚΑΛΥΤΕΡΑ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ΜΑΛΛΟΝ ΧΕΙΡΟΤΕΡΑ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ΧΕΙΡΟΤΕΡΑ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84738">
                <a:tc>
                  <a:txBody>
                    <a:bodyPr/>
                    <a:lstStyle/>
                    <a:p>
                      <a:pPr algn="ctr"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14,4</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69,6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284738">
                <a:tc>
                  <a:txBody>
                    <a:bodyPr/>
                    <a:lstStyle/>
                    <a:p>
                      <a:pPr algn="ctr"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27,0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8,1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21,8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515376">
                <a:tc>
                  <a:txBody>
                    <a:bodyPr/>
                    <a:lstStyle/>
                    <a:p>
                      <a:pPr algn="ctr"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10,9</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29,7</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43,8</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284738">
                <a:tc>
                  <a:txBody>
                    <a:bodyPr/>
                    <a:lstStyle/>
                    <a:p>
                      <a:pPr algn="ctr"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9,3</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32,6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284738">
                <a:tc>
                  <a:txBody>
                    <a:bodyPr/>
                    <a:lstStyle/>
                    <a:p>
                      <a:pPr algn="ctr"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7,1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53,6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25,0</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284738">
                <a:tc>
                  <a:txBody>
                    <a:bodyPr/>
                    <a:lstStyle/>
                    <a:p>
                      <a:pPr algn="ctr"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29,6</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22,2</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18,5</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a:effectLst/>
                        </a:rPr>
                        <a:t>11,1</a:t>
                      </a:r>
                      <a:endParaRPr lang="el-GR" sz="1100" b="1" i="0" u="none" strike="noStrike">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18,5</a:t>
                      </a:r>
                      <a:endParaRPr lang="el-GR" sz="11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45EEF076-7822-4409-963E-8C8C5641B8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24292"/>
          </a:xfrm>
        </p:spPr>
        <p:txBody>
          <a:bodyPr>
            <a:normAutofit/>
          </a:bodyPr>
          <a:lstStyle/>
          <a:p>
            <a:pPr algn="l"/>
            <a:r>
              <a:rPr lang="el-GR" sz="1600" b="1" dirty="0"/>
              <a:t>Πιστεύετε ότι μέσα στο 2021 θα υπάρχει βελτίωση της Οικονομίας, της κατάστασης που αντιμετωπίζουν Επιχειρήσεις και εργαζόμενοι λόγω της πανδημίας;</a:t>
            </a:r>
            <a:endParaRPr lang="en-US" sz="1600" b="1" dirty="0">
              <a:latin typeface="Cambria" pitchFamily="18" charset="0"/>
              <a:ea typeface="Cambr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8097881"/>
              </p:ext>
            </p:extLst>
          </p:nvPr>
        </p:nvGraphicFramePr>
        <p:xfrm>
          <a:off x="541341" y="2018372"/>
          <a:ext cx="9338073" cy="5234916"/>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6B46E39F-ED8C-49A0-827E-BBB1C7FD1B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784" y="7406757"/>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714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TotalTime>
  <Words>2757</Words>
  <Application>Microsoft Office PowerPoint</Application>
  <PresentationFormat>B4 (ISO) Paper (250x353 mm)</PresentationFormat>
  <Paragraphs>1528</Paragraphs>
  <Slides>46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46</vt:i4>
      </vt:variant>
    </vt:vector>
  </HeadingPairs>
  <TitlesOfParts>
    <vt:vector size="53" baseType="lpstr">
      <vt:lpstr>Arial</vt:lpstr>
      <vt:lpstr>Calibri</vt:lpstr>
      <vt:lpstr>Calibri Light</vt:lpstr>
      <vt:lpstr>Cambria</vt:lpstr>
      <vt:lpstr>Office Theme</vt:lpstr>
      <vt:lpstr>1_Office Theme</vt:lpstr>
      <vt:lpstr>2_Office Theme</vt:lpstr>
      <vt:lpstr>PowerPoint Presentation</vt:lpstr>
      <vt:lpstr>Ταυτότητα Έρευνας</vt:lpstr>
      <vt:lpstr>Πιστεύετε ότι μέχρι το Καλοκαίρι θα υπάρχει ανοσία σε σημαντικό τμήμα πληθυσμού με τους εμβολιασμούς που θα έχουν γίνει και ότι θα βρεθούμε σε μια πιο ομαλή περίοδο για τις ζωές μας;</vt:lpstr>
      <vt:lpstr>Πιστεύετε ότι μέχρι το Καλοκαίρι θα υπάρχει ανοσία σε σημαντικό τμήμα πληθυσμού με τους εμβολιασμούς που θα έχουν γίνει και ότι θα βρεθούμε σε μια πιο ομαλή περίοδο για τις ζωές μας;</vt:lpstr>
      <vt:lpstr>Είστε ικανοποιημένοι από τον τρόπο οργάνωσης, ενημέρωσης, τον προγραμματισμό  και τους ρυθμούς εμβολιασμού;</vt:lpstr>
      <vt:lpstr>Είστε ικανοποιημένοι από τον τρόπο οργάνωσης, ενημέρωσης, τον προγραμματισμό  και τους ρυθμούς εμβολιασμού;</vt:lpstr>
      <vt:lpstr>Πιστεύετε ότι αν ήταν Κυβέρνηση ο ΣΥΡΙΖΑ θα τα πήγαινε καλύτερα ή χειρότερα στην διαχείριση της πανδημίας τόσο υγειονομικά , όσο και από την πλευρά των οικονομικών παρενεργειών της; </vt:lpstr>
      <vt:lpstr>Πιστεύετε ότι αν ήταν Κυβέρνηση ο ΣΥΡΙΖΑ θα τα πήγαινε καλύτερα ή χειρότερα στην διαχείριση της πανδημίας τόσο υγειονομικά , όσο και από την πλευρά των οικονομικών παρενεργειών της; </vt:lpstr>
      <vt:lpstr>Πιστεύετε ότι μέσα στο 2021 θα υπάρχει βελτίωση της Οικονομίας, της κατάστασης που αντιμετωπίζουν Επιχειρήσεις και εργαζόμενοι λόγω της πανδημίας;</vt:lpstr>
      <vt:lpstr>Πιστεύετε ότι μέσα στο 2021 θα υπάρχει βελτίωση της Οικονομίας, της κατάστασης που αντιμετωπίζουν Επιχειρήσεις και εργαζόμενοι λόγω της πανδημίας;</vt:lpstr>
      <vt:lpstr>Πιστεύετε ότι το Σχέδιο Ανάκαμψης της Ευρωπαϊκής Ένωσης θα επιτρέψει στην Ελληνική Οικονομία να ανακάμψει ταχύτερα από τις αρνητικές συνέπειες  πανδημίας του κορονοιού;</vt:lpstr>
      <vt:lpstr>Πιστεύετε ότι το Σχέδιο Ανάκαμψης της Ευρωπαϊκής Ένωσης θα επιτρέψει στην Ελληνική Οικονομία να ανακάμψει ταχύτερα από τις αρνητικές συνέπειες  πανδημίας του κορονοιού;</vt:lpstr>
      <vt:lpstr>Πιστεύετε ότι σ΄αυτή την περίοδο έξαρσης της πανδημίας θα έπρεπε και πρέπει να πραγματοποιούνται μαζικές συγκεντρώσεις που αντικειμενικά δημιουργούν συνθήκες συνωστισμού;</vt:lpstr>
      <vt:lpstr>Πιστεύετε ότι σ΄αυτή την περίοδο έξαρσης της πανδημίας θα έπρεπε και πρέπει να πραγματοποιούνται μαζικές συγκεντρώσεις που αντικειμενικά δημιουργούν συνθήκες συνωστισμού;</vt:lpstr>
      <vt:lpstr>Πιστεύετε ότι καλώς θέσπισε η Κυβέρνηση Πανεπιστημιακή Αστυνομία που θα λειτουργεί μέσα στους χώρους των Α.Ε.Ι και σύστημα ελεγχόμενης εισόδου στα πανεπιστήμια με κάρτα;</vt:lpstr>
      <vt:lpstr>Πιστεύετε ότι καλώς θέσπισε η Κυβέρνηση Πανεπιστημιακή Αστυνομία που θα λειτουργεί μέσα στους χώρους των Α.Ε.Ι και σύστημα ελεγχόμενης εισόδου στα πανεπιστήμια με κάρτα;</vt:lpstr>
      <vt:lpstr>Πιστεύετε ότι καλώς θέσπισε η Κυβέρνηση ελάχιστη βάση για την εισαγωγή στα Πανεπιστήμια και μέτρα διαγραφής των λεγόμενων αιώνιων φοιτητών;</vt:lpstr>
      <vt:lpstr>Πιστεύετε ότι καλώς θέσπισε η Κυβέρνηση ελάχιστη βάση για την εισαγωγή στα Πανεπιστήμια και μέτρα διαγραφής των λεγόμενων αιώνιων φοιτητών;</vt:lpstr>
      <vt:lpstr>Θεωρείτε ότι είναι σωστή η καταγγελία κομμάτων της Αντιπολίτευσης ότι η Κυβέρνηση δημιουργεί Κράτος αυταρχισμού, αστυνομοκρατίας και καταστολής;</vt:lpstr>
      <vt:lpstr>Θεωρείτε ότι είναι σωστή η καταγγελία κομμάτων της Αντιπολίτευσης ότι η Κυβέρνηση δημιουργεί Κράτος αυταρχισμού, αστυνομοκρατίας και καταστολής;</vt:lpstr>
      <vt:lpstr>Είστε ικανοποιημένοι από τον τρόπο που χειρίστηκε η Κυβέρνηση και ο Κρατικός Μηχανισμός το πρόσφατο κύμα κακοκαιρίας με το όνομα « ΜΗΔΕΙΑ»;</vt:lpstr>
      <vt:lpstr>Είστε ικανοποιημένοι από τον τρόπο που χειρίστηκε η Κυβέρνηση και ο Κρατικός Μηχανισμός το πρόσφατο κύμα κακοκαιρίας με το όνομα « ΜΗΔΕΙΑ»;</vt:lpstr>
      <vt:lpstr>Πιστεύετε ότι θα έπρεπε να παραιτηθεί η Υπουργός Πολιτισμού Λίνα Μενδώνη;</vt:lpstr>
      <vt:lpstr>Πιστεύετε ότι θα έπρεπε να παραιτηθεί η Υπουργός Πολιτισμού Λίνα Μενδώνη;</vt:lpstr>
      <vt:lpstr>Πόσο ικανοποιημένος/η είστε από τον τρόπο που η Κυβέρνηση στον ενάμιση χρόνο θητείας της έχει χειριστεί το θέμα της Πανδημίας</vt:lpstr>
      <vt:lpstr>Πόσο ικανοποιημένος/η είστε από τον τρόπο που η Κυβέρνηση στον ενάμιση χρόνο θητείας της έχει χειριστεί το θέμα της Πανδημίας</vt:lpstr>
      <vt:lpstr>Πόσο ικανοποιημένος/η είστε από τον τρόπο που η Κυβέρνηση στον ενάμιση χρόνο θητείας της έχει χειριστεί το θέμα της Οικονομίας</vt:lpstr>
      <vt:lpstr>Πόσο ικανοποιημένος/η είστε από τον τρόπο που η Κυβέρνηση στον ενάμιση χρόνο θητείας της έχει χειριστεί το θέμα της Οικονομίας</vt:lpstr>
      <vt:lpstr>Πόσο ικανοποιημένος/η είστε από τον τρόπο που η Κυβέρνηση στον ενάμιση χρόνο θητείας της έχει χειριστεί</vt:lpstr>
      <vt:lpstr>Πόσο ικανοποιημένος/η είστε από το συνολικό έργο της Κυβέρνησης μέχρι σήμερα;</vt:lpstr>
      <vt:lpstr>Πόσο ικανοποιημένος/η είστε από το συνολικό έργο της Κυβέρνησης μέχρι σήμερα;</vt:lpstr>
      <vt:lpstr>Πόσο ικανοποιημένος/η είστε από την αντιπολιτευτική τακτική του ΣΥΡΙΖΑ;</vt:lpstr>
      <vt:lpstr>Πόσο ικανοποιημένος/η είστε από την αντιπολιτευτική τακτική του ΣΥΡΙΖΑ;</vt:lpstr>
      <vt:lpstr>Ποια είναι η άποψή σας για την συνολική παρουσία και δραστηριότητα του Κ. Μητσοτάκη ως Πρωθυπουργού σε μια κρίσιμη περίοδο με πανδημία, οικονομική κρίση λόγω της πανδημίας και άλλα προβλήματα;</vt:lpstr>
      <vt:lpstr>Ποια είναι η άποψή σας για την συνολική παρουσία και δραστηριότητα του Κ. Μητσοτάκη ως Πρωθυπουργού σε μια κρίσιμη περίοδο με πανδημία, οικονομική κρίση λόγω της πανδημίας και άλλα προβλήματα;</vt:lpstr>
      <vt:lpstr>Πιστεύετε ότι ο Αλέξης Τσίπρας ανταποκρίνεται στον ρόλο του ως επικεφαλής της Αξιωματικής Αντιπολίτευσης σ΄αυτή την κρίσιμη περίοδο με πανδημία, οικονομική κρίση λόγω της πανδημίας και άλλα προβλήματα;</vt:lpstr>
      <vt:lpstr>Πιστεύετε ότι ο Αλέξης Τσίπρας ανταποκρίνεται στον ρόλο του ως επικεφαλής της Αξιωματικής Αντιπολίτευσης σ΄αυτή την κρίσιμη περίοδο με πανδημία, οικονομική κρίση λόγω της πανδημίας και άλλα προβλήματα;</vt:lpstr>
      <vt:lpstr>Ποιον θεωρείτε καταλληλότερο για Πρωθυπουργό</vt:lpstr>
      <vt:lpstr>Ποιον θεωρείτε καταλληλότερο για Πρωθυπουργό</vt:lpstr>
      <vt:lpstr>Ποιον θεωρείτε καταλληλότερο για Πρωθυπουργό</vt:lpstr>
      <vt:lpstr>Ποιον θεωρείτε καταλληλότερο για Πρωθυπουργό</vt:lpstr>
      <vt:lpstr>Ποιους από τους σημερινούς Υπουργούς θεωρείτε πιο δραστήριους και αποτελεσματικούς, πιο συγκροτημένους πολιτικά ;   (Δυνατότητα 3 επιλογών)</vt:lpstr>
      <vt:lpstr>Αν πρόκυπτε θέμα εκλογών και ψηφίζαμε την ερχόμενη Κυριακή, εσείς ποιο κόμμα θα ψηφίζατε ;</vt:lpstr>
      <vt:lpstr>Αν πρόκυπτε θέμα εκλογών και ψηφίζαμε την ερχόμενη Κυριακή, εσείς ποιο κόμμα θα ψηφίζατε ;</vt:lpstr>
      <vt:lpstr>Αν πρόκυπτε θέμα εκλογών και ψηφίζαμε την ερχόμενη Κυριακή, εσείς ποιο κόμμα θα ψηφίζατε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dc:title>
  <dc:creator>Λογαριασμός Microsoft</dc:creator>
  <cp:lastModifiedBy>Γεωργία Ζούπη</cp:lastModifiedBy>
  <cp:revision>48</cp:revision>
  <dcterms:created xsi:type="dcterms:W3CDTF">2021-02-20T11:15:26Z</dcterms:created>
  <dcterms:modified xsi:type="dcterms:W3CDTF">2021-02-28T16:05:35Z</dcterms:modified>
</cp:coreProperties>
</file>