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charts/chart12.xml" ContentType="application/vnd.openxmlformats-officedocument.drawingml.chart+xml"/>
  <Override PartName="/ppt/charts/style12.xml" ContentType="application/vnd.ms-office.chartstyle+xml"/>
  <Override PartName="/ppt/charts/colors12.xml" ContentType="application/vnd.ms-office.chartcolorstyle+xml"/>
  <Override PartName="/ppt/charts/chart13.xml" ContentType="application/vnd.openxmlformats-officedocument.drawingml.chart+xml"/>
  <Override PartName="/ppt/charts/style13.xml" ContentType="application/vnd.ms-office.chartstyle+xml"/>
  <Override PartName="/ppt/charts/colors13.xml" ContentType="application/vnd.ms-office.chartcolorstyle+xml"/>
  <Override PartName="/ppt/charts/chart14.xml" ContentType="application/vnd.openxmlformats-officedocument.drawingml.chart+xml"/>
  <Override PartName="/ppt/charts/style14.xml" ContentType="application/vnd.ms-office.chartstyle+xml"/>
  <Override PartName="/ppt/charts/colors14.xml" ContentType="application/vnd.ms-office.chartcolorstyle+xml"/>
  <Override PartName="/ppt/charts/chart15.xml" ContentType="application/vnd.openxmlformats-officedocument.drawingml.chart+xml"/>
  <Override PartName="/ppt/charts/style15.xml" ContentType="application/vnd.ms-office.chartstyle+xml"/>
  <Override PartName="/ppt/charts/colors15.xml" ContentType="application/vnd.ms-office.chartcolorstyle+xml"/>
  <Override PartName="/ppt/charts/chart16.xml" ContentType="application/vnd.openxmlformats-officedocument.drawingml.chart+xml"/>
  <Override PartName="/ppt/charts/style16.xml" ContentType="application/vnd.ms-office.chartstyle+xml"/>
  <Override PartName="/ppt/charts/colors16.xml" ContentType="application/vnd.ms-office.chartcolorstyle+xml"/>
  <Override PartName="/ppt/charts/chart17.xml" ContentType="application/vnd.openxmlformats-officedocument.drawingml.chart+xml"/>
  <Override PartName="/ppt/charts/style17.xml" ContentType="application/vnd.ms-office.chartstyle+xml"/>
  <Override PartName="/ppt/charts/colors17.xml" ContentType="application/vnd.ms-office.chartcolorstyle+xml"/>
  <Override PartName="/ppt/charts/chart18.xml" ContentType="application/vnd.openxmlformats-officedocument.drawingml.chart+xml"/>
  <Override PartName="/ppt/charts/style18.xml" ContentType="application/vnd.ms-office.chartstyle+xml"/>
  <Override PartName="/ppt/charts/colors18.xml" ContentType="application/vnd.ms-office.chartcolorstyle+xml"/>
  <Override PartName="/ppt/charts/chart19.xml" ContentType="application/vnd.openxmlformats-officedocument.drawingml.chart+xml"/>
  <Override PartName="/ppt/charts/chart20.xml" ContentType="application/vnd.openxmlformats-officedocument.drawingml.chart+xml"/>
  <Override PartName="/ppt/charts/style19.xml" ContentType="application/vnd.ms-office.chartstyle+xml"/>
  <Override PartName="/ppt/charts/colors19.xml" ContentType="application/vnd.ms-office.chartcolorstyle+xml"/>
  <Override PartName="/ppt/charts/chart21.xml" ContentType="application/vnd.openxmlformats-officedocument.drawingml.chart+xml"/>
  <Override PartName="/ppt/charts/chart22.xml" ContentType="application/vnd.openxmlformats-officedocument.drawingml.chart+xml"/>
  <Override PartName="/ppt/charts/style20.xml" ContentType="application/vnd.ms-office.chartstyle+xml"/>
  <Override PartName="/ppt/charts/colors20.xml" ContentType="application/vnd.ms-office.chartcolorstyle+xml"/>
  <Override PartName="/ppt/charts/chart23.xml" ContentType="application/vnd.openxmlformats-officedocument.drawingml.chart+xml"/>
  <Override PartName="/ppt/charts/style21.xml" ContentType="application/vnd.ms-office.chartstyle+xml"/>
  <Override PartName="/ppt/charts/colors2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1"/>
    <p:sldMasterId id="2147483792" r:id="rId2"/>
    <p:sldMasterId id="2147483804" r:id="rId3"/>
  </p:sldMasterIdLst>
  <p:sldIdLst>
    <p:sldId id="479" r:id="rId4"/>
    <p:sldId id="477" r:id="rId5"/>
    <p:sldId id="257"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72" r:id="rId20"/>
    <p:sldId id="273" r:id="rId21"/>
    <p:sldId id="274" r:id="rId22"/>
    <p:sldId id="275" r:id="rId23"/>
    <p:sldId id="276" r:id="rId24"/>
    <p:sldId id="277" r:id="rId25"/>
    <p:sldId id="278" r:id="rId26"/>
    <p:sldId id="279" r:id="rId27"/>
    <p:sldId id="296" r:id="rId28"/>
    <p:sldId id="297" r:id="rId29"/>
    <p:sldId id="298" r:id="rId30"/>
    <p:sldId id="299" r:id="rId31"/>
    <p:sldId id="280" r:id="rId32"/>
    <p:sldId id="282" r:id="rId33"/>
    <p:sldId id="283" r:id="rId34"/>
    <p:sldId id="284" r:id="rId35"/>
    <p:sldId id="285" r:id="rId36"/>
    <p:sldId id="286" r:id="rId37"/>
    <p:sldId id="287" r:id="rId38"/>
    <p:sldId id="288" r:id="rId39"/>
    <p:sldId id="289" r:id="rId40"/>
    <p:sldId id="290" r:id="rId41"/>
    <p:sldId id="292" r:id="rId42"/>
    <p:sldId id="293" r:id="rId43"/>
    <p:sldId id="302" r:id="rId44"/>
    <p:sldId id="294" r:id="rId45"/>
    <p:sldId id="295" r:id="rId46"/>
    <p:sldId id="301" r:id="rId47"/>
    <p:sldId id="300" r:id="rId48"/>
    <p:sldId id="425" r:id="rId49"/>
  </p:sldIdLst>
  <p:sldSz cx="10826750" cy="8120063" type="B4ISO"/>
  <p:notesSz cx="6858000" cy="9144000"/>
  <p:defaultTextStyle>
    <a:defPPr>
      <a:defRPr lang="en-US"/>
    </a:defPPr>
    <a:lvl1pPr marL="0" algn="l" defTabSz="1033110" rtl="0" eaLnBrk="1" latinLnBrk="0" hangingPunct="1">
      <a:defRPr sz="2000" kern="1200">
        <a:solidFill>
          <a:schemeClr val="tx1"/>
        </a:solidFill>
        <a:latin typeface="+mn-lt"/>
        <a:ea typeface="+mn-ea"/>
        <a:cs typeface="+mn-cs"/>
      </a:defRPr>
    </a:lvl1pPr>
    <a:lvl2pPr marL="516553" algn="l" defTabSz="1033110" rtl="0" eaLnBrk="1" latinLnBrk="0" hangingPunct="1">
      <a:defRPr sz="2000" kern="1200">
        <a:solidFill>
          <a:schemeClr val="tx1"/>
        </a:solidFill>
        <a:latin typeface="+mn-lt"/>
        <a:ea typeface="+mn-ea"/>
        <a:cs typeface="+mn-cs"/>
      </a:defRPr>
    </a:lvl2pPr>
    <a:lvl3pPr marL="1033110" algn="l" defTabSz="1033110" rtl="0" eaLnBrk="1" latinLnBrk="0" hangingPunct="1">
      <a:defRPr sz="2000" kern="1200">
        <a:solidFill>
          <a:schemeClr val="tx1"/>
        </a:solidFill>
        <a:latin typeface="+mn-lt"/>
        <a:ea typeface="+mn-ea"/>
        <a:cs typeface="+mn-cs"/>
      </a:defRPr>
    </a:lvl3pPr>
    <a:lvl4pPr marL="1549663" algn="l" defTabSz="1033110" rtl="0" eaLnBrk="1" latinLnBrk="0" hangingPunct="1">
      <a:defRPr sz="2000" kern="1200">
        <a:solidFill>
          <a:schemeClr val="tx1"/>
        </a:solidFill>
        <a:latin typeface="+mn-lt"/>
        <a:ea typeface="+mn-ea"/>
        <a:cs typeface="+mn-cs"/>
      </a:defRPr>
    </a:lvl4pPr>
    <a:lvl5pPr marL="2066215" algn="l" defTabSz="1033110" rtl="0" eaLnBrk="1" latinLnBrk="0" hangingPunct="1">
      <a:defRPr sz="2000" kern="1200">
        <a:solidFill>
          <a:schemeClr val="tx1"/>
        </a:solidFill>
        <a:latin typeface="+mn-lt"/>
        <a:ea typeface="+mn-ea"/>
        <a:cs typeface="+mn-cs"/>
      </a:defRPr>
    </a:lvl5pPr>
    <a:lvl6pPr marL="2582768" algn="l" defTabSz="1033110" rtl="0" eaLnBrk="1" latinLnBrk="0" hangingPunct="1">
      <a:defRPr sz="2000" kern="1200">
        <a:solidFill>
          <a:schemeClr val="tx1"/>
        </a:solidFill>
        <a:latin typeface="+mn-lt"/>
        <a:ea typeface="+mn-ea"/>
        <a:cs typeface="+mn-cs"/>
      </a:defRPr>
    </a:lvl6pPr>
    <a:lvl7pPr marL="3099321" algn="l" defTabSz="1033110" rtl="0" eaLnBrk="1" latinLnBrk="0" hangingPunct="1">
      <a:defRPr sz="2000" kern="1200">
        <a:solidFill>
          <a:schemeClr val="tx1"/>
        </a:solidFill>
        <a:latin typeface="+mn-lt"/>
        <a:ea typeface="+mn-ea"/>
        <a:cs typeface="+mn-cs"/>
      </a:defRPr>
    </a:lvl7pPr>
    <a:lvl8pPr marL="3615877" algn="l" defTabSz="1033110" rtl="0" eaLnBrk="1" latinLnBrk="0" hangingPunct="1">
      <a:defRPr sz="2000" kern="1200">
        <a:solidFill>
          <a:schemeClr val="tx1"/>
        </a:solidFill>
        <a:latin typeface="+mn-lt"/>
        <a:ea typeface="+mn-ea"/>
        <a:cs typeface="+mn-cs"/>
      </a:defRPr>
    </a:lvl8pPr>
    <a:lvl9pPr marL="4132431" algn="l" defTabSz="1033110" rtl="0" eaLnBrk="1" latinLnBrk="0" hangingPunct="1">
      <a:defRPr sz="20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558">
          <p15:clr>
            <a:srgbClr val="A4A3A4"/>
          </p15:clr>
        </p15:guide>
        <p15:guide id="2" pos="341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6E25E649-3F16-4E02-A733-19D2CDBF48F0}">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58" d="100"/>
          <a:sy n="58" d="100"/>
        </p:scale>
        <p:origin x="1440" y="72"/>
      </p:cViewPr>
      <p:guideLst>
        <p:guide orient="horz" pos="2558"/>
        <p:guide pos="341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slide" Target="slides/slide36.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slide" Target="slides/slide39.xml"/><Relationship Id="rId47" Type="http://schemas.openxmlformats.org/officeDocument/2006/relationships/slide" Target="slides/slide44.xml"/><Relationship Id="rId50" Type="http://schemas.openxmlformats.org/officeDocument/2006/relationships/presProps" Target="presProps.xml"/><Relationship Id="rId7" Type="http://schemas.openxmlformats.org/officeDocument/2006/relationships/slide" Target="slides/slide4.xml"/><Relationship Id="rId2" Type="http://schemas.openxmlformats.org/officeDocument/2006/relationships/slideMaster" Target="slideMasters/slideMaster2.xml"/><Relationship Id="rId16" Type="http://schemas.openxmlformats.org/officeDocument/2006/relationships/slide" Target="slides/slide13.xml"/><Relationship Id="rId29" Type="http://schemas.openxmlformats.org/officeDocument/2006/relationships/slide" Target="slides/slide26.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slide" Target="slides/slide42.xml"/><Relationship Id="rId53" Type="http://schemas.openxmlformats.org/officeDocument/2006/relationships/tableStyles" Target="tableStyles.xml"/><Relationship Id="rId5" Type="http://schemas.openxmlformats.org/officeDocument/2006/relationships/slide" Target="slides/slide2.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4" Type="http://schemas.openxmlformats.org/officeDocument/2006/relationships/slide" Target="slides/slide41.xml"/><Relationship Id="rId52"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slide" Target="slides/slide40.xml"/><Relationship Id="rId48" Type="http://schemas.openxmlformats.org/officeDocument/2006/relationships/slide" Target="slides/slide45.xml"/><Relationship Id="rId8" Type="http://schemas.openxmlformats.org/officeDocument/2006/relationships/slide" Target="slides/slide5.xml"/><Relationship Id="rId51" Type="http://schemas.openxmlformats.org/officeDocument/2006/relationships/viewProps" Target="viewProps.xml"/><Relationship Id="rId3" Type="http://schemas.openxmlformats.org/officeDocument/2006/relationships/slideMaster" Target="slideMasters/slideMaster3.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slide" Target="slides/slide43.xml"/><Relationship Id="rId20" Type="http://schemas.openxmlformats.org/officeDocument/2006/relationships/slide" Target="slides/slide17.xml"/><Relationship Id="rId41" Type="http://schemas.openxmlformats.org/officeDocument/2006/relationships/slide" Target="slides/slide38.xml"/><Relationship Id="rId1" Type="http://schemas.openxmlformats.org/officeDocument/2006/relationships/slideMaster" Target="slideMasters/slideMaster1.xml"/><Relationship Id="rId6" Type="http://schemas.openxmlformats.org/officeDocument/2006/relationships/slide" Target="slides/slide3.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49" Type="http://schemas.openxmlformats.org/officeDocument/2006/relationships/slide" Target="slides/slide46.xml"/></Relationships>
</file>

<file path=ppt/charts/_rels/chart1.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oleObject" Target="file:///C:\Users\Da%20Boss\Documents\3-REPOSITION\2021\1%20-%20&#928;&#945;&#957;&#949;&#955;&#955;&#945;&#948;&#953;&#954;&#942;\graphs.xlsx" TargetMode="External"/><Relationship Id="rId2" Type="http://schemas.microsoft.com/office/2011/relationships/chartColorStyle" Target="colors10.xml"/><Relationship Id="rId1" Type="http://schemas.microsoft.com/office/2011/relationships/chartStyle" Target="style10.xml"/></Relationships>
</file>

<file path=ppt/charts/_rels/chart11.xml.rels><?xml version="1.0" encoding="UTF-8" standalone="yes"?>
<Relationships xmlns="http://schemas.openxmlformats.org/package/2006/relationships"><Relationship Id="rId3" Type="http://schemas.openxmlformats.org/officeDocument/2006/relationships/oleObject" Target="file:///C:\Users\Da%20Boss\Documents\3-REPOSITION\2021\1%20-%20&#928;&#945;&#957;&#949;&#955;&#955;&#945;&#948;&#953;&#954;&#942;\graphs.xlsx" TargetMode="External"/><Relationship Id="rId2" Type="http://schemas.microsoft.com/office/2011/relationships/chartColorStyle" Target="colors11.xml"/><Relationship Id="rId1" Type="http://schemas.microsoft.com/office/2011/relationships/chartStyle" Target="style11.xml"/></Relationships>
</file>

<file path=ppt/charts/_rels/chart12.xml.rels><?xml version="1.0" encoding="UTF-8" standalone="yes"?>
<Relationships xmlns="http://schemas.openxmlformats.org/package/2006/relationships"><Relationship Id="rId3" Type="http://schemas.openxmlformats.org/officeDocument/2006/relationships/oleObject" Target="file:///C:\Users\Da%20Boss\Documents\3-REPOSITION\2021\1%20-%20&#928;&#945;&#957;&#949;&#955;&#955;&#945;&#948;&#953;&#954;&#942;\graphs.xlsx" TargetMode="External"/><Relationship Id="rId2" Type="http://schemas.microsoft.com/office/2011/relationships/chartColorStyle" Target="colors12.xml"/><Relationship Id="rId1" Type="http://schemas.microsoft.com/office/2011/relationships/chartStyle" Target="style12.xml"/></Relationships>
</file>

<file path=ppt/charts/_rels/chart13.xml.rels><?xml version="1.0" encoding="UTF-8" standalone="yes"?>
<Relationships xmlns="http://schemas.openxmlformats.org/package/2006/relationships"><Relationship Id="rId3" Type="http://schemas.openxmlformats.org/officeDocument/2006/relationships/oleObject" Target="file:///C:\Users\Da%20Boss\Documents\3-REPOSITION\2021\1%20-%20&#928;&#945;&#957;&#949;&#955;&#955;&#945;&#948;&#953;&#954;&#942;\graphs.xlsx" TargetMode="External"/><Relationship Id="rId2" Type="http://schemas.microsoft.com/office/2011/relationships/chartColorStyle" Target="colors13.xml"/><Relationship Id="rId1" Type="http://schemas.microsoft.com/office/2011/relationships/chartStyle" Target="style13.xml"/></Relationships>
</file>

<file path=ppt/charts/_rels/chart14.xml.rels><?xml version="1.0" encoding="UTF-8" standalone="yes"?>
<Relationships xmlns="http://schemas.openxmlformats.org/package/2006/relationships"><Relationship Id="rId3" Type="http://schemas.openxmlformats.org/officeDocument/2006/relationships/oleObject" Target="file:///C:\Users\Da%20Boss\Documents\3-REPOSITION\2021\1%20-%20&#928;&#945;&#957;&#949;&#955;&#955;&#945;&#948;&#953;&#954;&#942;\graphs.xlsx" TargetMode="External"/><Relationship Id="rId2" Type="http://schemas.microsoft.com/office/2011/relationships/chartColorStyle" Target="colors14.xml"/><Relationship Id="rId1" Type="http://schemas.microsoft.com/office/2011/relationships/chartStyle" Target="style14.xml"/></Relationships>
</file>

<file path=ppt/charts/_rels/chart15.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15.xml"/><Relationship Id="rId1" Type="http://schemas.microsoft.com/office/2011/relationships/chartStyle" Target="style15.xml"/></Relationships>
</file>

<file path=ppt/charts/_rels/chart16.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16.xml"/><Relationship Id="rId1" Type="http://schemas.microsoft.com/office/2011/relationships/chartStyle" Target="style16.xml"/></Relationships>
</file>

<file path=ppt/charts/_rels/chart17.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17.xml"/><Relationship Id="rId1" Type="http://schemas.microsoft.com/office/2011/relationships/chartStyle" Target="style17.xml"/></Relationships>
</file>

<file path=ppt/charts/_rels/chart18.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18.xml"/><Relationship Id="rId1" Type="http://schemas.microsoft.com/office/2011/relationships/chartStyle" Target="style18.xml"/></Relationships>
</file>

<file path=ppt/charts/_rels/chart19.xml.rels><?xml version="1.0" encoding="UTF-8" standalone="yes"?>
<Relationships xmlns="http://schemas.openxmlformats.org/package/2006/relationships"><Relationship Id="rId1" Type="http://schemas.openxmlformats.org/officeDocument/2006/relationships/oleObject" Target="file:///C:\Users\Da%20Boss\Documents\3-REPOSITION\2021\1%20-%20&#928;&#945;&#957;&#949;&#955;&#955;&#945;&#948;&#953;&#954;&#942;\graphs.xlsx" TargetMode="External"/></Relationships>
</file>

<file path=ppt/charts/_rels/chart2.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2.xml"/><Relationship Id="rId1" Type="http://schemas.microsoft.com/office/2011/relationships/chartStyle" Target="style2.xml"/></Relationships>
</file>

<file path=ppt/charts/_rels/chart20.xml.rels><?xml version="1.0" encoding="UTF-8" standalone="yes"?>
<Relationships xmlns="http://schemas.openxmlformats.org/package/2006/relationships"><Relationship Id="rId3" Type="http://schemas.openxmlformats.org/officeDocument/2006/relationships/oleObject" Target="file:///C:\Users\Da%20Boss\Documents\3-REPOSITION\2021\1%20-%20&#928;&#945;&#957;&#949;&#955;&#955;&#945;&#948;&#953;&#954;&#942;\graphs.xlsx" TargetMode="External"/><Relationship Id="rId2" Type="http://schemas.microsoft.com/office/2011/relationships/chartColorStyle" Target="colors19.xml"/><Relationship Id="rId1" Type="http://schemas.microsoft.com/office/2011/relationships/chartStyle" Target="style19.xml"/></Relationships>
</file>

<file path=ppt/charts/_rels/chart21.xml.rels><?xml version="1.0" encoding="UTF-8" standalone="yes"?>
<Relationships xmlns="http://schemas.openxmlformats.org/package/2006/relationships"><Relationship Id="rId1" Type="http://schemas.openxmlformats.org/officeDocument/2006/relationships/oleObject" Target="file:///C:\Users\Da%20Boss\Documents\3-REPOSITION\2021\1%20-%20&#928;&#945;&#957;&#949;&#955;&#955;&#945;&#948;&#953;&#954;&#942;\graphs.xlsx" TargetMode="External"/></Relationships>
</file>

<file path=ppt/charts/_rels/chart22.xml.rels><?xml version="1.0" encoding="UTF-8" standalone="yes"?>
<Relationships xmlns="http://schemas.openxmlformats.org/package/2006/relationships"><Relationship Id="rId3" Type="http://schemas.openxmlformats.org/officeDocument/2006/relationships/oleObject" Target="file:///C:\Users\Da%20Boss\Documents\3-REPOSITION\2021\1%20-%20&#928;&#945;&#957;&#949;&#955;&#955;&#945;&#948;&#953;&#954;&#942;\graphs.xlsx" TargetMode="External"/><Relationship Id="rId2" Type="http://schemas.microsoft.com/office/2011/relationships/chartColorStyle" Target="colors20.xml"/><Relationship Id="rId1" Type="http://schemas.microsoft.com/office/2011/relationships/chartStyle" Target="style20.xml"/></Relationships>
</file>

<file path=ppt/charts/_rels/chart23.xml.rels><?xml version="1.0" encoding="UTF-8" standalone="yes"?>
<Relationships xmlns="http://schemas.openxmlformats.org/package/2006/relationships"><Relationship Id="rId3" Type="http://schemas.openxmlformats.org/officeDocument/2006/relationships/oleObject" Target="file:///C:\Users\Da%20Boss\Documents\3-REPOSITION\2021\1%20-%20&#928;&#945;&#957;&#949;&#955;&#955;&#945;&#948;&#953;&#954;&#942;\graphs.xlsx" TargetMode="External"/><Relationship Id="rId2" Type="http://schemas.microsoft.com/office/2011/relationships/chartColorStyle" Target="colors21.xml"/><Relationship Id="rId1" Type="http://schemas.microsoft.com/office/2011/relationships/chartStyle" Target="style21.xml"/></Relationships>
</file>

<file path=ppt/charts/_rels/chart3.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oleObject" Target="file:///C:\Users\Da%20Boss\Documents\3-REPOSITION\2021\1%20-%20&#928;&#945;&#957;&#949;&#955;&#955;&#945;&#948;&#953;&#954;&#942;\graphs.xlsx" TargetMode="External"/><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7.6836847007027351E-2"/>
          <c:y val="0.18183698126049491"/>
          <c:w val="0.84632630598594527"/>
          <c:h val="0.77398452146155705"/>
        </c:manualLayout>
      </c:layout>
      <c:pie3DChart>
        <c:varyColors val="1"/>
        <c:ser>
          <c:idx val="0"/>
          <c:order val="0"/>
          <c:explosion val="23"/>
          <c:dPt>
            <c:idx val="0"/>
            <c:bubble3D val="0"/>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extLst>
              <c:ext xmlns:c16="http://schemas.microsoft.com/office/drawing/2014/chart" uri="{C3380CC4-5D6E-409C-BE32-E72D297353CC}">
                <c16:uniqueId val="{00000001-FDA2-4349-8D8E-34761DE6BAED}"/>
              </c:ext>
            </c:extLst>
          </c:dPt>
          <c:dPt>
            <c:idx val="1"/>
            <c:bubble3D val="0"/>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extLst>
              <c:ext xmlns:c16="http://schemas.microsoft.com/office/drawing/2014/chart" uri="{C3380CC4-5D6E-409C-BE32-E72D297353CC}">
                <c16:uniqueId val="{00000003-FDA2-4349-8D8E-34761DE6BAED}"/>
              </c:ext>
            </c:extLst>
          </c:dPt>
          <c:dPt>
            <c:idx val="2"/>
            <c:bubble3D val="0"/>
            <c:spPr>
              <a:gradFill rotWithShape="1">
                <a:gsLst>
                  <a:gs pos="0">
                    <a:schemeClr val="accent3">
                      <a:shade val="51000"/>
                      <a:satMod val="130000"/>
                    </a:schemeClr>
                  </a:gs>
                  <a:gs pos="80000">
                    <a:schemeClr val="accent3">
                      <a:shade val="93000"/>
                      <a:satMod val="130000"/>
                    </a:schemeClr>
                  </a:gs>
                  <a:gs pos="100000">
                    <a:schemeClr val="accent3">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extLst>
              <c:ext xmlns:c16="http://schemas.microsoft.com/office/drawing/2014/chart" uri="{C3380CC4-5D6E-409C-BE32-E72D297353CC}">
                <c16:uniqueId val="{00000005-FDA2-4349-8D8E-34761DE6BAED}"/>
              </c:ext>
            </c:extLst>
          </c:dPt>
          <c:dPt>
            <c:idx val="3"/>
            <c:bubble3D val="0"/>
            <c:spPr>
              <a:solidFill>
                <a:schemeClr val="accent6"/>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extLst>
              <c:ext xmlns:c16="http://schemas.microsoft.com/office/drawing/2014/chart" uri="{C3380CC4-5D6E-409C-BE32-E72D297353CC}">
                <c16:uniqueId val="{00000000-C8B8-4E2C-AFA8-890C2FA35BE8}"/>
              </c:ext>
            </c:extLst>
          </c:dPt>
          <c:dPt>
            <c:idx val="4"/>
            <c:bubble3D val="0"/>
            <c:spPr>
              <a:gradFill rotWithShape="1">
                <a:gsLst>
                  <a:gs pos="0">
                    <a:schemeClr val="accent5">
                      <a:shade val="51000"/>
                      <a:satMod val="130000"/>
                    </a:schemeClr>
                  </a:gs>
                  <a:gs pos="80000">
                    <a:schemeClr val="accent5">
                      <a:shade val="93000"/>
                      <a:satMod val="130000"/>
                    </a:schemeClr>
                  </a:gs>
                  <a:gs pos="100000">
                    <a:schemeClr val="accent5">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extLst>
              <c:ext xmlns:c16="http://schemas.microsoft.com/office/drawing/2014/chart" uri="{C3380CC4-5D6E-409C-BE32-E72D297353CC}">
                <c16:uniqueId val="{00000009-FDA2-4349-8D8E-34761DE6BAED}"/>
              </c:ext>
            </c:extLst>
          </c:dPt>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lumMod val="75000"/>
                        <a:lumOff val="25000"/>
                      </a:schemeClr>
                    </a:solidFill>
                    <a:latin typeface="+mn-lt"/>
                    <a:ea typeface="+mn-ea"/>
                    <a:cs typeface="+mn-cs"/>
                  </a:defRPr>
                </a:pPr>
                <a:endParaRPr lang="el-GR"/>
              </a:p>
            </c:txPr>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Sheet1!$B$3:$B$7</c:f>
              <c:strCache>
                <c:ptCount val="5"/>
                <c:pt idx="0">
                  <c:v>ΝΑΙ</c:v>
                </c:pt>
                <c:pt idx="1">
                  <c:v>ΜΑΛΛΟΝ ΝΑΙ</c:v>
                </c:pt>
                <c:pt idx="2">
                  <c:v>ΜΑΛΛΟΝ ΟΧΙ</c:v>
                </c:pt>
                <c:pt idx="3">
                  <c:v>ΟΧΙ</c:v>
                </c:pt>
                <c:pt idx="4">
                  <c:v>ΔΓ/ΔΑ</c:v>
                </c:pt>
              </c:strCache>
            </c:strRef>
          </c:cat>
          <c:val>
            <c:numRef>
              <c:f>Sheet1!$E$3:$E$7</c:f>
              <c:numCache>
                <c:formatCode>0.0</c:formatCode>
                <c:ptCount val="5"/>
                <c:pt idx="0">
                  <c:v>26.035136135025141</c:v>
                </c:pt>
                <c:pt idx="1">
                  <c:v>31.052584215736264</c:v>
                </c:pt>
                <c:pt idx="2">
                  <c:v>17.544070152283258</c:v>
                </c:pt>
                <c:pt idx="3">
                  <c:v>22.41753407125216</c:v>
                </c:pt>
                <c:pt idx="4">
                  <c:v>2.9506754257031753</c:v>
                </c:pt>
              </c:numCache>
            </c:numRef>
          </c:val>
          <c:extLst>
            <c:ext xmlns:c16="http://schemas.microsoft.com/office/drawing/2014/chart" uri="{C3380CC4-5D6E-409C-BE32-E72D297353CC}">
              <c16:uniqueId val="{00000000-A7FF-4886-AA1F-1FB19EA972D9}"/>
            </c:ext>
          </c:extLst>
        </c:ser>
        <c:dLbls>
          <c:showLegendKey val="0"/>
          <c:showVal val="0"/>
          <c:showCatName val="0"/>
          <c:showSerName val="0"/>
          <c:showPercent val="1"/>
          <c:showBubbleSize val="0"/>
          <c:showLeaderLines val="1"/>
        </c:dLbls>
      </c:pie3DChart>
      <c:spPr>
        <a:noFill/>
        <a:ln>
          <a:noFill/>
        </a:ln>
        <a:effectLst/>
      </c:spPr>
    </c:plotArea>
    <c:legend>
      <c:legendPos val="b"/>
      <c:layout>
        <c:manualLayout>
          <c:xMode val="edge"/>
          <c:yMode val="edge"/>
          <c:x val="0.23240512824459991"/>
          <c:y val="2.5850818482721319E-2"/>
          <c:w val="0.42570782757727132"/>
          <c:h val="4.5778595637142643E-2"/>
        </c:manualLayout>
      </c:layout>
      <c:overlay val="0"/>
      <c:spPr>
        <a:solidFill>
          <a:schemeClr val="bg1"/>
        </a:solidFill>
        <a:ln>
          <a:noFill/>
        </a:ln>
        <a:effectLst/>
      </c:spPr>
      <c:txPr>
        <a:bodyPr rot="0" spcFirstLastPara="1" vertOverflow="ellipsis" vert="horz" wrap="square" anchor="ctr" anchorCtr="1"/>
        <a:lstStyle/>
        <a:p>
          <a:pPr>
            <a:defRPr sz="1197" b="1" i="0" u="none" strike="noStrike" kern="1200" baseline="0">
              <a:solidFill>
                <a:schemeClr val="tx1">
                  <a:lumMod val="65000"/>
                  <a:lumOff val="35000"/>
                </a:schemeClr>
              </a:solidFill>
              <a:latin typeface="+mn-lt"/>
              <a:ea typeface="+mn-ea"/>
              <a:cs typeface="+mn-cs"/>
            </a:defRPr>
          </a:pPr>
          <a:endParaRPr lang="el-GR"/>
        </a:p>
      </c:txPr>
    </c:legend>
    <c:plotVisOnly val="1"/>
    <c:dispBlanksAs val="gap"/>
    <c:showDLblsOverMax val="0"/>
  </c:chart>
  <c:spPr>
    <a:noFill/>
    <a:ln>
      <a:noFill/>
    </a:ln>
    <a:effectLst/>
  </c:spPr>
  <c:txPr>
    <a:bodyPr/>
    <a:lstStyle/>
    <a:p>
      <a:pPr>
        <a:defRPr/>
      </a:pPr>
      <a:endParaRPr lang="el-GR"/>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6.6409997870500795E-2"/>
          <c:y val="0.1772667863486371"/>
          <c:w val="0.84632630598594527"/>
          <c:h val="0.76997840706752374"/>
        </c:manualLayout>
      </c:layout>
      <c:pie3DChart>
        <c:varyColors val="1"/>
        <c:ser>
          <c:idx val="0"/>
          <c:order val="0"/>
          <c:explosion val="25"/>
          <c:dPt>
            <c:idx val="0"/>
            <c:bubble3D val="0"/>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extLst>
              <c:ext xmlns:c16="http://schemas.microsoft.com/office/drawing/2014/chart" uri="{C3380CC4-5D6E-409C-BE32-E72D297353CC}">
                <c16:uniqueId val="{00000001-E4A1-4CEB-A41A-68834FB17167}"/>
              </c:ext>
            </c:extLst>
          </c:dPt>
          <c:dPt>
            <c:idx val="1"/>
            <c:bubble3D val="0"/>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extLst>
              <c:ext xmlns:c16="http://schemas.microsoft.com/office/drawing/2014/chart" uri="{C3380CC4-5D6E-409C-BE32-E72D297353CC}">
                <c16:uniqueId val="{00000003-E4A1-4CEB-A41A-68834FB17167}"/>
              </c:ext>
            </c:extLst>
          </c:dPt>
          <c:dPt>
            <c:idx val="2"/>
            <c:bubble3D val="0"/>
            <c:spPr>
              <a:gradFill rotWithShape="1">
                <a:gsLst>
                  <a:gs pos="0">
                    <a:schemeClr val="accent3">
                      <a:shade val="51000"/>
                      <a:satMod val="130000"/>
                    </a:schemeClr>
                  </a:gs>
                  <a:gs pos="80000">
                    <a:schemeClr val="accent3">
                      <a:shade val="93000"/>
                      <a:satMod val="130000"/>
                    </a:schemeClr>
                  </a:gs>
                  <a:gs pos="100000">
                    <a:schemeClr val="accent3">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extLst>
              <c:ext xmlns:c16="http://schemas.microsoft.com/office/drawing/2014/chart" uri="{C3380CC4-5D6E-409C-BE32-E72D297353CC}">
                <c16:uniqueId val="{00000005-E4A1-4CEB-A41A-68834FB17167}"/>
              </c:ext>
            </c:extLst>
          </c:dPt>
          <c:dPt>
            <c:idx val="3"/>
            <c:bubble3D val="0"/>
            <c:spPr>
              <a:solidFill>
                <a:schemeClr val="accent6"/>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extLst>
              <c:ext xmlns:c16="http://schemas.microsoft.com/office/drawing/2014/chart" uri="{C3380CC4-5D6E-409C-BE32-E72D297353CC}">
                <c16:uniqueId val="{00000000-3E50-4012-BA82-E835B3411FC4}"/>
              </c:ext>
            </c:extLst>
          </c:dPt>
          <c:dPt>
            <c:idx val="4"/>
            <c:bubble3D val="0"/>
            <c:spPr>
              <a:gradFill rotWithShape="1">
                <a:gsLst>
                  <a:gs pos="0">
                    <a:schemeClr val="accent5">
                      <a:shade val="51000"/>
                      <a:satMod val="130000"/>
                    </a:schemeClr>
                  </a:gs>
                  <a:gs pos="80000">
                    <a:schemeClr val="accent5">
                      <a:shade val="93000"/>
                      <a:satMod val="130000"/>
                    </a:schemeClr>
                  </a:gs>
                  <a:gs pos="100000">
                    <a:schemeClr val="accent5">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extLst>
              <c:ext xmlns:c16="http://schemas.microsoft.com/office/drawing/2014/chart" uri="{C3380CC4-5D6E-409C-BE32-E72D297353CC}">
                <c16:uniqueId val="{00000009-E4A1-4CEB-A41A-68834FB17167}"/>
              </c:ext>
            </c:extLst>
          </c:dPt>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lumMod val="75000"/>
                        <a:lumOff val="25000"/>
                      </a:schemeClr>
                    </a:solidFill>
                    <a:latin typeface="+mn-lt"/>
                    <a:ea typeface="+mn-ea"/>
                    <a:cs typeface="+mn-cs"/>
                  </a:defRPr>
                </a:pPr>
                <a:endParaRPr lang="el-GR"/>
              </a:p>
            </c:txPr>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Sheet1!$B$108:$B$112</c:f>
              <c:strCache>
                <c:ptCount val="5"/>
                <c:pt idx="0">
                  <c:v>ΝΑΙ</c:v>
                </c:pt>
                <c:pt idx="1">
                  <c:v>ΜΑΛΛΟΝ ΝΑΙ</c:v>
                </c:pt>
                <c:pt idx="2">
                  <c:v>ΜΑΛΛΟΝ ΟΧΙ</c:v>
                </c:pt>
                <c:pt idx="3">
                  <c:v>ΟΧΙ</c:v>
                </c:pt>
                <c:pt idx="4">
                  <c:v>ΔΓ/ΔΑ</c:v>
                </c:pt>
              </c:strCache>
            </c:strRef>
          </c:cat>
          <c:val>
            <c:numRef>
              <c:f>Sheet1!$E$108:$E$112</c:f>
              <c:numCache>
                <c:formatCode>0.0</c:formatCode>
                <c:ptCount val="5"/>
                <c:pt idx="0">
                  <c:v>18.399999999999999</c:v>
                </c:pt>
                <c:pt idx="1">
                  <c:v>25.1</c:v>
                </c:pt>
                <c:pt idx="2">
                  <c:v>17.126906290884765</c:v>
                </c:pt>
                <c:pt idx="3">
                  <c:v>35.4</c:v>
                </c:pt>
                <c:pt idx="4">
                  <c:v>3.9618891629797606</c:v>
                </c:pt>
              </c:numCache>
            </c:numRef>
          </c:val>
          <c:extLst>
            <c:ext xmlns:c16="http://schemas.microsoft.com/office/drawing/2014/chart" uri="{C3380CC4-5D6E-409C-BE32-E72D297353CC}">
              <c16:uniqueId val="{00000000-1FC9-47E0-A2DA-E56A28277B39}"/>
            </c:ext>
          </c:extLst>
        </c:ser>
        <c:dLbls>
          <c:showLegendKey val="0"/>
          <c:showVal val="0"/>
          <c:showCatName val="0"/>
          <c:showSerName val="0"/>
          <c:showPercent val="1"/>
          <c:showBubbleSize val="0"/>
          <c:showLeaderLines val="1"/>
        </c:dLbls>
      </c:pie3DChart>
      <c:spPr>
        <a:noFill/>
        <a:ln>
          <a:noFill/>
        </a:ln>
        <a:effectLst/>
      </c:spPr>
    </c:plotArea>
    <c:legend>
      <c:legendPos val="b"/>
      <c:layout>
        <c:manualLayout>
          <c:xMode val="edge"/>
          <c:yMode val="edge"/>
          <c:x val="0.30669642834235161"/>
          <c:y val="1.1703878505280516E-3"/>
          <c:w val="0.42310111529313965"/>
          <c:h val="4.7594185456021822E-2"/>
        </c:manualLayout>
      </c:layout>
      <c:overlay val="0"/>
      <c:spPr>
        <a:solidFill>
          <a:schemeClr val="bg1"/>
        </a:solidFill>
        <a:ln>
          <a:noFill/>
        </a:ln>
        <a:effectLst/>
      </c:spPr>
      <c:txPr>
        <a:bodyPr rot="0" spcFirstLastPara="1" vertOverflow="ellipsis" vert="horz" wrap="square" anchor="ctr" anchorCtr="1"/>
        <a:lstStyle/>
        <a:p>
          <a:pPr>
            <a:defRPr sz="1197" b="1" i="0" u="none" strike="noStrike" kern="1200" baseline="0">
              <a:solidFill>
                <a:schemeClr val="tx1">
                  <a:lumMod val="65000"/>
                  <a:lumOff val="35000"/>
                </a:schemeClr>
              </a:solidFill>
              <a:latin typeface="+mn-lt"/>
              <a:ea typeface="+mn-ea"/>
              <a:cs typeface="+mn-cs"/>
            </a:defRPr>
          </a:pPr>
          <a:endParaRPr lang="el-GR"/>
        </a:p>
      </c:txPr>
    </c:legend>
    <c:plotVisOnly val="1"/>
    <c:dispBlanksAs val="gap"/>
    <c:showDLblsOverMax val="0"/>
  </c:chart>
  <c:spPr>
    <a:noFill/>
    <a:ln>
      <a:noFill/>
    </a:ln>
    <a:effectLst/>
  </c:spPr>
  <c:txPr>
    <a:bodyPr/>
    <a:lstStyle/>
    <a:p>
      <a:pPr>
        <a:defRPr/>
      </a:pPr>
      <a:endParaRPr lang="el-GR"/>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7.6836847007027351E-2"/>
          <c:y val="0.1839935977156428"/>
          <c:w val="0.84632630598594527"/>
          <c:h val="0.77587545275333658"/>
        </c:manualLayout>
      </c:layout>
      <c:pie3DChart>
        <c:varyColors val="1"/>
        <c:ser>
          <c:idx val="0"/>
          <c:order val="0"/>
          <c:explosion val="25"/>
          <c:dPt>
            <c:idx val="0"/>
            <c:bubble3D val="0"/>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extLst>
              <c:ext xmlns:c16="http://schemas.microsoft.com/office/drawing/2014/chart" uri="{C3380CC4-5D6E-409C-BE32-E72D297353CC}">
                <c16:uniqueId val="{00000001-2FEE-40F9-B714-865CE65DD311}"/>
              </c:ext>
            </c:extLst>
          </c:dPt>
          <c:dPt>
            <c:idx val="1"/>
            <c:bubble3D val="0"/>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extLst>
              <c:ext xmlns:c16="http://schemas.microsoft.com/office/drawing/2014/chart" uri="{C3380CC4-5D6E-409C-BE32-E72D297353CC}">
                <c16:uniqueId val="{00000003-2FEE-40F9-B714-865CE65DD311}"/>
              </c:ext>
            </c:extLst>
          </c:dPt>
          <c:dPt>
            <c:idx val="2"/>
            <c:bubble3D val="0"/>
            <c:spPr>
              <a:gradFill rotWithShape="1">
                <a:gsLst>
                  <a:gs pos="0">
                    <a:schemeClr val="accent3">
                      <a:shade val="51000"/>
                      <a:satMod val="130000"/>
                    </a:schemeClr>
                  </a:gs>
                  <a:gs pos="80000">
                    <a:schemeClr val="accent3">
                      <a:shade val="93000"/>
                      <a:satMod val="130000"/>
                    </a:schemeClr>
                  </a:gs>
                  <a:gs pos="100000">
                    <a:schemeClr val="accent3">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extLst>
              <c:ext xmlns:c16="http://schemas.microsoft.com/office/drawing/2014/chart" uri="{C3380CC4-5D6E-409C-BE32-E72D297353CC}">
                <c16:uniqueId val="{00000005-2FEE-40F9-B714-865CE65DD311}"/>
              </c:ext>
            </c:extLst>
          </c:dPt>
          <c:dPt>
            <c:idx val="3"/>
            <c:bubble3D val="0"/>
            <c:spPr>
              <a:solidFill>
                <a:schemeClr val="accent6"/>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extLst>
              <c:ext xmlns:c16="http://schemas.microsoft.com/office/drawing/2014/chart" uri="{C3380CC4-5D6E-409C-BE32-E72D297353CC}">
                <c16:uniqueId val="{00000000-CF08-44D1-B413-FEB89D7395A9}"/>
              </c:ext>
            </c:extLst>
          </c:dPt>
          <c:dPt>
            <c:idx val="4"/>
            <c:bubble3D val="0"/>
            <c:spPr>
              <a:gradFill rotWithShape="1">
                <a:gsLst>
                  <a:gs pos="0">
                    <a:schemeClr val="accent5">
                      <a:shade val="51000"/>
                      <a:satMod val="130000"/>
                    </a:schemeClr>
                  </a:gs>
                  <a:gs pos="80000">
                    <a:schemeClr val="accent5">
                      <a:shade val="93000"/>
                      <a:satMod val="130000"/>
                    </a:schemeClr>
                  </a:gs>
                  <a:gs pos="100000">
                    <a:schemeClr val="accent5">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extLst>
              <c:ext xmlns:c16="http://schemas.microsoft.com/office/drawing/2014/chart" uri="{C3380CC4-5D6E-409C-BE32-E72D297353CC}">
                <c16:uniqueId val="{00000009-2FEE-40F9-B714-865CE65DD311}"/>
              </c:ext>
            </c:extLst>
          </c:dPt>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lumMod val="75000"/>
                        <a:lumOff val="25000"/>
                      </a:schemeClr>
                    </a:solidFill>
                    <a:latin typeface="+mn-lt"/>
                    <a:ea typeface="+mn-ea"/>
                    <a:cs typeface="+mn-cs"/>
                  </a:defRPr>
                </a:pPr>
                <a:endParaRPr lang="el-GR"/>
              </a:p>
            </c:txPr>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Sheet1!$B$121:$B$125</c:f>
              <c:strCache>
                <c:ptCount val="5"/>
                <c:pt idx="0">
                  <c:v>ΝΑΙ</c:v>
                </c:pt>
                <c:pt idx="1">
                  <c:v>ΜΑΛΛΟΝ ΝΑΙ</c:v>
                </c:pt>
                <c:pt idx="2">
                  <c:v>ΜΑΛΛΟΝ ΟΧΙ</c:v>
                </c:pt>
                <c:pt idx="3">
                  <c:v>ΟΧΙ</c:v>
                </c:pt>
                <c:pt idx="4">
                  <c:v>ΔΓ/ΔΑ</c:v>
                </c:pt>
              </c:strCache>
            </c:strRef>
          </c:cat>
          <c:val>
            <c:numRef>
              <c:f>Sheet1!$E$121:$E$125</c:f>
              <c:numCache>
                <c:formatCode>0.0</c:formatCode>
                <c:ptCount val="5"/>
                <c:pt idx="0">
                  <c:v>35</c:v>
                </c:pt>
                <c:pt idx="1">
                  <c:v>11</c:v>
                </c:pt>
                <c:pt idx="2">
                  <c:v>12</c:v>
                </c:pt>
                <c:pt idx="3">
                  <c:v>32</c:v>
                </c:pt>
                <c:pt idx="4">
                  <c:v>10</c:v>
                </c:pt>
              </c:numCache>
            </c:numRef>
          </c:val>
          <c:extLst>
            <c:ext xmlns:c16="http://schemas.microsoft.com/office/drawing/2014/chart" uri="{C3380CC4-5D6E-409C-BE32-E72D297353CC}">
              <c16:uniqueId val="{00000000-0851-453D-BBAB-026DE2DF1EA0}"/>
            </c:ext>
          </c:extLst>
        </c:ser>
        <c:dLbls>
          <c:showLegendKey val="0"/>
          <c:showVal val="0"/>
          <c:showCatName val="0"/>
          <c:showSerName val="0"/>
          <c:showPercent val="1"/>
          <c:showBubbleSize val="0"/>
          <c:showLeaderLines val="1"/>
        </c:dLbls>
      </c:pie3DChart>
      <c:spPr>
        <a:noFill/>
        <a:ln>
          <a:noFill/>
        </a:ln>
        <a:effectLst/>
      </c:spPr>
    </c:plotArea>
    <c:legend>
      <c:legendPos val="b"/>
      <c:layout>
        <c:manualLayout>
          <c:xMode val="edge"/>
          <c:yMode val="edge"/>
          <c:x val="0.29626957920582508"/>
          <c:y val="1.9936789541322251E-2"/>
          <c:w val="0.42310111529313965"/>
          <c:h val="4.4921773384369541E-2"/>
        </c:manualLayout>
      </c:layout>
      <c:overlay val="0"/>
      <c:spPr>
        <a:solidFill>
          <a:schemeClr val="bg1"/>
        </a:solidFill>
        <a:ln>
          <a:noFill/>
        </a:ln>
        <a:effectLst/>
      </c:spPr>
      <c:txPr>
        <a:bodyPr rot="0" spcFirstLastPara="1" vertOverflow="ellipsis" vert="horz" wrap="square" anchor="ctr" anchorCtr="1"/>
        <a:lstStyle/>
        <a:p>
          <a:pPr>
            <a:defRPr sz="1197" b="1" i="0" u="none" strike="noStrike" kern="1200" baseline="0">
              <a:solidFill>
                <a:schemeClr val="tx1">
                  <a:lumMod val="65000"/>
                  <a:lumOff val="35000"/>
                </a:schemeClr>
              </a:solidFill>
              <a:latin typeface="+mn-lt"/>
              <a:ea typeface="+mn-ea"/>
              <a:cs typeface="+mn-cs"/>
            </a:defRPr>
          </a:pPr>
          <a:endParaRPr lang="el-GR"/>
        </a:p>
      </c:txPr>
    </c:legend>
    <c:plotVisOnly val="1"/>
    <c:dispBlanksAs val="gap"/>
    <c:showDLblsOverMax val="0"/>
  </c:chart>
  <c:spPr>
    <a:noFill/>
    <a:ln>
      <a:noFill/>
    </a:ln>
    <a:effectLst/>
  </c:spPr>
  <c:txPr>
    <a:bodyPr/>
    <a:lstStyle/>
    <a:p>
      <a:pPr>
        <a:defRPr/>
      </a:pPr>
      <a:endParaRPr lang="el-GR"/>
    </a:p>
  </c:txPr>
  <c:externalData r:id="rId3">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8.4195485351752572E-2"/>
          <c:y val="0.1820133894162318"/>
          <c:w val="0.84516871181201025"/>
          <c:h val="0.77922143642699493"/>
        </c:manualLayout>
      </c:layout>
      <c:pie3DChart>
        <c:varyColors val="1"/>
        <c:ser>
          <c:idx val="0"/>
          <c:order val="0"/>
          <c:explosion val="25"/>
          <c:dPt>
            <c:idx val="0"/>
            <c:bubble3D val="0"/>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extLst>
              <c:ext xmlns:c16="http://schemas.microsoft.com/office/drawing/2014/chart" uri="{C3380CC4-5D6E-409C-BE32-E72D297353CC}">
                <c16:uniqueId val="{00000001-165F-4792-BC89-3686F60E51A8}"/>
              </c:ext>
            </c:extLst>
          </c:dPt>
          <c:dPt>
            <c:idx val="1"/>
            <c:bubble3D val="0"/>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extLst>
              <c:ext xmlns:c16="http://schemas.microsoft.com/office/drawing/2014/chart" uri="{C3380CC4-5D6E-409C-BE32-E72D297353CC}">
                <c16:uniqueId val="{00000003-165F-4792-BC89-3686F60E51A8}"/>
              </c:ext>
            </c:extLst>
          </c:dPt>
          <c:dPt>
            <c:idx val="2"/>
            <c:bubble3D val="0"/>
            <c:spPr>
              <a:gradFill rotWithShape="1">
                <a:gsLst>
                  <a:gs pos="0">
                    <a:schemeClr val="accent3">
                      <a:shade val="51000"/>
                      <a:satMod val="130000"/>
                    </a:schemeClr>
                  </a:gs>
                  <a:gs pos="80000">
                    <a:schemeClr val="accent3">
                      <a:shade val="93000"/>
                      <a:satMod val="130000"/>
                    </a:schemeClr>
                  </a:gs>
                  <a:gs pos="100000">
                    <a:schemeClr val="accent3">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extLst>
              <c:ext xmlns:c16="http://schemas.microsoft.com/office/drawing/2014/chart" uri="{C3380CC4-5D6E-409C-BE32-E72D297353CC}">
                <c16:uniqueId val="{00000005-165F-4792-BC89-3686F60E51A8}"/>
              </c:ext>
            </c:extLst>
          </c:dPt>
          <c:dPt>
            <c:idx val="3"/>
            <c:bubble3D val="0"/>
            <c:spPr>
              <a:solidFill>
                <a:schemeClr val="accent6"/>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extLst>
              <c:ext xmlns:c16="http://schemas.microsoft.com/office/drawing/2014/chart" uri="{C3380CC4-5D6E-409C-BE32-E72D297353CC}">
                <c16:uniqueId val="{00000000-583D-4533-99BE-0406B02A63A0}"/>
              </c:ext>
            </c:extLst>
          </c:dPt>
          <c:dPt>
            <c:idx val="4"/>
            <c:bubble3D val="0"/>
            <c:spPr>
              <a:gradFill rotWithShape="1">
                <a:gsLst>
                  <a:gs pos="0">
                    <a:schemeClr val="accent5">
                      <a:shade val="51000"/>
                      <a:satMod val="130000"/>
                    </a:schemeClr>
                  </a:gs>
                  <a:gs pos="80000">
                    <a:schemeClr val="accent5">
                      <a:shade val="93000"/>
                      <a:satMod val="130000"/>
                    </a:schemeClr>
                  </a:gs>
                  <a:gs pos="100000">
                    <a:schemeClr val="accent5">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extLst>
              <c:ext xmlns:c16="http://schemas.microsoft.com/office/drawing/2014/chart" uri="{C3380CC4-5D6E-409C-BE32-E72D297353CC}">
                <c16:uniqueId val="{00000009-165F-4792-BC89-3686F60E51A8}"/>
              </c:ext>
            </c:extLst>
          </c:dPt>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lumMod val="75000"/>
                        <a:lumOff val="25000"/>
                      </a:schemeClr>
                    </a:solidFill>
                    <a:latin typeface="+mn-lt"/>
                    <a:ea typeface="+mn-ea"/>
                    <a:cs typeface="+mn-cs"/>
                  </a:defRPr>
                </a:pPr>
                <a:endParaRPr lang="el-GR"/>
              </a:p>
            </c:txPr>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Sheet1!$B$132:$B$136</c:f>
              <c:strCache>
                <c:ptCount val="5"/>
                <c:pt idx="0">
                  <c:v>ΠΟΛΥ</c:v>
                </c:pt>
                <c:pt idx="1">
                  <c:v>ΑΡΚΕΤΑ</c:v>
                </c:pt>
                <c:pt idx="2">
                  <c:v>ΛΙΓΟ</c:v>
                </c:pt>
                <c:pt idx="3">
                  <c:v>ΚΑΘΟΛΟΥ</c:v>
                </c:pt>
                <c:pt idx="4">
                  <c:v>ΔΓ/ΔΑ</c:v>
                </c:pt>
              </c:strCache>
            </c:strRef>
          </c:cat>
          <c:val>
            <c:numRef>
              <c:f>Sheet1!$E$132:$E$136</c:f>
              <c:numCache>
                <c:formatCode>0.0</c:formatCode>
                <c:ptCount val="5"/>
                <c:pt idx="0">
                  <c:v>14.349140468327548</c:v>
                </c:pt>
                <c:pt idx="1">
                  <c:v>38.910894052619511</c:v>
                </c:pt>
                <c:pt idx="2">
                  <c:v>22.257031398098334</c:v>
                </c:pt>
                <c:pt idx="3">
                  <c:v>22.63516547107124</c:v>
                </c:pt>
                <c:pt idx="4">
                  <c:v>1.8477686098833686</c:v>
                </c:pt>
              </c:numCache>
            </c:numRef>
          </c:val>
          <c:extLst>
            <c:ext xmlns:c16="http://schemas.microsoft.com/office/drawing/2014/chart" uri="{C3380CC4-5D6E-409C-BE32-E72D297353CC}">
              <c16:uniqueId val="{00000000-1D06-416C-BCE9-4D81B051F35D}"/>
            </c:ext>
          </c:extLst>
        </c:ser>
        <c:dLbls>
          <c:showLegendKey val="0"/>
          <c:showVal val="0"/>
          <c:showCatName val="0"/>
          <c:showSerName val="0"/>
          <c:showPercent val="1"/>
          <c:showBubbleSize val="0"/>
          <c:showLeaderLines val="1"/>
        </c:dLbls>
      </c:pie3DChart>
      <c:spPr>
        <a:noFill/>
        <a:ln>
          <a:noFill/>
        </a:ln>
        <a:effectLst/>
      </c:spPr>
    </c:plotArea>
    <c:legend>
      <c:legendPos val="b"/>
      <c:layout>
        <c:manualLayout>
          <c:xMode val="edge"/>
          <c:yMode val="edge"/>
          <c:x val="0.29545597955840491"/>
          <c:y val="2.6147096765958187E-2"/>
          <c:w val="0.39010448536146852"/>
          <c:h val="5.1109135818007329E-2"/>
        </c:manualLayout>
      </c:layout>
      <c:overlay val="0"/>
      <c:spPr>
        <a:solidFill>
          <a:schemeClr val="bg1"/>
        </a:solidFill>
        <a:ln>
          <a:noFill/>
        </a:ln>
        <a:effectLst/>
      </c:spPr>
      <c:txPr>
        <a:bodyPr rot="0" spcFirstLastPara="1" vertOverflow="ellipsis" vert="horz" wrap="square" anchor="ctr" anchorCtr="1"/>
        <a:lstStyle/>
        <a:p>
          <a:pPr>
            <a:defRPr sz="1197" b="1" i="0" u="none" strike="noStrike" kern="1200" baseline="0">
              <a:solidFill>
                <a:schemeClr val="tx1">
                  <a:lumMod val="65000"/>
                  <a:lumOff val="35000"/>
                </a:schemeClr>
              </a:solidFill>
              <a:latin typeface="+mn-lt"/>
              <a:ea typeface="+mn-ea"/>
              <a:cs typeface="+mn-cs"/>
            </a:defRPr>
          </a:pPr>
          <a:endParaRPr lang="el-GR"/>
        </a:p>
      </c:txPr>
    </c:legend>
    <c:plotVisOnly val="1"/>
    <c:dispBlanksAs val="gap"/>
    <c:showDLblsOverMax val="0"/>
  </c:chart>
  <c:spPr>
    <a:noFill/>
    <a:ln>
      <a:noFill/>
    </a:ln>
    <a:effectLst/>
  </c:spPr>
  <c:txPr>
    <a:bodyPr/>
    <a:lstStyle/>
    <a:p>
      <a:pPr>
        <a:defRPr/>
      </a:pPr>
      <a:endParaRPr lang="el-GR"/>
    </a:p>
  </c:txPr>
  <c:externalData r:id="rId3">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7.6684307240433083E-2"/>
          <c:y val="0.19427061604783763"/>
          <c:w val="0.84663138551913386"/>
          <c:h val="0.77301834738720365"/>
        </c:manualLayout>
      </c:layout>
      <c:pie3DChart>
        <c:varyColors val="1"/>
        <c:ser>
          <c:idx val="0"/>
          <c:order val="0"/>
          <c:explosion val="25"/>
          <c:dPt>
            <c:idx val="0"/>
            <c:bubble3D val="0"/>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extLst>
              <c:ext xmlns:c16="http://schemas.microsoft.com/office/drawing/2014/chart" uri="{C3380CC4-5D6E-409C-BE32-E72D297353CC}">
                <c16:uniqueId val="{00000001-8091-4969-88C6-E3A18196ACD8}"/>
              </c:ext>
            </c:extLst>
          </c:dPt>
          <c:dPt>
            <c:idx val="1"/>
            <c:bubble3D val="0"/>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extLst>
              <c:ext xmlns:c16="http://schemas.microsoft.com/office/drawing/2014/chart" uri="{C3380CC4-5D6E-409C-BE32-E72D297353CC}">
                <c16:uniqueId val="{00000003-8091-4969-88C6-E3A18196ACD8}"/>
              </c:ext>
            </c:extLst>
          </c:dPt>
          <c:dPt>
            <c:idx val="2"/>
            <c:bubble3D val="0"/>
            <c:spPr>
              <a:gradFill rotWithShape="1">
                <a:gsLst>
                  <a:gs pos="0">
                    <a:schemeClr val="accent3">
                      <a:shade val="51000"/>
                      <a:satMod val="130000"/>
                    </a:schemeClr>
                  </a:gs>
                  <a:gs pos="80000">
                    <a:schemeClr val="accent3">
                      <a:shade val="93000"/>
                      <a:satMod val="130000"/>
                    </a:schemeClr>
                  </a:gs>
                  <a:gs pos="100000">
                    <a:schemeClr val="accent3">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extLst>
              <c:ext xmlns:c16="http://schemas.microsoft.com/office/drawing/2014/chart" uri="{C3380CC4-5D6E-409C-BE32-E72D297353CC}">
                <c16:uniqueId val="{00000005-8091-4969-88C6-E3A18196ACD8}"/>
              </c:ext>
            </c:extLst>
          </c:dPt>
          <c:dPt>
            <c:idx val="3"/>
            <c:bubble3D val="0"/>
            <c:spPr>
              <a:solidFill>
                <a:schemeClr val="accent6"/>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extLst>
              <c:ext xmlns:c16="http://schemas.microsoft.com/office/drawing/2014/chart" uri="{C3380CC4-5D6E-409C-BE32-E72D297353CC}">
                <c16:uniqueId val="{00000000-9DCA-4C9D-B341-146FFBE3E871}"/>
              </c:ext>
            </c:extLst>
          </c:dPt>
          <c:dPt>
            <c:idx val="4"/>
            <c:bubble3D val="0"/>
            <c:spPr>
              <a:gradFill rotWithShape="1">
                <a:gsLst>
                  <a:gs pos="0">
                    <a:schemeClr val="accent5">
                      <a:shade val="51000"/>
                      <a:satMod val="130000"/>
                    </a:schemeClr>
                  </a:gs>
                  <a:gs pos="80000">
                    <a:schemeClr val="accent5">
                      <a:shade val="93000"/>
                      <a:satMod val="130000"/>
                    </a:schemeClr>
                  </a:gs>
                  <a:gs pos="100000">
                    <a:schemeClr val="accent5">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extLst>
              <c:ext xmlns:c16="http://schemas.microsoft.com/office/drawing/2014/chart" uri="{C3380CC4-5D6E-409C-BE32-E72D297353CC}">
                <c16:uniqueId val="{00000009-8091-4969-88C6-E3A18196ACD8}"/>
              </c:ext>
            </c:extLst>
          </c:dPt>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lumMod val="75000"/>
                        <a:lumOff val="25000"/>
                      </a:schemeClr>
                    </a:solidFill>
                    <a:latin typeface="+mn-lt"/>
                    <a:ea typeface="+mn-ea"/>
                    <a:cs typeface="+mn-cs"/>
                  </a:defRPr>
                </a:pPr>
                <a:endParaRPr lang="el-GR"/>
              </a:p>
            </c:txPr>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Sheet1!$B$132:$B$136</c:f>
              <c:strCache>
                <c:ptCount val="5"/>
                <c:pt idx="0">
                  <c:v>ΠΟΛΥ</c:v>
                </c:pt>
                <c:pt idx="1">
                  <c:v>ΑΡΚΕΤΑ</c:v>
                </c:pt>
                <c:pt idx="2">
                  <c:v>ΛΙΓΟ</c:v>
                </c:pt>
                <c:pt idx="3">
                  <c:v>ΚΑΘΟΛΟΥ</c:v>
                </c:pt>
                <c:pt idx="4">
                  <c:v>ΔΓ/ΔΑ</c:v>
                </c:pt>
              </c:strCache>
            </c:strRef>
          </c:cat>
          <c:val>
            <c:numRef>
              <c:f>Sheet1!$F$132:$F$136</c:f>
              <c:numCache>
                <c:formatCode>0.0</c:formatCode>
                <c:ptCount val="5"/>
                <c:pt idx="0">
                  <c:v>6.8074110287441814</c:v>
                </c:pt>
                <c:pt idx="1">
                  <c:v>33.920322461563039</c:v>
                </c:pt>
                <c:pt idx="2">
                  <c:v>23.483223418371917</c:v>
                </c:pt>
                <c:pt idx="3">
                  <c:v>33.241876103722461</c:v>
                </c:pt>
                <c:pt idx="4">
                  <c:v>2.547166987598402</c:v>
                </c:pt>
              </c:numCache>
            </c:numRef>
          </c:val>
          <c:extLst>
            <c:ext xmlns:c16="http://schemas.microsoft.com/office/drawing/2014/chart" uri="{C3380CC4-5D6E-409C-BE32-E72D297353CC}">
              <c16:uniqueId val="{00000000-EBD2-4B6A-A204-4AED548720C8}"/>
            </c:ext>
          </c:extLst>
        </c:ser>
        <c:dLbls>
          <c:showLegendKey val="0"/>
          <c:showVal val="0"/>
          <c:showCatName val="0"/>
          <c:showSerName val="0"/>
          <c:showPercent val="1"/>
          <c:showBubbleSize val="0"/>
          <c:showLeaderLines val="1"/>
        </c:dLbls>
      </c:pie3DChart>
      <c:spPr>
        <a:noFill/>
        <a:ln>
          <a:noFill/>
        </a:ln>
        <a:effectLst/>
      </c:spPr>
    </c:plotArea>
    <c:legend>
      <c:legendPos val="b"/>
      <c:layout>
        <c:manualLayout>
          <c:xMode val="edge"/>
          <c:yMode val="edge"/>
          <c:x val="0.31451100154880463"/>
          <c:y val="1.8791249789716483E-2"/>
          <c:w val="0.37097789536806491"/>
          <c:h val="4.621648046133256E-2"/>
        </c:manualLayout>
      </c:layout>
      <c:overlay val="0"/>
      <c:spPr>
        <a:solidFill>
          <a:schemeClr val="bg1"/>
        </a:solidFill>
        <a:ln>
          <a:noFill/>
        </a:ln>
        <a:effectLst/>
      </c:spPr>
      <c:txPr>
        <a:bodyPr rot="0" spcFirstLastPara="1" vertOverflow="ellipsis" vert="horz" wrap="square" anchor="ctr" anchorCtr="1"/>
        <a:lstStyle/>
        <a:p>
          <a:pPr>
            <a:defRPr sz="1197" b="1" i="0" u="none" strike="noStrike" kern="1200" baseline="0">
              <a:solidFill>
                <a:schemeClr val="tx1">
                  <a:lumMod val="65000"/>
                  <a:lumOff val="35000"/>
                </a:schemeClr>
              </a:solidFill>
              <a:latin typeface="+mn-lt"/>
              <a:ea typeface="+mn-ea"/>
              <a:cs typeface="+mn-cs"/>
            </a:defRPr>
          </a:pPr>
          <a:endParaRPr lang="el-GR"/>
        </a:p>
      </c:txPr>
    </c:legend>
    <c:plotVisOnly val="1"/>
    <c:dispBlanksAs val="gap"/>
    <c:showDLblsOverMax val="0"/>
  </c:chart>
  <c:spPr>
    <a:noFill/>
    <a:ln>
      <a:noFill/>
    </a:ln>
    <a:effectLst/>
  </c:spPr>
  <c:txPr>
    <a:bodyPr/>
    <a:lstStyle/>
    <a:p>
      <a:pPr>
        <a:defRPr/>
      </a:pPr>
      <a:endParaRPr lang="el-GR"/>
    </a:p>
  </c:txPr>
  <c:externalData r:id="rId3">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depthPercent val="100"/>
      <c:rAngAx val="1"/>
    </c:view3D>
    <c:floor>
      <c:thickness val="0"/>
      <c:spPr>
        <a:noFill/>
        <a:ln>
          <a:noFill/>
        </a:ln>
        <a:effectLst/>
        <a:sp3d/>
      </c:spPr>
    </c:floor>
    <c:sideWall>
      <c:thickness val="0"/>
      <c:spPr>
        <a:noFill/>
        <a:ln w="25400">
          <a:noFill/>
        </a:ln>
        <a:effectLst/>
        <a:sp3d/>
      </c:spPr>
    </c:sideWall>
    <c:backWall>
      <c:thickness val="0"/>
      <c:spPr>
        <a:noFill/>
        <a:ln w="25400">
          <a:noFill/>
        </a:ln>
        <a:effectLst/>
        <a:sp3d/>
      </c:spPr>
    </c:backWall>
    <c:plotArea>
      <c:layout/>
      <c:bar3DChart>
        <c:barDir val="bar"/>
        <c:grouping val="percentStacked"/>
        <c:varyColors val="0"/>
        <c:ser>
          <c:idx val="0"/>
          <c:order val="0"/>
          <c:tx>
            <c:strRef>
              <c:f>Sheet1!$B$132</c:f>
              <c:strCache>
                <c:ptCount val="1"/>
                <c:pt idx="0">
                  <c:v>ΠΟΛΥ</c:v>
                </c:pt>
              </c:strCache>
            </c:strRef>
          </c:tx>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lumMod val="75000"/>
                        <a:lumOff val="25000"/>
                      </a:schemeClr>
                    </a:solidFill>
                    <a:latin typeface="+mn-lt"/>
                    <a:ea typeface="+mn-ea"/>
                    <a:cs typeface="+mn-cs"/>
                  </a:defRPr>
                </a:pPr>
                <a:endParaRPr lang="el-GR"/>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Sheet1!$C$131:$H$131</c:f>
              <c:strCache>
                <c:ptCount val="6"/>
                <c:pt idx="0">
                  <c:v>Τα θέματα της Παιδείας</c:v>
                </c:pt>
                <c:pt idx="1">
                  <c:v>Τα Θέματα της Οικονομίας</c:v>
                </c:pt>
                <c:pt idx="2">
                  <c:v>Τα θέματα Ασφάλειας και Προστασίας των πολιτών</c:v>
                </c:pt>
                <c:pt idx="3">
                  <c:v>Τα διεθνή και τα Ελληνοτουρκικά</c:v>
                </c:pt>
                <c:pt idx="4">
                  <c:v>Τα θέματα της πανδημίας</c:v>
                </c:pt>
                <c:pt idx="5">
                  <c:v>Τα θέματα ψηφιοποίησης του Κράτους</c:v>
                </c:pt>
              </c:strCache>
            </c:strRef>
          </c:cat>
          <c:val>
            <c:numRef>
              <c:f>Sheet1!$C$132:$H$132</c:f>
              <c:numCache>
                <c:formatCode>0.0</c:formatCode>
                <c:ptCount val="6"/>
                <c:pt idx="0">
                  <c:v>9.3286374203075049</c:v>
                </c:pt>
                <c:pt idx="1">
                  <c:v>6.8074110287441814</c:v>
                </c:pt>
                <c:pt idx="2">
                  <c:v>11.272985431311197</c:v>
                </c:pt>
                <c:pt idx="3">
                  <c:v>14.180088725470616</c:v>
                </c:pt>
                <c:pt idx="4">
                  <c:v>14.349140468327548</c:v>
                </c:pt>
                <c:pt idx="5">
                  <c:v>23.096431495496923</c:v>
                </c:pt>
              </c:numCache>
            </c:numRef>
          </c:val>
          <c:extLst>
            <c:ext xmlns:c16="http://schemas.microsoft.com/office/drawing/2014/chart" uri="{C3380CC4-5D6E-409C-BE32-E72D297353CC}">
              <c16:uniqueId val="{00000000-0ABF-46E8-84EC-68E8DAE7B07A}"/>
            </c:ext>
          </c:extLst>
        </c:ser>
        <c:ser>
          <c:idx val="1"/>
          <c:order val="1"/>
          <c:tx>
            <c:strRef>
              <c:f>Sheet1!$B$133</c:f>
              <c:strCache>
                <c:ptCount val="1"/>
                <c:pt idx="0">
                  <c:v>ΑΡΚΕΤΑ</c:v>
                </c:pt>
              </c:strCache>
            </c:strRef>
          </c:tx>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lumMod val="75000"/>
                        <a:lumOff val="25000"/>
                      </a:schemeClr>
                    </a:solidFill>
                    <a:latin typeface="+mn-lt"/>
                    <a:ea typeface="+mn-ea"/>
                    <a:cs typeface="+mn-cs"/>
                  </a:defRPr>
                </a:pPr>
                <a:endParaRPr lang="el-GR"/>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Sheet1!$C$131:$H$131</c:f>
              <c:strCache>
                <c:ptCount val="6"/>
                <c:pt idx="0">
                  <c:v>Τα θέματα της Παιδείας</c:v>
                </c:pt>
                <c:pt idx="1">
                  <c:v>Τα Θέματα της Οικονομίας</c:v>
                </c:pt>
                <c:pt idx="2">
                  <c:v>Τα θέματα Ασφάλειας και Προστασίας των πολιτών</c:v>
                </c:pt>
                <c:pt idx="3">
                  <c:v>Τα διεθνή και τα Ελληνοτουρκικά</c:v>
                </c:pt>
                <c:pt idx="4">
                  <c:v>Τα θέματα της πανδημίας</c:v>
                </c:pt>
                <c:pt idx="5">
                  <c:v>Τα θέματα ψηφιοποίησης του Κράτους</c:v>
                </c:pt>
              </c:strCache>
            </c:strRef>
          </c:cat>
          <c:val>
            <c:numRef>
              <c:f>Sheet1!$C$133:$H$133</c:f>
              <c:numCache>
                <c:formatCode>0.0</c:formatCode>
                <c:ptCount val="6"/>
                <c:pt idx="0">
                  <c:v>29.301898652086727</c:v>
                </c:pt>
                <c:pt idx="1">
                  <c:v>33.920322461563039</c:v>
                </c:pt>
                <c:pt idx="2">
                  <c:v>34.393904548590641</c:v>
                </c:pt>
                <c:pt idx="3">
                  <c:v>31.564485831901205</c:v>
                </c:pt>
                <c:pt idx="4">
                  <c:v>38.910894052619511</c:v>
                </c:pt>
                <c:pt idx="5">
                  <c:v>37.275595582802474</c:v>
                </c:pt>
              </c:numCache>
            </c:numRef>
          </c:val>
          <c:extLst>
            <c:ext xmlns:c16="http://schemas.microsoft.com/office/drawing/2014/chart" uri="{C3380CC4-5D6E-409C-BE32-E72D297353CC}">
              <c16:uniqueId val="{00000001-0ABF-46E8-84EC-68E8DAE7B07A}"/>
            </c:ext>
          </c:extLst>
        </c:ser>
        <c:ser>
          <c:idx val="2"/>
          <c:order val="2"/>
          <c:tx>
            <c:strRef>
              <c:f>Sheet1!$B$134</c:f>
              <c:strCache>
                <c:ptCount val="1"/>
                <c:pt idx="0">
                  <c:v>ΛΙΓΟ</c:v>
                </c:pt>
              </c:strCache>
            </c:strRef>
          </c:tx>
          <c:spPr>
            <a:gradFill rotWithShape="1">
              <a:gsLst>
                <a:gs pos="0">
                  <a:schemeClr val="accent3">
                    <a:shade val="51000"/>
                    <a:satMod val="130000"/>
                  </a:schemeClr>
                </a:gs>
                <a:gs pos="80000">
                  <a:schemeClr val="accent3">
                    <a:shade val="93000"/>
                    <a:satMod val="130000"/>
                  </a:schemeClr>
                </a:gs>
                <a:gs pos="100000">
                  <a:schemeClr val="accent3">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lumMod val="75000"/>
                        <a:lumOff val="25000"/>
                      </a:schemeClr>
                    </a:solidFill>
                    <a:latin typeface="+mn-lt"/>
                    <a:ea typeface="+mn-ea"/>
                    <a:cs typeface="+mn-cs"/>
                  </a:defRPr>
                </a:pPr>
                <a:endParaRPr lang="el-GR"/>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Sheet1!$C$131:$H$131</c:f>
              <c:strCache>
                <c:ptCount val="6"/>
                <c:pt idx="0">
                  <c:v>Τα θέματα της Παιδείας</c:v>
                </c:pt>
                <c:pt idx="1">
                  <c:v>Τα Θέματα της Οικονομίας</c:v>
                </c:pt>
                <c:pt idx="2">
                  <c:v>Τα θέματα Ασφάλειας και Προστασίας των πολιτών</c:v>
                </c:pt>
                <c:pt idx="3">
                  <c:v>Τα διεθνή και τα Ελληνοτουρκικά</c:v>
                </c:pt>
                <c:pt idx="4">
                  <c:v>Τα θέματα της πανδημίας</c:v>
                </c:pt>
                <c:pt idx="5">
                  <c:v>Τα θέματα ψηφιοποίησης του Κράτους</c:v>
                </c:pt>
              </c:strCache>
            </c:strRef>
          </c:cat>
          <c:val>
            <c:numRef>
              <c:f>Sheet1!$C$134:$H$134</c:f>
              <c:numCache>
                <c:formatCode>0.0</c:formatCode>
                <c:ptCount val="6"/>
                <c:pt idx="0">
                  <c:v>20.879186662542772</c:v>
                </c:pt>
                <c:pt idx="1">
                  <c:v>23.483223418371917</c:v>
                </c:pt>
                <c:pt idx="2">
                  <c:v>24.262816346528798</c:v>
                </c:pt>
                <c:pt idx="3">
                  <c:v>21.596858638743434</c:v>
                </c:pt>
                <c:pt idx="4">
                  <c:v>22.257031398098334</c:v>
                </c:pt>
                <c:pt idx="5">
                  <c:v>16.998821814405822</c:v>
                </c:pt>
              </c:numCache>
            </c:numRef>
          </c:val>
          <c:extLst>
            <c:ext xmlns:c16="http://schemas.microsoft.com/office/drawing/2014/chart" uri="{C3380CC4-5D6E-409C-BE32-E72D297353CC}">
              <c16:uniqueId val="{00000002-0ABF-46E8-84EC-68E8DAE7B07A}"/>
            </c:ext>
          </c:extLst>
        </c:ser>
        <c:ser>
          <c:idx val="3"/>
          <c:order val="3"/>
          <c:tx>
            <c:strRef>
              <c:f>Sheet1!$B$135</c:f>
              <c:strCache>
                <c:ptCount val="1"/>
                <c:pt idx="0">
                  <c:v>ΚΑΘΟΛΟΥ</c:v>
                </c:pt>
              </c:strCache>
            </c:strRef>
          </c:tx>
          <c:spPr>
            <a:gradFill rotWithShape="1">
              <a:gsLst>
                <a:gs pos="0">
                  <a:schemeClr val="accent4">
                    <a:shade val="51000"/>
                    <a:satMod val="130000"/>
                  </a:schemeClr>
                </a:gs>
                <a:gs pos="80000">
                  <a:schemeClr val="accent4">
                    <a:shade val="93000"/>
                    <a:satMod val="130000"/>
                  </a:schemeClr>
                </a:gs>
                <a:gs pos="100000">
                  <a:schemeClr val="accent4">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lumMod val="75000"/>
                        <a:lumOff val="25000"/>
                      </a:schemeClr>
                    </a:solidFill>
                    <a:latin typeface="+mn-lt"/>
                    <a:ea typeface="+mn-ea"/>
                    <a:cs typeface="+mn-cs"/>
                  </a:defRPr>
                </a:pPr>
                <a:endParaRPr lang="el-GR"/>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Sheet1!$C$131:$H$131</c:f>
              <c:strCache>
                <c:ptCount val="6"/>
                <c:pt idx="0">
                  <c:v>Τα θέματα της Παιδείας</c:v>
                </c:pt>
                <c:pt idx="1">
                  <c:v>Τα Θέματα της Οικονομίας</c:v>
                </c:pt>
                <c:pt idx="2">
                  <c:v>Τα θέματα Ασφάλειας και Προστασίας των πολιτών</c:v>
                </c:pt>
                <c:pt idx="3">
                  <c:v>Τα διεθνή και τα Ελληνοτουρκικά</c:v>
                </c:pt>
                <c:pt idx="4">
                  <c:v>Τα θέματα της πανδημίας</c:v>
                </c:pt>
                <c:pt idx="5">
                  <c:v>Τα θέματα ψηφιοποίησης του Κράτους</c:v>
                </c:pt>
              </c:strCache>
            </c:strRef>
          </c:cat>
          <c:val>
            <c:numRef>
              <c:f>Sheet1!$C$135:$H$135</c:f>
              <c:numCache>
                <c:formatCode>0.0</c:formatCode>
                <c:ptCount val="6"/>
                <c:pt idx="0">
                  <c:v>33.750710872102871</c:v>
                </c:pt>
                <c:pt idx="1">
                  <c:v>33.241876103722461</c:v>
                </c:pt>
                <c:pt idx="2">
                  <c:v>26.122648961593438</c:v>
                </c:pt>
                <c:pt idx="3">
                  <c:v>26.943367571240152</c:v>
                </c:pt>
                <c:pt idx="4">
                  <c:v>22.63516547107124</c:v>
                </c:pt>
                <c:pt idx="5">
                  <c:v>14.013419334225304</c:v>
                </c:pt>
              </c:numCache>
            </c:numRef>
          </c:val>
          <c:extLst>
            <c:ext xmlns:c16="http://schemas.microsoft.com/office/drawing/2014/chart" uri="{C3380CC4-5D6E-409C-BE32-E72D297353CC}">
              <c16:uniqueId val="{00000003-0ABF-46E8-84EC-68E8DAE7B07A}"/>
            </c:ext>
          </c:extLst>
        </c:ser>
        <c:ser>
          <c:idx val="4"/>
          <c:order val="4"/>
          <c:tx>
            <c:strRef>
              <c:f>Sheet1!$B$136</c:f>
              <c:strCache>
                <c:ptCount val="1"/>
                <c:pt idx="0">
                  <c:v>ΔΓ/ΔΑ</c:v>
                </c:pt>
              </c:strCache>
            </c:strRef>
          </c:tx>
          <c:spPr>
            <a:gradFill rotWithShape="1">
              <a:gsLst>
                <a:gs pos="0">
                  <a:schemeClr val="accent5">
                    <a:shade val="51000"/>
                    <a:satMod val="130000"/>
                  </a:schemeClr>
                </a:gs>
                <a:gs pos="80000">
                  <a:schemeClr val="accent5">
                    <a:shade val="93000"/>
                    <a:satMod val="130000"/>
                  </a:schemeClr>
                </a:gs>
                <a:gs pos="100000">
                  <a:schemeClr val="accent5">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lumMod val="75000"/>
                        <a:lumOff val="25000"/>
                      </a:schemeClr>
                    </a:solidFill>
                    <a:latin typeface="+mn-lt"/>
                    <a:ea typeface="+mn-ea"/>
                    <a:cs typeface="+mn-cs"/>
                  </a:defRPr>
                </a:pPr>
                <a:endParaRPr lang="el-GR"/>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Sheet1!$C$131:$H$131</c:f>
              <c:strCache>
                <c:ptCount val="6"/>
                <c:pt idx="0">
                  <c:v>Τα θέματα της Παιδείας</c:v>
                </c:pt>
                <c:pt idx="1">
                  <c:v>Τα Θέματα της Οικονομίας</c:v>
                </c:pt>
                <c:pt idx="2">
                  <c:v>Τα θέματα Ασφάλειας και Προστασίας των πολιτών</c:v>
                </c:pt>
                <c:pt idx="3">
                  <c:v>Τα διεθνή και τα Ελληνοτουρκικά</c:v>
                </c:pt>
                <c:pt idx="4">
                  <c:v>Τα θέματα της πανδημίας</c:v>
                </c:pt>
                <c:pt idx="5">
                  <c:v>Τα θέματα ψηφιοποίησης του Κράτους</c:v>
                </c:pt>
              </c:strCache>
            </c:strRef>
          </c:cat>
          <c:val>
            <c:numRef>
              <c:f>Sheet1!$C$136:$H$136</c:f>
              <c:numCache>
                <c:formatCode>0.0</c:formatCode>
                <c:ptCount val="6"/>
                <c:pt idx="0">
                  <c:v>6.7395663929601284</c:v>
                </c:pt>
                <c:pt idx="1">
                  <c:v>2.547166987598402</c:v>
                </c:pt>
                <c:pt idx="2">
                  <c:v>3.9476447119759257</c:v>
                </c:pt>
                <c:pt idx="3">
                  <c:v>5.7151992326445846</c:v>
                </c:pt>
                <c:pt idx="4">
                  <c:v>1.8477686098833686</c:v>
                </c:pt>
                <c:pt idx="5">
                  <c:v>8.6157317730694825</c:v>
                </c:pt>
              </c:numCache>
            </c:numRef>
          </c:val>
          <c:extLst>
            <c:ext xmlns:c16="http://schemas.microsoft.com/office/drawing/2014/chart" uri="{C3380CC4-5D6E-409C-BE32-E72D297353CC}">
              <c16:uniqueId val="{00000004-0ABF-46E8-84EC-68E8DAE7B07A}"/>
            </c:ext>
          </c:extLst>
        </c:ser>
        <c:dLbls>
          <c:showLegendKey val="0"/>
          <c:showVal val="1"/>
          <c:showCatName val="0"/>
          <c:showSerName val="0"/>
          <c:showPercent val="0"/>
          <c:showBubbleSize val="0"/>
        </c:dLbls>
        <c:gapWidth val="150"/>
        <c:shape val="box"/>
        <c:axId val="196097920"/>
        <c:axId val="196099456"/>
        <c:axId val="0"/>
      </c:bar3DChart>
      <c:catAx>
        <c:axId val="196097920"/>
        <c:scaling>
          <c:orientation val="minMax"/>
        </c:scaling>
        <c:delete val="0"/>
        <c:axPos val="l"/>
        <c:numFmt formatCode="General" sourceLinked="0"/>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197" b="1" i="0" u="none" strike="noStrike" kern="1200" baseline="0">
                <a:solidFill>
                  <a:schemeClr val="tx1">
                    <a:lumMod val="65000"/>
                    <a:lumOff val="35000"/>
                  </a:schemeClr>
                </a:solidFill>
                <a:latin typeface="+mn-lt"/>
                <a:ea typeface="+mn-ea"/>
                <a:cs typeface="+mn-cs"/>
              </a:defRPr>
            </a:pPr>
            <a:endParaRPr lang="el-GR"/>
          </a:p>
        </c:txPr>
        <c:crossAx val="196099456"/>
        <c:crosses val="autoZero"/>
        <c:auto val="1"/>
        <c:lblAlgn val="ctr"/>
        <c:lblOffset val="100"/>
        <c:noMultiLvlLbl val="0"/>
      </c:catAx>
      <c:valAx>
        <c:axId val="196099456"/>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l-GR"/>
          </a:p>
        </c:txPr>
        <c:crossAx val="196097920"/>
        <c:crosses val="autoZero"/>
        <c:crossBetween val="between"/>
      </c:valAx>
      <c:spPr>
        <a:noFill/>
        <a:ln>
          <a:noFill/>
        </a:ln>
        <a:effectLst/>
      </c:spPr>
    </c:plotArea>
    <c:legend>
      <c:legendPos val="b"/>
      <c:layout>
        <c:manualLayout>
          <c:xMode val="edge"/>
          <c:yMode val="edge"/>
          <c:x val="0.44676154483622099"/>
          <c:y val="1.4244057228671931E-3"/>
          <c:w val="0.3749682755931168"/>
          <c:h val="4.3287910442068284E-2"/>
        </c:manualLayout>
      </c:layout>
      <c:overlay val="0"/>
      <c:spPr>
        <a:solidFill>
          <a:schemeClr val="bg1"/>
        </a:solidFill>
        <a:ln>
          <a:noFill/>
        </a:ln>
        <a:effectLst/>
      </c:spPr>
      <c:txPr>
        <a:bodyPr rot="0" spcFirstLastPara="1" vertOverflow="ellipsis" vert="horz" wrap="square" anchor="ctr" anchorCtr="1"/>
        <a:lstStyle/>
        <a:p>
          <a:pPr>
            <a:defRPr sz="1197" b="1" i="0" u="none" strike="noStrike" kern="1200" baseline="0">
              <a:solidFill>
                <a:schemeClr val="tx1">
                  <a:lumMod val="65000"/>
                  <a:lumOff val="35000"/>
                </a:schemeClr>
              </a:solidFill>
              <a:latin typeface="+mn-lt"/>
              <a:ea typeface="+mn-ea"/>
              <a:cs typeface="+mn-cs"/>
            </a:defRPr>
          </a:pPr>
          <a:endParaRPr lang="el-GR"/>
        </a:p>
      </c:txPr>
    </c:legend>
    <c:plotVisOnly val="1"/>
    <c:dispBlanksAs val="gap"/>
    <c:showDLblsOverMax val="0"/>
  </c:chart>
  <c:spPr>
    <a:noFill/>
    <a:ln>
      <a:noFill/>
    </a:ln>
    <a:effectLst/>
  </c:spPr>
  <c:txPr>
    <a:bodyPr/>
    <a:lstStyle/>
    <a:p>
      <a:pPr>
        <a:defRPr/>
      </a:pPr>
      <a:endParaRPr lang="el-GR"/>
    </a:p>
  </c:txPr>
  <c:externalData r:id="rId3">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8.9870408427685539E-2"/>
          <c:y val="0.13956935296842427"/>
          <c:w val="0.84632630598594527"/>
          <c:h val="0.77654090333001524"/>
        </c:manualLayout>
      </c:layout>
      <c:pie3DChart>
        <c:varyColors val="1"/>
        <c:ser>
          <c:idx val="0"/>
          <c:order val="0"/>
          <c:explosion val="25"/>
          <c:dPt>
            <c:idx val="0"/>
            <c:bubble3D val="0"/>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extLst>
              <c:ext xmlns:c16="http://schemas.microsoft.com/office/drawing/2014/chart" uri="{C3380CC4-5D6E-409C-BE32-E72D297353CC}">
                <c16:uniqueId val="{00000001-FAAB-4C60-BF48-29FDF9FC1C82}"/>
              </c:ext>
            </c:extLst>
          </c:dPt>
          <c:dPt>
            <c:idx val="1"/>
            <c:bubble3D val="0"/>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extLst>
              <c:ext xmlns:c16="http://schemas.microsoft.com/office/drawing/2014/chart" uri="{C3380CC4-5D6E-409C-BE32-E72D297353CC}">
                <c16:uniqueId val="{00000003-FAAB-4C60-BF48-29FDF9FC1C82}"/>
              </c:ext>
            </c:extLst>
          </c:dPt>
          <c:dPt>
            <c:idx val="2"/>
            <c:bubble3D val="0"/>
            <c:spPr>
              <a:gradFill rotWithShape="1">
                <a:gsLst>
                  <a:gs pos="0">
                    <a:schemeClr val="accent3">
                      <a:shade val="51000"/>
                      <a:satMod val="130000"/>
                    </a:schemeClr>
                  </a:gs>
                  <a:gs pos="80000">
                    <a:schemeClr val="accent3">
                      <a:shade val="93000"/>
                      <a:satMod val="130000"/>
                    </a:schemeClr>
                  </a:gs>
                  <a:gs pos="100000">
                    <a:schemeClr val="accent3">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extLst>
              <c:ext xmlns:c16="http://schemas.microsoft.com/office/drawing/2014/chart" uri="{C3380CC4-5D6E-409C-BE32-E72D297353CC}">
                <c16:uniqueId val="{00000005-FAAB-4C60-BF48-29FDF9FC1C82}"/>
              </c:ext>
            </c:extLst>
          </c:dPt>
          <c:dPt>
            <c:idx val="3"/>
            <c:bubble3D val="0"/>
            <c:spPr>
              <a:solidFill>
                <a:schemeClr val="accent6"/>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extLst>
              <c:ext xmlns:c16="http://schemas.microsoft.com/office/drawing/2014/chart" uri="{C3380CC4-5D6E-409C-BE32-E72D297353CC}">
                <c16:uniqueId val="{00000000-56E4-4E43-A16B-26F81F456E89}"/>
              </c:ext>
            </c:extLst>
          </c:dPt>
          <c:dPt>
            <c:idx val="4"/>
            <c:bubble3D val="0"/>
            <c:spPr>
              <a:gradFill rotWithShape="1">
                <a:gsLst>
                  <a:gs pos="0">
                    <a:schemeClr val="accent5">
                      <a:shade val="51000"/>
                      <a:satMod val="130000"/>
                    </a:schemeClr>
                  </a:gs>
                  <a:gs pos="80000">
                    <a:schemeClr val="accent5">
                      <a:shade val="93000"/>
                      <a:satMod val="130000"/>
                    </a:schemeClr>
                  </a:gs>
                  <a:gs pos="100000">
                    <a:schemeClr val="accent5">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extLst>
              <c:ext xmlns:c16="http://schemas.microsoft.com/office/drawing/2014/chart" uri="{C3380CC4-5D6E-409C-BE32-E72D297353CC}">
                <c16:uniqueId val="{00000009-FAAB-4C60-BF48-29FDF9FC1C82}"/>
              </c:ext>
            </c:extLst>
          </c:dPt>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lumMod val="75000"/>
                        <a:lumOff val="25000"/>
                      </a:schemeClr>
                    </a:solidFill>
                    <a:latin typeface="+mn-lt"/>
                    <a:ea typeface="+mn-ea"/>
                    <a:cs typeface="+mn-cs"/>
                  </a:defRPr>
                </a:pPr>
                <a:endParaRPr lang="el-GR"/>
              </a:p>
            </c:txPr>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Sheet1!$B$143:$B$147</c:f>
              <c:strCache>
                <c:ptCount val="5"/>
                <c:pt idx="0">
                  <c:v>ΠΟΛΥ</c:v>
                </c:pt>
                <c:pt idx="1">
                  <c:v>ΑΡΚΕΤΑ</c:v>
                </c:pt>
                <c:pt idx="2">
                  <c:v>ΛΙΓΟ</c:v>
                </c:pt>
                <c:pt idx="3">
                  <c:v>ΚΑΘΟΛΟΥ</c:v>
                </c:pt>
                <c:pt idx="4">
                  <c:v>ΔΓ/ΔΑ</c:v>
                </c:pt>
              </c:strCache>
            </c:strRef>
          </c:cat>
          <c:val>
            <c:numRef>
              <c:f>Sheet1!$E$143:$E$147</c:f>
              <c:numCache>
                <c:formatCode>0.0</c:formatCode>
                <c:ptCount val="5"/>
                <c:pt idx="0">
                  <c:v>12.050251858958998</c:v>
                </c:pt>
                <c:pt idx="1">
                  <c:v>34.573638762293136</c:v>
                </c:pt>
                <c:pt idx="2">
                  <c:v>28.084272807227933</c:v>
                </c:pt>
                <c:pt idx="3">
                  <c:v>24.854081714240014</c:v>
                </c:pt>
                <c:pt idx="4">
                  <c:v>0.43775485727992364</c:v>
                </c:pt>
              </c:numCache>
            </c:numRef>
          </c:val>
          <c:extLst>
            <c:ext xmlns:c16="http://schemas.microsoft.com/office/drawing/2014/chart" uri="{C3380CC4-5D6E-409C-BE32-E72D297353CC}">
              <c16:uniqueId val="{00000000-13A5-413E-ABDB-FD67130931A6}"/>
            </c:ext>
          </c:extLst>
        </c:ser>
        <c:dLbls>
          <c:showLegendKey val="0"/>
          <c:showVal val="0"/>
          <c:showCatName val="0"/>
          <c:showSerName val="0"/>
          <c:showPercent val="1"/>
          <c:showBubbleSize val="0"/>
          <c:showLeaderLines val="1"/>
        </c:dLbls>
      </c:pie3DChart>
      <c:spPr>
        <a:noFill/>
        <a:ln>
          <a:noFill/>
        </a:ln>
        <a:effectLst/>
      </c:spPr>
    </c:plotArea>
    <c:legend>
      <c:legendPos val="b"/>
      <c:layout>
        <c:manualLayout>
          <c:xMode val="edge"/>
          <c:yMode val="edge"/>
          <c:x val="0.30514533190682541"/>
          <c:y val="3.5127249577558055E-4"/>
          <c:w val="0.3749682755931168"/>
          <c:h val="4.4620191335347115E-2"/>
        </c:manualLayout>
      </c:layout>
      <c:overlay val="0"/>
      <c:spPr>
        <a:solidFill>
          <a:schemeClr val="bg1"/>
        </a:solidFill>
        <a:ln>
          <a:noFill/>
        </a:ln>
        <a:effectLst/>
      </c:spPr>
      <c:txPr>
        <a:bodyPr rot="0" spcFirstLastPara="1" vertOverflow="ellipsis" vert="horz" wrap="square" anchor="ctr" anchorCtr="1"/>
        <a:lstStyle/>
        <a:p>
          <a:pPr>
            <a:defRPr sz="1197" b="1" i="0" u="none" strike="noStrike" kern="1200" baseline="0">
              <a:solidFill>
                <a:schemeClr val="tx1">
                  <a:lumMod val="65000"/>
                  <a:lumOff val="35000"/>
                </a:schemeClr>
              </a:solidFill>
              <a:latin typeface="+mn-lt"/>
              <a:ea typeface="+mn-ea"/>
              <a:cs typeface="+mn-cs"/>
            </a:defRPr>
          </a:pPr>
          <a:endParaRPr lang="el-GR"/>
        </a:p>
      </c:txPr>
    </c:legend>
    <c:plotVisOnly val="1"/>
    <c:dispBlanksAs val="gap"/>
    <c:showDLblsOverMax val="0"/>
  </c:chart>
  <c:spPr>
    <a:noFill/>
    <a:ln>
      <a:noFill/>
    </a:ln>
    <a:effectLst/>
  </c:spPr>
  <c:txPr>
    <a:bodyPr/>
    <a:lstStyle/>
    <a:p>
      <a:pPr>
        <a:defRPr/>
      </a:pPr>
      <a:endParaRPr lang="el-GR"/>
    </a:p>
  </c:txPr>
  <c:externalData r:id="rId3">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ser>
          <c:idx val="0"/>
          <c:order val="0"/>
          <c:explosion val="25"/>
          <c:dPt>
            <c:idx val="0"/>
            <c:bubble3D val="0"/>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extLst>
              <c:ext xmlns:c16="http://schemas.microsoft.com/office/drawing/2014/chart" uri="{C3380CC4-5D6E-409C-BE32-E72D297353CC}">
                <c16:uniqueId val="{00000001-0BBF-4B70-9F81-43E7DF8D9B83}"/>
              </c:ext>
            </c:extLst>
          </c:dPt>
          <c:dPt>
            <c:idx val="1"/>
            <c:bubble3D val="0"/>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extLst>
              <c:ext xmlns:c16="http://schemas.microsoft.com/office/drawing/2014/chart" uri="{C3380CC4-5D6E-409C-BE32-E72D297353CC}">
                <c16:uniqueId val="{00000003-0BBF-4B70-9F81-43E7DF8D9B83}"/>
              </c:ext>
            </c:extLst>
          </c:dPt>
          <c:dPt>
            <c:idx val="2"/>
            <c:bubble3D val="0"/>
            <c:spPr>
              <a:gradFill rotWithShape="1">
                <a:gsLst>
                  <a:gs pos="0">
                    <a:schemeClr val="accent3">
                      <a:shade val="51000"/>
                      <a:satMod val="130000"/>
                    </a:schemeClr>
                  </a:gs>
                  <a:gs pos="80000">
                    <a:schemeClr val="accent3">
                      <a:shade val="93000"/>
                      <a:satMod val="130000"/>
                    </a:schemeClr>
                  </a:gs>
                  <a:gs pos="100000">
                    <a:schemeClr val="accent3">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extLst>
              <c:ext xmlns:c16="http://schemas.microsoft.com/office/drawing/2014/chart" uri="{C3380CC4-5D6E-409C-BE32-E72D297353CC}">
                <c16:uniqueId val="{00000005-0BBF-4B70-9F81-43E7DF8D9B83}"/>
              </c:ext>
            </c:extLst>
          </c:dPt>
          <c:dPt>
            <c:idx val="3"/>
            <c:bubble3D val="0"/>
            <c:spPr>
              <a:solidFill>
                <a:schemeClr val="accent6"/>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extLst>
              <c:ext xmlns:c16="http://schemas.microsoft.com/office/drawing/2014/chart" uri="{C3380CC4-5D6E-409C-BE32-E72D297353CC}">
                <c16:uniqueId val="{00000000-53F3-4073-80DD-06013F82A7A9}"/>
              </c:ext>
            </c:extLst>
          </c:dPt>
          <c:dPt>
            <c:idx val="4"/>
            <c:bubble3D val="0"/>
            <c:spPr>
              <a:gradFill rotWithShape="1">
                <a:gsLst>
                  <a:gs pos="0">
                    <a:schemeClr val="accent5">
                      <a:shade val="51000"/>
                      <a:satMod val="130000"/>
                    </a:schemeClr>
                  </a:gs>
                  <a:gs pos="80000">
                    <a:schemeClr val="accent5">
                      <a:shade val="93000"/>
                      <a:satMod val="130000"/>
                    </a:schemeClr>
                  </a:gs>
                  <a:gs pos="100000">
                    <a:schemeClr val="accent5">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extLst>
              <c:ext xmlns:c16="http://schemas.microsoft.com/office/drawing/2014/chart" uri="{C3380CC4-5D6E-409C-BE32-E72D297353CC}">
                <c16:uniqueId val="{00000009-0BBF-4B70-9F81-43E7DF8D9B83}"/>
              </c:ext>
            </c:extLst>
          </c:dPt>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lumMod val="75000"/>
                        <a:lumOff val="25000"/>
                      </a:schemeClr>
                    </a:solidFill>
                    <a:latin typeface="+mn-lt"/>
                    <a:ea typeface="+mn-ea"/>
                    <a:cs typeface="+mn-cs"/>
                  </a:defRPr>
                </a:pPr>
                <a:endParaRPr lang="el-GR"/>
              </a:p>
            </c:txPr>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Sheet1!$B$155:$B$159</c:f>
              <c:strCache>
                <c:ptCount val="5"/>
                <c:pt idx="0">
                  <c:v>ΠΟΛΥ</c:v>
                </c:pt>
                <c:pt idx="1">
                  <c:v>ΑΡΚΕΤΑ</c:v>
                </c:pt>
                <c:pt idx="2">
                  <c:v>ΛΙΓΟ</c:v>
                </c:pt>
                <c:pt idx="3">
                  <c:v>ΚΑΘΟΛΟΥ</c:v>
                </c:pt>
                <c:pt idx="4">
                  <c:v>ΔΓ/ΔΑ</c:v>
                </c:pt>
              </c:strCache>
            </c:strRef>
          </c:cat>
          <c:val>
            <c:numRef>
              <c:f>Sheet1!$E$155:$E$159</c:f>
              <c:numCache>
                <c:formatCode>0.0</c:formatCode>
                <c:ptCount val="5"/>
                <c:pt idx="0">
                  <c:v>1.8983986637193797</c:v>
                </c:pt>
                <c:pt idx="1">
                  <c:v>9.6720311265365755</c:v>
                </c:pt>
                <c:pt idx="2">
                  <c:v>28.74603666770016</c:v>
                </c:pt>
                <c:pt idx="3">
                  <c:v>57.388051490813133</c:v>
                </c:pt>
                <c:pt idx="4">
                  <c:v>2.2954820512307572</c:v>
                </c:pt>
              </c:numCache>
            </c:numRef>
          </c:val>
          <c:extLst>
            <c:ext xmlns:c16="http://schemas.microsoft.com/office/drawing/2014/chart" uri="{C3380CC4-5D6E-409C-BE32-E72D297353CC}">
              <c16:uniqueId val="{00000000-5182-4BB2-A649-DAB19B26716D}"/>
            </c:ext>
          </c:extLst>
        </c:ser>
        <c:dLbls>
          <c:showLegendKey val="0"/>
          <c:showVal val="0"/>
          <c:showCatName val="0"/>
          <c:showSerName val="0"/>
          <c:showPercent val="1"/>
          <c:showBubbleSize val="0"/>
          <c:showLeaderLines val="1"/>
        </c:dLbls>
      </c:pie3DChart>
      <c:spPr>
        <a:noFill/>
        <a:ln>
          <a:noFill/>
        </a:ln>
        <a:effectLst/>
      </c:spPr>
    </c:plotArea>
    <c:legend>
      <c:legendPos val="b"/>
      <c:layout>
        <c:manualLayout>
          <c:xMode val="edge"/>
          <c:yMode val="edge"/>
          <c:x val="0.31251586220344163"/>
          <c:y val="1.3433855183020475E-2"/>
          <c:w val="0.3749682755931168"/>
          <c:h val="4.8981052231095411E-2"/>
        </c:manualLayout>
      </c:layout>
      <c:overlay val="0"/>
      <c:spPr>
        <a:solidFill>
          <a:schemeClr val="bg1"/>
        </a:solidFill>
        <a:ln>
          <a:noFill/>
        </a:ln>
        <a:effectLst/>
      </c:spPr>
      <c:txPr>
        <a:bodyPr rot="0" spcFirstLastPara="1" vertOverflow="ellipsis" vert="horz" wrap="square" anchor="ctr" anchorCtr="1"/>
        <a:lstStyle/>
        <a:p>
          <a:pPr>
            <a:defRPr sz="1197" b="1" i="0" u="none" strike="noStrike" kern="1200" baseline="0">
              <a:solidFill>
                <a:schemeClr val="tx1">
                  <a:lumMod val="65000"/>
                  <a:lumOff val="35000"/>
                </a:schemeClr>
              </a:solidFill>
              <a:latin typeface="+mn-lt"/>
              <a:ea typeface="+mn-ea"/>
              <a:cs typeface="+mn-cs"/>
            </a:defRPr>
          </a:pPr>
          <a:endParaRPr lang="el-GR"/>
        </a:p>
      </c:txPr>
    </c:legend>
    <c:plotVisOnly val="1"/>
    <c:dispBlanksAs val="gap"/>
    <c:showDLblsOverMax val="0"/>
  </c:chart>
  <c:spPr>
    <a:noFill/>
    <a:ln>
      <a:noFill/>
    </a:ln>
    <a:effectLst/>
  </c:spPr>
  <c:txPr>
    <a:bodyPr/>
    <a:lstStyle/>
    <a:p>
      <a:pPr>
        <a:defRPr/>
      </a:pPr>
      <a:endParaRPr lang="el-GR"/>
    </a:p>
  </c:txPr>
  <c:externalData r:id="rId3">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9.1173764569751348E-2"/>
          <c:y val="0.20316821637229937"/>
          <c:w val="0.84632630598594527"/>
          <c:h val="0.76974027754656138"/>
        </c:manualLayout>
      </c:layout>
      <c:pie3DChart>
        <c:varyColors val="1"/>
        <c:ser>
          <c:idx val="0"/>
          <c:order val="0"/>
          <c:explosion val="25"/>
          <c:dPt>
            <c:idx val="0"/>
            <c:bubble3D val="0"/>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extLst>
              <c:ext xmlns:c16="http://schemas.microsoft.com/office/drawing/2014/chart" uri="{C3380CC4-5D6E-409C-BE32-E72D297353CC}">
                <c16:uniqueId val="{00000001-4331-4526-8033-E3B4AD0F5FCF}"/>
              </c:ext>
            </c:extLst>
          </c:dPt>
          <c:dPt>
            <c:idx val="1"/>
            <c:bubble3D val="0"/>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extLst>
              <c:ext xmlns:c16="http://schemas.microsoft.com/office/drawing/2014/chart" uri="{C3380CC4-5D6E-409C-BE32-E72D297353CC}">
                <c16:uniqueId val="{00000003-4331-4526-8033-E3B4AD0F5FCF}"/>
              </c:ext>
            </c:extLst>
          </c:dPt>
          <c:dPt>
            <c:idx val="2"/>
            <c:bubble3D val="0"/>
            <c:spPr>
              <a:gradFill rotWithShape="1">
                <a:gsLst>
                  <a:gs pos="0">
                    <a:schemeClr val="accent3">
                      <a:shade val="51000"/>
                      <a:satMod val="130000"/>
                    </a:schemeClr>
                  </a:gs>
                  <a:gs pos="80000">
                    <a:schemeClr val="accent3">
                      <a:shade val="93000"/>
                      <a:satMod val="130000"/>
                    </a:schemeClr>
                  </a:gs>
                  <a:gs pos="100000">
                    <a:schemeClr val="accent3">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extLst>
              <c:ext xmlns:c16="http://schemas.microsoft.com/office/drawing/2014/chart" uri="{C3380CC4-5D6E-409C-BE32-E72D297353CC}">
                <c16:uniqueId val="{00000005-4331-4526-8033-E3B4AD0F5FCF}"/>
              </c:ext>
            </c:extLst>
          </c:dPt>
          <c:dPt>
            <c:idx val="3"/>
            <c:bubble3D val="0"/>
            <c:spPr>
              <a:solidFill>
                <a:schemeClr val="accent6"/>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extLst>
              <c:ext xmlns:c16="http://schemas.microsoft.com/office/drawing/2014/chart" uri="{C3380CC4-5D6E-409C-BE32-E72D297353CC}">
                <c16:uniqueId val="{00000000-6450-497A-AE5C-494E3E8A394F}"/>
              </c:ext>
            </c:extLst>
          </c:dPt>
          <c:dPt>
            <c:idx val="4"/>
            <c:bubble3D val="0"/>
            <c:spPr>
              <a:gradFill rotWithShape="1">
                <a:gsLst>
                  <a:gs pos="0">
                    <a:schemeClr val="accent5">
                      <a:shade val="51000"/>
                      <a:satMod val="130000"/>
                    </a:schemeClr>
                  </a:gs>
                  <a:gs pos="80000">
                    <a:schemeClr val="accent5">
                      <a:shade val="93000"/>
                      <a:satMod val="130000"/>
                    </a:schemeClr>
                  </a:gs>
                  <a:gs pos="100000">
                    <a:schemeClr val="accent5">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extLst>
              <c:ext xmlns:c16="http://schemas.microsoft.com/office/drawing/2014/chart" uri="{C3380CC4-5D6E-409C-BE32-E72D297353CC}">
                <c16:uniqueId val="{00000009-4331-4526-8033-E3B4AD0F5FCF}"/>
              </c:ext>
            </c:extLst>
          </c:dPt>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lumMod val="75000"/>
                        <a:lumOff val="25000"/>
                      </a:schemeClr>
                    </a:solidFill>
                    <a:latin typeface="+mn-lt"/>
                    <a:ea typeface="+mn-ea"/>
                    <a:cs typeface="+mn-cs"/>
                  </a:defRPr>
                </a:pPr>
                <a:endParaRPr lang="el-GR"/>
              </a:p>
            </c:txPr>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Sheet1!$B$168:$B$172</c:f>
              <c:strCache>
                <c:ptCount val="5"/>
                <c:pt idx="0">
                  <c:v>ΘΕΤΙΚΗ</c:v>
                </c:pt>
                <c:pt idx="1">
                  <c:v>ΜΑΛΛΟΝ ΘΕΤΙΚΗ</c:v>
                </c:pt>
                <c:pt idx="2">
                  <c:v>ΜΑΛΛΟΝ ΑΡΝΗΤΙΚΗ</c:v>
                </c:pt>
                <c:pt idx="3">
                  <c:v>ΑΡΝΗΤΙΚΗ</c:v>
                </c:pt>
                <c:pt idx="4">
                  <c:v>ΔΓ/ΔΑ</c:v>
                </c:pt>
              </c:strCache>
            </c:strRef>
          </c:cat>
          <c:val>
            <c:numRef>
              <c:f>Sheet1!$E$168:$E$172</c:f>
              <c:numCache>
                <c:formatCode>0.0</c:formatCode>
                <c:ptCount val="5"/>
                <c:pt idx="0">
                  <c:v>30.994023685759629</c:v>
                </c:pt>
                <c:pt idx="1">
                  <c:v>25.793931895958242</c:v>
                </c:pt>
                <c:pt idx="2">
                  <c:v>14.832034640672871</c:v>
                </c:pt>
                <c:pt idx="3">
                  <c:v>26.085264743736825</c:v>
                </c:pt>
                <c:pt idx="4">
                  <c:v>2.2947450338724344</c:v>
                </c:pt>
              </c:numCache>
            </c:numRef>
          </c:val>
          <c:extLst>
            <c:ext xmlns:c16="http://schemas.microsoft.com/office/drawing/2014/chart" uri="{C3380CC4-5D6E-409C-BE32-E72D297353CC}">
              <c16:uniqueId val="{00000000-602F-4257-BDDC-94E12C01FB1D}"/>
            </c:ext>
          </c:extLst>
        </c:ser>
        <c:dLbls>
          <c:showLegendKey val="0"/>
          <c:showVal val="0"/>
          <c:showCatName val="0"/>
          <c:showSerName val="0"/>
          <c:showPercent val="1"/>
          <c:showBubbleSize val="0"/>
          <c:showLeaderLines val="1"/>
        </c:dLbls>
      </c:pie3DChart>
      <c:spPr>
        <a:noFill/>
        <a:ln>
          <a:noFill/>
        </a:ln>
        <a:effectLst/>
      </c:spPr>
    </c:plotArea>
    <c:legend>
      <c:legendPos val="b"/>
      <c:layout>
        <c:manualLayout>
          <c:xMode val="edge"/>
          <c:yMode val="edge"/>
          <c:x val="0.20523528400592156"/>
          <c:y val="5.9004386554994525E-3"/>
          <c:w val="0.58952943198815688"/>
          <c:h val="4.7702018945938313E-2"/>
        </c:manualLayout>
      </c:layout>
      <c:overlay val="0"/>
      <c:spPr>
        <a:solidFill>
          <a:schemeClr val="bg1"/>
        </a:solidFill>
        <a:ln>
          <a:noFill/>
        </a:ln>
        <a:effectLst/>
      </c:spPr>
      <c:txPr>
        <a:bodyPr rot="0" spcFirstLastPara="1" vertOverflow="ellipsis" vert="horz" wrap="square" anchor="ctr" anchorCtr="1"/>
        <a:lstStyle/>
        <a:p>
          <a:pPr>
            <a:defRPr sz="1197" b="1" i="0" u="none" strike="noStrike" kern="1200" baseline="0">
              <a:solidFill>
                <a:schemeClr val="tx1">
                  <a:lumMod val="65000"/>
                  <a:lumOff val="35000"/>
                </a:schemeClr>
              </a:solidFill>
              <a:latin typeface="+mn-lt"/>
              <a:ea typeface="+mn-ea"/>
              <a:cs typeface="+mn-cs"/>
            </a:defRPr>
          </a:pPr>
          <a:endParaRPr lang="el-GR"/>
        </a:p>
      </c:txPr>
    </c:legend>
    <c:plotVisOnly val="1"/>
    <c:dispBlanksAs val="gap"/>
    <c:showDLblsOverMax val="0"/>
  </c:chart>
  <c:spPr>
    <a:noFill/>
    <a:ln>
      <a:noFill/>
    </a:ln>
    <a:effectLst/>
  </c:spPr>
  <c:txPr>
    <a:bodyPr/>
    <a:lstStyle/>
    <a:p>
      <a:pPr>
        <a:defRPr/>
      </a:pPr>
      <a:endParaRPr lang="el-GR"/>
    </a:p>
  </c:txPr>
  <c:externalData r:id="rId3">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8.5960340001488084E-2"/>
          <c:y val="0.1834653749995451"/>
          <c:w val="0.82547260771289221"/>
          <c:h val="0.75216294802883676"/>
        </c:manualLayout>
      </c:layout>
      <c:pie3DChart>
        <c:varyColors val="1"/>
        <c:ser>
          <c:idx val="0"/>
          <c:order val="0"/>
          <c:explosion val="24"/>
          <c:dPt>
            <c:idx val="0"/>
            <c:bubble3D val="0"/>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extLst>
              <c:ext xmlns:c16="http://schemas.microsoft.com/office/drawing/2014/chart" uri="{C3380CC4-5D6E-409C-BE32-E72D297353CC}">
                <c16:uniqueId val="{00000001-B91F-4305-8625-30932EFB657E}"/>
              </c:ext>
            </c:extLst>
          </c:dPt>
          <c:dPt>
            <c:idx val="1"/>
            <c:bubble3D val="0"/>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extLst>
              <c:ext xmlns:c16="http://schemas.microsoft.com/office/drawing/2014/chart" uri="{C3380CC4-5D6E-409C-BE32-E72D297353CC}">
                <c16:uniqueId val="{00000003-B91F-4305-8625-30932EFB657E}"/>
              </c:ext>
            </c:extLst>
          </c:dPt>
          <c:dPt>
            <c:idx val="2"/>
            <c:bubble3D val="0"/>
            <c:spPr>
              <a:gradFill rotWithShape="1">
                <a:gsLst>
                  <a:gs pos="0">
                    <a:schemeClr val="accent3">
                      <a:shade val="51000"/>
                      <a:satMod val="130000"/>
                    </a:schemeClr>
                  </a:gs>
                  <a:gs pos="80000">
                    <a:schemeClr val="accent3">
                      <a:shade val="93000"/>
                      <a:satMod val="130000"/>
                    </a:schemeClr>
                  </a:gs>
                  <a:gs pos="100000">
                    <a:schemeClr val="accent3">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extLst>
              <c:ext xmlns:c16="http://schemas.microsoft.com/office/drawing/2014/chart" uri="{C3380CC4-5D6E-409C-BE32-E72D297353CC}">
                <c16:uniqueId val="{00000005-B91F-4305-8625-30932EFB657E}"/>
              </c:ext>
            </c:extLst>
          </c:dPt>
          <c:dPt>
            <c:idx val="3"/>
            <c:bubble3D val="0"/>
            <c:spPr>
              <a:solidFill>
                <a:schemeClr val="accent6"/>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extLst>
              <c:ext xmlns:c16="http://schemas.microsoft.com/office/drawing/2014/chart" uri="{C3380CC4-5D6E-409C-BE32-E72D297353CC}">
                <c16:uniqueId val="{00000000-7FB4-4B0B-82D7-F00A161FC3C5}"/>
              </c:ext>
            </c:extLst>
          </c:dPt>
          <c:dPt>
            <c:idx val="4"/>
            <c:bubble3D val="0"/>
            <c:spPr>
              <a:gradFill rotWithShape="1">
                <a:gsLst>
                  <a:gs pos="0">
                    <a:schemeClr val="accent5">
                      <a:shade val="51000"/>
                      <a:satMod val="130000"/>
                    </a:schemeClr>
                  </a:gs>
                  <a:gs pos="80000">
                    <a:schemeClr val="accent5">
                      <a:shade val="93000"/>
                      <a:satMod val="130000"/>
                    </a:schemeClr>
                  </a:gs>
                  <a:gs pos="100000">
                    <a:schemeClr val="accent5">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extLst>
              <c:ext xmlns:c16="http://schemas.microsoft.com/office/drawing/2014/chart" uri="{C3380CC4-5D6E-409C-BE32-E72D297353CC}">
                <c16:uniqueId val="{00000009-B91F-4305-8625-30932EFB657E}"/>
              </c:ext>
            </c:extLst>
          </c:dPt>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lumMod val="75000"/>
                        <a:lumOff val="25000"/>
                      </a:schemeClr>
                    </a:solidFill>
                    <a:latin typeface="+mn-lt"/>
                    <a:ea typeface="+mn-ea"/>
                    <a:cs typeface="+mn-cs"/>
                  </a:defRPr>
                </a:pPr>
                <a:endParaRPr lang="el-GR"/>
              </a:p>
            </c:txPr>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Sheet1!$B$178:$B$182</c:f>
              <c:strCache>
                <c:ptCount val="5"/>
                <c:pt idx="0">
                  <c:v>ΝΑΙ</c:v>
                </c:pt>
                <c:pt idx="1">
                  <c:v>ΜΑΛΛΟΝ ΝΑΙ</c:v>
                </c:pt>
                <c:pt idx="2">
                  <c:v>ΜΑΛΛΟΝ ΟΧΙ</c:v>
                </c:pt>
                <c:pt idx="3">
                  <c:v>ΟΧΙ</c:v>
                </c:pt>
                <c:pt idx="4">
                  <c:v>ΔΓ/ΔΑ</c:v>
                </c:pt>
              </c:strCache>
            </c:strRef>
          </c:cat>
          <c:val>
            <c:numRef>
              <c:f>Sheet1!$E$178:$E$182</c:f>
              <c:numCache>
                <c:formatCode>0.0</c:formatCode>
                <c:ptCount val="5"/>
                <c:pt idx="0">
                  <c:v>11.038077515657211</c:v>
                </c:pt>
                <c:pt idx="1">
                  <c:v>15.694219340896806</c:v>
                </c:pt>
                <c:pt idx="2">
                  <c:v>21.032675030514007</c:v>
                </c:pt>
                <c:pt idx="3">
                  <c:v>49.463753326530224</c:v>
                </c:pt>
                <c:pt idx="4">
                  <c:v>2.7712747864017442</c:v>
                </c:pt>
              </c:numCache>
            </c:numRef>
          </c:val>
          <c:extLst>
            <c:ext xmlns:c16="http://schemas.microsoft.com/office/drawing/2014/chart" uri="{C3380CC4-5D6E-409C-BE32-E72D297353CC}">
              <c16:uniqueId val="{00000000-8D46-46C0-8A89-2B7E19A53121}"/>
            </c:ext>
          </c:extLst>
        </c:ser>
        <c:dLbls>
          <c:showLegendKey val="0"/>
          <c:showVal val="0"/>
          <c:showCatName val="0"/>
          <c:showSerName val="0"/>
          <c:showPercent val="1"/>
          <c:showBubbleSize val="0"/>
          <c:showLeaderLines val="1"/>
        </c:dLbls>
      </c:pie3DChart>
      <c:spPr>
        <a:noFill/>
        <a:ln>
          <a:noFill/>
        </a:ln>
        <a:effectLst/>
      </c:spPr>
    </c:plotArea>
    <c:legend>
      <c:legendPos val="b"/>
      <c:layout>
        <c:manualLayout>
          <c:xMode val="edge"/>
          <c:yMode val="edge"/>
          <c:x val="0.32233670204714149"/>
          <c:y val="3.0668845323832645E-2"/>
          <c:w val="0.42310111529313965"/>
          <c:h val="4.7289718945947225E-2"/>
        </c:manualLayout>
      </c:layout>
      <c:overlay val="0"/>
      <c:spPr>
        <a:solidFill>
          <a:schemeClr val="bg1"/>
        </a:solidFill>
        <a:ln>
          <a:noFill/>
        </a:ln>
        <a:effectLst/>
      </c:spPr>
      <c:txPr>
        <a:bodyPr rot="0" spcFirstLastPara="1" vertOverflow="ellipsis" vert="horz" wrap="square" anchor="ctr" anchorCtr="1"/>
        <a:lstStyle/>
        <a:p>
          <a:pPr>
            <a:defRPr sz="1197" b="1" i="0" u="none" strike="noStrike" kern="1200" baseline="0">
              <a:solidFill>
                <a:schemeClr val="tx1">
                  <a:lumMod val="65000"/>
                  <a:lumOff val="35000"/>
                </a:schemeClr>
              </a:solidFill>
              <a:latin typeface="+mn-lt"/>
              <a:ea typeface="+mn-ea"/>
              <a:cs typeface="+mn-cs"/>
            </a:defRPr>
          </a:pPr>
          <a:endParaRPr lang="el-GR"/>
        </a:p>
      </c:txPr>
    </c:legend>
    <c:plotVisOnly val="1"/>
    <c:dispBlanksAs val="gap"/>
    <c:showDLblsOverMax val="0"/>
  </c:chart>
  <c:spPr>
    <a:noFill/>
    <a:ln>
      <a:noFill/>
    </a:ln>
    <a:effectLst/>
  </c:spPr>
  <c:txPr>
    <a:bodyPr/>
    <a:lstStyle/>
    <a:p>
      <a:pPr>
        <a:defRPr/>
      </a:pPr>
      <a:endParaRPr lang="el-GR"/>
    </a:p>
  </c:txPr>
  <c:externalData r:id="rId3">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rAngAx val="1"/>
    </c:view3D>
    <c:floor>
      <c:thickness val="0"/>
    </c:floor>
    <c:sideWall>
      <c:thickness val="0"/>
    </c:sideWall>
    <c:backWall>
      <c:thickness val="0"/>
    </c:backWall>
    <c:plotArea>
      <c:layout/>
      <c:bar3DChart>
        <c:barDir val="col"/>
        <c:grouping val="clustered"/>
        <c:varyColors val="0"/>
        <c:ser>
          <c:idx val="0"/>
          <c:order val="0"/>
          <c:spPr>
            <a:solidFill>
              <a:schemeClr val="accent2"/>
            </a:solidFill>
          </c:spPr>
          <c:invertIfNegative val="0"/>
          <c:dLbls>
            <c:spPr>
              <a:noFill/>
              <a:ln>
                <a:noFill/>
              </a:ln>
              <a:effectLst/>
            </c:spPr>
            <c:txPr>
              <a:bodyPr wrap="square" lIns="38100" tIns="19050" rIns="38100" bIns="19050" anchor="ctr">
                <a:spAutoFit/>
              </a:bodyPr>
              <a:lstStyle/>
              <a:p>
                <a:pPr>
                  <a:defRPr sz="1200" b="0"/>
                </a:pPr>
                <a:endParaRPr lang="el-GR"/>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Sheet1!$B$190:$B$193</c:f>
              <c:strCache>
                <c:ptCount val="4"/>
                <c:pt idx="0">
                  <c:v>Κυριάκος Μητσοτάκης</c:v>
                </c:pt>
                <c:pt idx="1">
                  <c:v>Αλέξης Τσίπρας</c:v>
                </c:pt>
                <c:pt idx="2">
                  <c:v>Κανένας</c:v>
                </c:pt>
                <c:pt idx="3">
                  <c:v>ΔΓ/ΔΑ</c:v>
                </c:pt>
              </c:strCache>
            </c:strRef>
          </c:cat>
          <c:val>
            <c:numRef>
              <c:f>Sheet1!$E$190:$E$193</c:f>
              <c:numCache>
                <c:formatCode>0.0</c:formatCode>
                <c:ptCount val="4"/>
                <c:pt idx="0">
                  <c:v>47.842440810543891</c:v>
                </c:pt>
                <c:pt idx="1">
                  <c:v>17.772301429725918</c:v>
                </c:pt>
                <c:pt idx="2">
                  <c:v>29.103353320895128</c:v>
                </c:pt>
                <c:pt idx="3">
                  <c:v>5.3</c:v>
                </c:pt>
              </c:numCache>
            </c:numRef>
          </c:val>
          <c:extLst>
            <c:ext xmlns:c16="http://schemas.microsoft.com/office/drawing/2014/chart" uri="{C3380CC4-5D6E-409C-BE32-E72D297353CC}">
              <c16:uniqueId val="{00000000-6F33-414E-BF17-538FF74DFBA6}"/>
            </c:ext>
          </c:extLst>
        </c:ser>
        <c:dLbls>
          <c:showLegendKey val="0"/>
          <c:showVal val="1"/>
          <c:showCatName val="0"/>
          <c:showSerName val="0"/>
          <c:showPercent val="0"/>
          <c:showBubbleSize val="0"/>
        </c:dLbls>
        <c:gapWidth val="150"/>
        <c:shape val="box"/>
        <c:axId val="196372736"/>
        <c:axId val="196396160"/>
        <c:axId val="0"/>
      </c:bar3DChart>
      <c:catAx>
        <c:axId val="196372736"/>
        <c:scaling>
          <c:orientation val="minMax"/>
        </c:scaling>
        <c:delete val="0"/>
        <c:axPos val="b"/>
        <c:numFmt formatCode="General" sourceLinked="0"/>
        <c:majorTickMark val="none"/>
        <c:minorTickMark val="none"/>
        <c:tickLblPos val="nextTo"/>
        <c:txPr>
          <a:bodyPr/>
          <a:lstStyle/>
          <a:p>
            <a:pPr>
              <a:defRPr sz="1200" b="1"/>
            </a:pPr>
            <a:endParaRPr lang="el-GR"/>
          </a:p>
        </c:txPr>
        <c:crossAx val="196396160"/>
        <c:crosses val="autoZero"/>
        <c:auto val="1"/>
        <c:lblAlgn val="ctr"/>
        <c:lblOffset val="100"/>
        <c:noMultiLvlLbl val="0"/>
      </c:catAx>
      <c:valAx>
        <c:axId val="196396160"/>
        <c:scaling>
          <c:orientation val="minMax"/>
        </c:scaling>
        <c:delete val="1"/>
        <c:axPos val="l"/>
        <c:numFmt formatCode="0.0" sourceLinked="1"/>
        <c:majorTickMark val="out"/>
        <c:minorTickMark val="none"/>
        <c:tickLblPos val="nextTo"/>
        <c:crossAx val="196372736"/>
        <c:crosses val="autoZero"/>
        <c:crossBetween val="between"/>
      </c:valAx>
    </c:plotArea>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6.3803285586369149E-2"/>
          <c:y val="0.11776504848968279"/>
          <c:w val="0.8866691810151297"/>
          <c:h val="0.82451037318324649"/>
        </c:manualLayout>
      </c:layout>
      <c:pie3DChart>
        <c:varyColors val="1"/>
        <c:ser>
          <c:idx val="0"/>
          <c:order val="0"/>
          <c:explosion val="25"/>
          <c:dPt>
            <c:idx val="0"/>
            <c:bubble3D val="0"/>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extLst>
              <c:ext xmlns:c16="http://schemas.microsoft.com/office/drawing/2014/chart" uri="{C3380CC4-5D6E-409C-BE32-E72D297353CC}">
                <c16:uniqueId val="{00000001-00E6-45C2-B326-B1DD86008525}"/>
              </c:ext>
            </c:extLst>
          </c:dPt>
          <c:dPt>
            <c:idx val="1"/>
            <c:bubble3D val="0"/>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extLst>
              <c:ext xmlns:c16="http://schemas.microsoft.com/office/drawing/2014/chart" uri="{C3380CC4-5D6E-409C-BE32-E72D297353CC}">
                <c16:uniqueId val="{00000003-00E6-45C2-B326-B1DD86008525}"/>
              </c:ext>
            </c:extLst>
          </c:dPt>
          <c:dPt>
            <c:idx val="2"/>
            <c:bubble3D val="0"/>
            <c:spPr>
              <a:gradFill rotWithShape="1">
                <a:gsLst>
                  <a:gs pos="0">
                    <a:schemeClr val="accent3">
                      <a:shade val="51000"/>
                      <a:satMod val="130000"/>
                    </a:schemeClr>
                  </a:gs>
                  <a:gs pos="80000">
                    <a:schemeClr val="accent3">
                      <a:shade val="93000"/>
                      <a:satMod val="130000"/>
                    </a:schemeClr>
                  </a:gs>
                  <a:gs pos="100000">
                    <a:schemeClr val="accent3">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extLst>
              <c:ext xmlns:c16="http://schemas.microsoft.com/office/drawing/2014/chart" uri="{C3380CC4-5D6E-409C-BE32-E72D297353CC}">
                <c16:uniqueId val="{00000005-00E6-45C2-B326-B1DD86008525}"/>
              </c:ext>
            </c:extLst>
          </c:dPt>
          <c:dPt>
            <c:idx val="3"/>
            <c:bubble3D val="0"/>
            <c:spPr>
              <a:solidFill>
                <a:schemeClr val="accent6"/>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extLst>
              <c:ext xmlns:c16="http://schemas.microsoft.com/office/drawing/2014/chart" uri="{C3380CC4-5D6E-409C-BE32-E72D297353CC}">
                <c16:uniqueId val="{00000000-4CD0-4F74-92F1-0D93C30C783F}"/>
              </c:ext>
            </c:extLst>
          </c:dPt>
          <c:dPt>
            <c:idx val="4"/>
            <c:bubble3D val="0"/>
            <c:spPr>
              <a:gradFill rotWithShape="1">
                <a:gsLst>
                  <a:gs pos="0">
                    <a:schemeClr val="accent5">
                      <a:shade val="51000"/>
                      <a:satMod val="130000"/>
                    </a:schemeClr>
                  </a:gs>
                  <a:gs pos="80000">
                    <a:schemeClr val="accent5">
                      <a:shade val="93000"/>
                      <a:satMod val="130000"/>
                    </a:schemeClr>
                  </a:gs>
                  <a:gs pos="100000">
                    <a:schemeClr val="accent5">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extLst>
              <c:ext xmlns:c16="http://schemas.microsoft.com/office/drawing/2014/chart" uri="{C3380CC4-5D6E-409C-BE32-E72D297353CC}">
                <c16:uniqueId val="{00000009-00E6-45C2-B326-B1DD86008525}"/>
              </c:ext>
            </c:extLst>
          </c:dPt>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lumMod val="75000"/>
                        <a:lumOff val="25000"/>
                      </a:schemeClr>
                    </a:solidFill>
                    <a:latin typeface="+mn-lt"/>
                    <a:ea typeface="+mn-ea"/>
                    <a:cs typeface="+mn-cs"/>
                  </a:defRPr>
                </a:pPr>
                <a:endParaRPr lang="el-GR"/>
              </a:p>
            </c:txPr>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Sheet1!$B$16:$B$20</c:f>
              <c:strCache>
                <c:ptCount val="5"/>
                <c:pt idx="0">
                  <c:v>ΝΑΙ</c:v>
                </c:pt>
                <c:pt idx="1">
                  <c:v>ΜΑΛΛΟΝ ΝΑΙ</c:v>
                </c:pt>
                <c:pt idx="2">
                  <c:v>ΜΑΛΛΟΝ ΟΧΙ</c:v>
                </c:pt>
                <c:pt idx="3">
                  <c:v>ΟΧΙ</c:v>
                </c:pt>
                <c:pt idx="4">
                  <c:v>ΔΓ/ΔΑ</c:v>
                </c:pt>
              </c:strCache>
            </c:strRef>
          </c:cat>
          <c:val>
            <c:numRef>
              <c:f>Sheet1!$E$16:$E$20</c:f>
              <c:numCache>
                <c:formatCode>0.0</c:formatCode>
                <c:ptCount val="5"/>
                <c:pt idx="0">
                  <c:v>33.776356550414725</c:v>
                </c:pt>
                <c:pt idx="1">
                  <c:v>21.593884281003287</c:v>
                </c:pt>
                <c:pt idx="2">
                  <c:v>15.047466773258732</c:v>
                </c:pt>
                <c:pt idx="3">
                  <c:v>25.488158289197539</c:v>
                </c:pt>
                <c:pt idx="4">
                  <c:v>4.0941341061257148</c:v>
                </c:pt>
              </c:numCache>
            </c:numRef>
          </c:val>
          <c:extLst>
            <c:ext xmlns:c16="http://schemas.microsoft.com/office/drawing/2014/chart" uri="{C3380CC4-5D6E-409C-BE32-E72D297353CC}">
              <c16:uniqueId val="{00000000-BF7A-42AC-B0D3-FB47BF2A8EE1}"/>
            </c:ext>
          </c:extLst>
        </c:ser>
        <c:dLbls>
          <c:showLegendKey val="0"/>
          <c:showVal val="0"/>
          <c:showCatName val="0"/>
          <c:showSerName val="0"/>
          <c:showPercent val="1"/>
          <c:showBubbleSize val="0"/>
          <c:showLeaderLines val="1"/>
        </c:dLbls>
      </c:pie3DChart>
      <c:spPr>
        <a:noFill/>
        <a:ln>
          <a:noFill/>
        </a:ln>
        <a:effectLst/>
      </c:spPr>
    </c:plotArea>
    <c:legend>
      <c:legendPos val="b"/>
      <c:layout>
        <c:manualLayout>
          <c:xMode val="edge"/>
          <c:yMode val="edge"/>
          <c:x val="0.30799978448441745"/>
          <c:y val="8.4296572071839923E-3"/>
          <c:w val="0.42310111529313965"/>
          <c:h val="4.4620191335347115E-2"/>
        </c:manualLayout>
      </c:layout>
      <c:overlay val="0"/>
      <c:spPr>
        <a:solidFill>
          <a:schemeClr val="bg1"/>
        </a:solidFill>
        <a:ln>
          <a:noFill/>
        </a:ln>
        <a:effectLst/>
      </c:spPr>
      <c:txPr>
        <a:bodyPr rot="0" spcFirstLastPara="1" vertOverflow="ellipsis" vert="horz" wrap="square" anchor="ctr" anchorCtr="1"/>
        <a:lstStyle/>
        <a:p>
          <a:pPr>
            <a:defRPr sz="1197" b="1" i="0" u="none" strike="noStrike" kern="1200" baseline="0">
              <a:solidFill>
                <a:schemeClr val="tx1">
                  <a:lumMod val="65000"/>
                  <a:lumOff val="35000"/>
                </a:schemeClr>
              </a:solidFill>
              <a:latin typeface="+mn-lt"/>
              <a:ea typeface="+mn-ea"/>
              <a:cs typeface="+mn-cs"/>
            </a:defRPr>
          </a:pPr>
          <a:endParaRPr lang="el-GR"/>
        </a:p>
      </c:txPr>
    </c:legend>
    <c:plotVisOnly val="1"/>
    <c:dispBlanksAs val="gap"/>
    <c:showDLblsOverMax val="0"/>
  </c:chart>
  <c:spPr>
    <a:noFill/>
    <a:ln>
      <a:noFill/>
    </a:ln>
    <a:effectLst/>
  </c:spPr>
  <c:txPr>
    <a:bodyPr/>
    <a:lstStyle/>
    <a:p>
      <a:pPr>
        <a:defRPr/>
      </a:pPr>
      <a:endParaRPr lang="el-GR"/>
    </a:p>
  </c:txPr>
  <c:externalData r:id="rId3">
    <c:autoUpdate val="0"/>
  </c:externalData>
</c:chartSpace>
</file>

<file path=ppt/charts/chart2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Sheet3!$A$2</c:f>
              <c:strCache>
                <c:ptCount val="1"/>
                <c:pt idx="0">
                  <c:v>Τον Κυριάκο Μητσοτάκη</c:v>
                </c:pt>
              </c:strCache>
            </c:strRef>
          </c:tx>
          <c:spPr>
            <a:ln w="22225" cap="rnd">
              <a:solidFill>
                <a:schemeClr val="accent1"/>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dk1">
                        <a:lumMod val="75000"/>
                        <a:lumOff val="25000"/>
                      </a:schemeClr>
                    </a:solidFill>
                    <a:latin typeface="+mn-lt"/>
                    <a:ea typeface="+mn-ea"/>
                    <a:cs typeface="+mn-cs"/>
                  </a:defRPr>
                </a:pPr>
                <a:endParaRPr lang="el-GR"/>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Sheet3!$C$1:$N$1</c:f>
              <c:strCache>
                <c:ptCount val="12"/>
                <c:pt idx="0">
                  <c:v>ΟΚΤΩΒΡΙΟΣ</c:v>
                </c:pt>
                <c:pt idx="1">
                  <c:v>ΝΟΕΜΒΡΙΟΣ</c:v>
                </c:pt>
                <c:pt idx="2">
                  <c:v>ΙΑΝΟΥΑΡΙΟΣ</c:v>
                </c:pt>
                <c:pt idx="3">
                  <c:v>ΜΑΡΤΙΟΣ</c:v>
                </c:pt>
                <c:pt idx="4">
                  <c:v>ΜΑΙΟΣ</c:v>
                </c:pt>
                <c:pt idx="5">
                  <c:v>ΙΟΥΝΙΟΣ</c:v>
                </c:pt>
                <c:pt idx="6">
                  <c:v>ΙΟΥΛΙΟΣ</c:v>
                </c:pt>
                <c:pt idx="7">
                  <c:v>ΣΕΠΤΕΜΒΡΙΟΣ</c:v>
                </c:pt>
                <c:pt idx="8">
                  <c:v>ΟΚΤΩΒΡΙΟΣ</c:v>
                </c:pt>
                <c:pt idx="9">
                  <c:v>ΝΟΕΜΒΡΙΟΣ</c:v>
                </c:pt>
                <c:pt idx="10">
                  <c:v>ΙΑΝΟΥΑΡΙΟΣ</c:v>
                </c:pt>
                <c:pt idx="11">
                  <c:v>ΦΕΒΡΟΥΑΡΙΟΣ</c:v>
                </c:pt>
              </c:strCache>
            </c:strRef>
          </c:cat>
          <c:val>
            <c:numRef>
              <c:f>Sheet3!$C$2:$N$2</c:f>
              <c:numCache>
                <c:formatCode>General</c:formatCode>
                <c:ptCount val="12"/>
                <c:pt idx="0">
                  <c:v>45</c:v>
                </c:pt>
                <c:pt idx="1">
                  <c:v>49.9</c:v>
                </c:pt>
                <c:pt idx="2">
                  <c:v>46.2</c:v>
                </c:pt>
                <c:pt idx="3">
                  <c:v>51</c:v>
                </c:pt>
                <c:pt idx="4">
                  <c:v>52</c:v>
                </c:pt>
                <c:pt idx="5">
                  <c:v>56</c:v>
                </c:pt>
                <c:pt idx="6">
                  <c:v>51.5</c:v>
                </c:pt>
                <c:pt idx="7">
                  <c:v>52.7</c:v>
                </c:pt>
                <c:pt idx="8">
                  <c:v>49.4</c:v>
                </c:pt>
                <c:pt idx="9">
                  <c:v>50.4</c:v>
                </c:pt>
                <c:pt idx="10">
                  <c:v>51.2</c:v>
                </c:pt>
                <c:pt idx="11">
                  <c:v>47.8</c:v>
                </c:pt>
              </c:numCache>
            </c:numRef>
          </c:val>
          <c:smooth val="0"/>
          <c:extLst>
            <c:ext xmlns:c16="http://schemas.microsoft.com/office/drawing/2014/chart" uri="{C3380CC4-5D6E-409C-BE32-E72D297353CC}">
              <c16:uniqueId val="{00000000-1666-4404-BC26-9B00EB9EAE09}"/>
            </c:ext>
          </c:extLst>
        </c:ser>
        <c:ser>
          <c:idx val="1"/>
          <c:order val="1"/>
          <c:tx>
            <c:strRef>
              <c:f>Sheet3!$A$3</c:f>
              <c:strCache>
                <c:ptCount val="1"/>
                <c:pt idx="0">
                  <c:v>Τον Αλέξη Τσίπρα</c:v>
                </c:pt>
              </c:strCache>
            </c:strRef>
          </c:tx>
          <c:spPr>
            <a:ln w="22225" cap="rnd">
              <a:solidFill>
                <a:schemeClr val="accent2"/>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dk1">
                        <a:lumMod val="75000"/>
                        <a:lumOff val="25000"/>
                      </a:schemeClr>
                    </a:solidFill>
                    <a:latin typeface="+mn-lt"/>
                    <a:ea typeface="+mn-ea"/>
                    <a:cs typeface="+mn-cs"/>
                  </a:defRPr>
                </a:pPr>
                <a:endParaRPr lang="el-GR"/>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Sheet3!$C$1:$N$1</c:f>
              <c:strCache>
                <c:ptCount val="12"/>
                <c:pt idx="0">
                  <c:v>ΟΚΤΩΒΡΙΟΣ</c:v>
                </c:pt>
                <c:pt idx="1">
                  <c:v>ΝΟΕΜΒΡΙΟΣ</c:v>
                </c:pt>
                <c:pt idx="2">
                  <c:v>ΙΑΝΟΥΑΡΙΟΣ</c:v>
                </c:pt>
                <c:pt idx="3">
                  <c:v>ΜΑΡΤΙΟΣ</c:v>
                </c:pt>
                <c:pt idx="4">
                  <c:v>ΜΑΙΟΣ</c:v>
                </c:pt>
                <c:pt idx="5">
                  <c:v>ΙΟΥΝΙΟΣ</c:v>
                </c:pt>
                <c:pt idx="6">
                  <c:v>ΙΟΥΛΙΟΣ</c:v>
                </c:pt>
                <c:pt idx="7">
                  <c:v>ΣΕΠΤΕΜΒΡΙΟΣ</c:v>
                </c:pt>
                <c:pt idx="8">
                  <c:v>ΟΚΤΩΒΡΙΟΣ</c:v>
                </c:pt>
                <c:pt idx="9">
                  <c:v>ΝΟΕΜΒΡΙΟΣ</c:v>
                </c:pt>
                <c:pt idx="10">
                  <c:v>ΙΑΝΟΥΑΡΙΟΣ</c:v>
                </c:pt>
                <c:pt idx="11">
                  <c:v>ΦΕΒΡΟΥΑΡΙΟΣ</c:v>
                </c:pt>
              </c:strCache>
            </c:strRef>
          </c:cat>
          <c:val>
            <c:numRef>
              <c:f>Sheet3!$C$3:$N$3</c:f>
              <c:numCache>
                <c:formatCode>General</c:formatCode>
                <c:ptCount val="12"/>
                <c:pt idx="0">
                  <c:v>21</c:v>
                </c:pt>
                <c:pt idx="1">
                  <c:v>16.8</c:v>
                </c:pt>
                <c:pt idx="2">
                  <c:v>20</c:v>
                </c:pt>
                <c:pt idx="3">
                  <c:v>20</c:v>
                </c:pt>
                <c:pt idx="4">
                  <c:v>19.5</c:v>
                </c:pt>
                <c:pt idx="5">
                  <c:v>19.2</c:v>
                </c:pt>
                <c:pt idx="6">
                  <c:v>19.2</c:v>
                </c:pt>
                <c:pt idx="7">
                  <c:v>19.399999999999999</c:v>
                </c:pt>
                <c:pt idx="8">
                  <c:v>17.3</c:v>
                </c:pt>
                <c:pt idx="9">
                  <c:v>18.2</c:v>
                </c:pt>
                <c:pt idx="10">
                  <c:v>19.8</c:v>
                </c:pt>
                <c:pt idx="11">
                  <c:v>17.8</c:v>
                </c:pt>
              </c:numCache>
            </c:numRef>
          </c:val>
          <c:smooth val="0"/>
          <c:extLst>
            <c:ext xmlns:c16="http://schemas.microsoft.com/office/drawing/2014/chart" uri="{C3380CC4-5D6E-409C-BE32-E72D297353CC}">
              <c16:uniqueId val="{00000001-1666-4404-BC26-9B00EB9EAE09}"/>
            </c:ext>
          </c:extLst>
        </c:ser>
        <c:dLbls>
          <c:showLegendKey val="0"/>
          <c:showVal val="1"/>
          <c:showCatName val="0"/>
          <c:showSerName val="0"/>
          <c:showPercent val="0"/>
          <c:showBubbleSize val="0"/>
        </c:dLbls>
        <c:smooth val="0"/>
        <c:axId val="196456448"/>
        <c:axId val="196457984"/>
      </c:lineChart>
      <c:catAx>
        <c:axId val="196456448"/>
        <c:scaling>
          <c:orientation val="minMax"/>
        </c:scaling>
        <c:delete val="0"/>
        <c:axPos val="b"/>
        <c:majorGridlines>
          <c:spPr>
            <a:ln w="9525" cap="flat" cmpd="sng" algn="ctr">
              <a:solidFill>
                <a:schemeClr val="dk1">
                  <a:lumMod val="15000"/>
                  <a:lumOff val="85000"/>
                  <a:alpha val="54000"/>
                </a:schemeClr>
              </a:solidFill>
              <a:round/>
            </a:ln>
            <a:effectLst/>
          </c:spPr>
        </c:majorGridlines>
        <c:minorGridlines>
          <c:spPr>
            <a:ln w="9525" cap="flat" cmpd="sng" algn="ctr">
              <a:solidFill>
                <a:schemeClr val="dk1">
                  <a:lumMod val="15000"/>
                  <a:lumOff val="85000"/>
                  <a:alpha val="51000"/>
                </a:schemeClr>
              </a:solidFill>
              <a:round/>
            </a:ln>
            <a:effectLst/>
          </c:spPr>
        </c:minorGridlines>
        <c:numFmt formatCode="General" sourceLinked="0"/>
        <c:majorTickMark val="none"/>
        <c:minorTickMark val="none"/>
        <c:tickLblPos val="nextTo"/>
        <c:spPr>
          <a:noFill/>
          <a:ln w="9525" cap="flat" cmpd="sng" algn="ctr">
            <a:solidFill>
              <a:schemeClr val="dk1">
                <a:lumMod val="15000"/>
                <a:lumOff val="85000"/>
              </a:schemeClr>
            </a:solidFill>
            <a:round/>
          </a:ln>
          <a:effectLst/>
        </c:spPr>
        <c:txPr>
          <a:bodyPr rot="-60000000" spcFirstLastPara="1" vertOverflow="ellipsis" vert="horz" wrap="square" anchor="ctr" anchorCtr="1"/>
          <a:lstStyle/>
          <a:p>
            <a:pPr>
              <a:defRPr sz="1197" b="1" i="0" u="none" strike="noStrike" kern="1200" cap="none" spc="0" normalizeH="0" baseline="0">
                <a:solidFill>
                  <a:schemeClr val="dk1">
                    <a:lumMod val="65000"/>
                    <a:lumOff val="35000"/>
                  </a:schemeClr>
                </a:solidFill>
                <a:latin typeface="+mn-lt"/>
                <a:ea typeface="+mn-ea"/>
                <a:cs typeface="+mn-cs"/>
              </a:defRPr>
            </a:pPr>
            <a:endParaRPr lang="el-GR"/>
          </a:p>
        </c:txPr>
        <c:crossAx val="196457984"/>
        <c:crosses val="autoZero"/>
        <c:auto val="1"/>
        <c:lblAlgn val="ctr"/>
        <c:lblOffset val="100"/>
        <c:noMultiLvlLbl val="0"/>
      </c:catAx>
      <c:valAx>
        <c:axId val="196457984"/>
        <c:scaling>
          <c:orientation val="minMax"/>
        </c:scaling>
        <c:delete val="0"/>
        <c:axPos val="l"/>
        <c:majorGridlines>
          <c:spPr>
            <a:ln w="9525" cap="flat" cmpd="sng" algn="ctr">
              <a:solidFill>
                <a:schemeClr val="dk1">
                  <a:lumMod val="15000"/>
                  <a:lumOff val="85000"/>
                  <a:alpha val="54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1" i="0" u="none" strike="noStrike" kern="1200" baseline="0">
                <a:solidFill>
                  <a:schemeClr val="dk1">
                    <a:lumMod val="65000"/>
                    <a:lumOff val="35000"/>
                  </a:schemeClr>
                </a:solidFill>
                <a:latin typeface="+mn-lt"/>
                <a:ea typeface="+mn-ea"/>
                <a:cs typeface="+mn-cs"/>
              </a:defRPr>
            </a:pPr>
            <a:endParaRPr lang="el-GR"/>
          </a:p>
        </c:txPr>
        <c:crossAx val="196456448"/>
        <c:crosses val="autoZero"/>
        <c:crossBetween val="between"/>
      </c:valAx>
      <c:spPr>
        <a:pattFill prst="ltDnDiag">
          <a:fgClr>
            <a:schemeClr val="dk1">
              <a:lumMod val="15000"/>
              <a:lumOff val="85000"/>
            </a:schemeClr>
          </a:fgClr>
          <a:bgClr>
            <a:schemeClr val="lt1"/>
          </a:bgClr>
        </a:pattFill>
        <a:ln>
          <a:noFill/>
        </a:ln>
        <a:effectLst/>
      </c:spPr>
    </c:plotArea>
    <c:legend>
      <c:legendPos val="b"/>
      <c:layout>
        <c:manualLayout>
          <c:xMode val="edge"/>
          <c:yMode val="edge"/>
          <c:x val="0.2907126207430521"/>
          <c:y val="0.92142698169562787"/>
          <c:w val="0.41857475851389581"/>
          <c:h val="7.8573018304372133E-2"/>
        </c:manualLayout>
      </c:layout>
      <c:overlay val="0"/>
      <c:spPr>
        <a:noFill/>
        <a:ln>
          <a:noFill/>
        </a:ln>
        <a:effectLst/>
      </c:spPr>
      <c:txPr>
        <a:bodyPr rot="0" spcFirstLastPara="1" vertOverflow="ellipsis" vert="horz" wrap="square" anchor="ctr" anchorCtr="1"/>
        <a:lstStyle/>
        <a:p>
          <a:pPr>
            <a:defRPr sz="1197" b="1" i="0" u="none" strike="noStrike" kern="1200" baseline="0">
              <a:solidFill>
                <a:schemeClr val="dk1">
                  <a:lumMod val="65000"/>
                  <a:lumOff val="35000"/>
                </a:schemeClr>
              </a:solidFill>
              <a:latin typeface="+mn-lt"/>
              <a:ea typeface="+mn-ea"/>
              <a:cs typeface="+mn-cs"/>
            </a:defRPr>
          </a:pPr>
          <a:endParaRPr lang="el-GR"/>
        </a:p>
      </c:txPr>
    </c:legend>
    <c:plotVisOnly val="1"/>
    <c:dispBlanksAs val="gap"/>
    <c:showDLblsOverMax val="0"/>
  </c:chart>
  <c:spPr>
    <a:solidFill>
      <a:schemeClr val="lt1"/>
    </a:solidFill>
    <a:ln w="9525" cap="flat" cmpd="sng" algn="ctr">
      <a:solidFill>
        <a:schemeClr val="dk1">
          <a:lumMod val="15000"/>
          <a:lumOff val="85000"/>
        </a:schemeClr>
      </a:solidFill>
      <a:round/>
    </a:ln>
    <a:effectLst/>
  </c:spPr>
  <c:txPr>
    <a:bodyPr/>
    <a:lstStyle/>
    <a:p>
      <a:pPr>
        <a:defRPr/>
      </a:pPr>
      <a:endParaRPr lang="el-GR"/>
    </a:p>
  </c:txPr>
  <c:externalData r:id="rId3">
    <c:autoUpdate val="0"/>
  </c:externalData>
</c:chartSpace>
</file>

<file path=ppt/charts/chart2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36"/>
    </mc:Choice>
    <mc:Fallback>
      <c:style val="36"/>
    </mc:Fallback>
  </mc:AlternateContent>
  <c:chart>
    <c:autoTitleDeleted val="1"/>
    <c:view3D>
      <c:rotX val="15"/>
      <c:rotY val="20"/>
      <c:rAngAx val="1"/>
    </c:view3D>
    <c:floor>
      <c:thickness val="0"/>
    </c:floor>
    <c:sideWall>
      <c:thickness val="0"/>
    </c:sideWall>
    <c:backWall>
      <c:thickness val="0"/>
    </c:backWall>
    <c:plotArea>
      <c:layout/>
      <c:bar3DChart>
        <c:barDir val="bar"/>
        <c:grouping val="clustered"/>
        <c:varyColors val="0"/>
        <c:ser>
          <c:idx val="0"/>
          <c:order val="0"/>
          <c:invertIfNegative val="0"/>
          <c:dLbls>
            <c:spPr>
              <a:noFill/>
              <a:ln>
                <a:noFill/>
              </a:ln>
              <a:effectLst/>
            </c:spPr>
            <c:txPr>
              <a:bodyPr/>
              <a:lstStyle/>
              <a:p>
                <a:pPr>
                  <a:defRPr sz="1400"/>
                </a:pPr>
                <a:endParaRPr lang="el-GR"/>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Sheet1!$A$202:$A$222</c:f>
              <c:strCache>
                <c:ptCount val="21"/>
                <c:pt idx="0">
                  <c:v>ΔΓ/ΔΑ</c:v>
                </c:pt>
                <c:pt idx="1">
                  <c:v>ΚΑΝΕΝΑΣ</c:v>
                </c:pt>
                <c:pt idx="2">
                  <c:v>ΛΙΒΑΝΟΣ ΣΠΗΛΙΟΣ</c:v>
                </c:pt>
                <c:pt idx="3">
                  <c:v>ΜΗΤΑΡΑΚΗΣ ΠΑΝΑΓΙΩΤΗΣ</c:v>
                </c:pt>
                <c:pt idx="4">
                  <c:v>ΘΕΟΧΑΡΗΣ ΧΑΡΗΣ</c:v>
                </c:pt>
                <c:pt idx="5">
                  <c:v>ΜΕΝΔΩΝΗ ΛΙΝΑ</c:v>
                </c:pt>
                <c:pt idx="6">
                  <c:v>ΠΛΑΚΙΩΤΑΚΗΣ ΓΙΑΝΝΗΣ</c:v>
                </c:pt>
                <c:pt idx="7">
                  <c:v>ΣΚΡΕΚΑΣ ΚΩΣΤΑΣ</c:v>
                </c:pt>
                <c:pt idx="8">
                  <c:v>ΤΣΙΑΡΑΣ ΚΩΣΤΑΣ</c:v>
                </c:pt>
                <c:pt idx="9">
                  <c:v>ΚΕΡΑΜΕΩΣ ΝΙΚΗ</c:v>
                </c:pt>
                <c:pt idx="10">
                  <c:v>ΓΕΡΑΠΕΤΡΙΤΗΣ ΓΙΩΡΓΟΣ</c:v>
                </c:pt>
                <c:pt idx="11">
                  <c:v>ΒΟΡΙΔΗΣ ΜΑΚΗΣ</c:v>
                </c:pt>
                <c:pt idx="12">
                  <c:v>ΣΤΑΙΚΟΥΡΑΣ ΧΡΗΣΤΟΣ</c:v>
                </c:pt>
                <c:pt idx="13">
                  <c:v>ΠΑΝΑΓΙΩΤΟΠΟΥΛΟΣ ΝΙΚΟΣ</c:v>
                </c:pt>
                <c:pt idx="14">
                  <c:v>ΚΑΡΑΜΑΝΛΗΣ ΚΩΣΤΑΣ</c:v>
                </c:pt>
                <c:pt idx="15">
                  <c:v>ΧΑΤΖΗΔΑΚΗΣ ΚΩΣΤΗΣ</c:v>
                </c:pt>
                <c:pt idx="16">
                  <c:v>ΓΕΩΡΓΙΑΔΗΣ ΑΔΩΝΙΣ</c:v>
                </c:pt>
                <c:pt idx="17">
                  <c:v>ΧΡΥΣΟΧΟΙΔΗΣ ΜΙΧΑΛΗΣ</c:v>
                </c:pt>
                <c:pt idx="18">
                  <c:v>ΠΙΕΡΡΑΚΑΚΗΣ ΚΥΡΙΑΚΟΣ</c:v>
                </c:pt>
                <c:pt idx="19">
                  <c:v>ΚΙΚΙΛΙΑΣ ΒΑΣΙΛΗΣ</c:v>
                </c:pt>
                <c:pt idx="20">
                  <c:v>ΔΕΝΔΙΑΣ ΝΙΚΟΣ</c:v>
                </c:pt>
              </c:strCache>
            </c:strRef>
          </c:cat>
          <c:val>
            <c:numRef>
              <c:f>Sheet1!$C$202:$C$222</c:f>
              <c:numCache>
                <c:formatCode>0.0</c:formatCode>
                <c:ptCount val="21"/>
                <c:pt idx="0">
                  <c:v>3.5</c:v>
                </c:pt>
                <c:pt idx="1">
                  <c:v>5.4</c:v>
                </c:pt>
                <c:pt idx="2">
                  <c:v>6</c:v>
                </c:pt>
                <c:pt idx="3">
                  <c:v>7.2</c:v>
                </c:pt>
                <c:pt idx="4">
                  <c:v>8.1999999999999993</c:v>
                </c:pt>
                <c:pt idx="5">
                  <c:v>8.4</c:v>
                </c:pt>
                <c:pt idx="6">
                  <c:v>8.5</c:v>
                </c:pt>
                <c:pt idx="7">
                  <c:v>9.1</c:v>
                </c:pt>
                <c:pt idx="8">
                  <c:v>11.1</c:v>
                </c:pt>
                <c:pt idx="9">
                  <c:v>12.1</c:v>
                </c:pt>
                <c:pt idx="10">
                  <c:v>13.2</c:v>
                </c:pt>
                <c:pt idx="11">
                  <c:v>13.7</c:v>
                </c:pt>
                <c:pt idx="12">
                  <c:v>14.3</c:v>
                </c:pt>
                <c:pt idx="13">
                  <c:v>14.4</c:v>
                </c:pt>
                <c:pt idx="14">
                  <c:v>16.100000000000001</c:v>
                </c:pt>
                <c:pt idx="15">
                  <c:v>18.2</c:v>
                </c:pt>
                <c:pt idx="16">
                  <c:v>18.2</c:v>
                </c:pt>
                <c:pt idx="17">
                  <c:v>20.3</c:v>
                </c:pt>
                <c:pt idx="18">
                  <c:v>21.7</c:v>
                </c:pt>
                <c:pt idx="19">
                  <c:v>23.5</c:v>
                </c:pt>
                <c:pt idx="20">
                  <c:v>25.2</c:v>
                </c:pt>
              </c:numCache>
            </c:numRef>
          </c:val>
          <c:extLst>
            <c:ext xmlns:c16="http://schemas.microsoft.com/office/drawing/2014/chart" uri="{C3380CC4-5D6E-409C-BE32-E72D297353CC}">
              <c16:uniqueId val="{00000000-97C9-496B-BBC1-21D25DBB3E82}"/>
            </c:ext>
          </c:extLst>
        </c:ser>
        <c:dLbls>
          <c:showLegendKey val="0"/>
          <c:showVal val="1"/>
          <c:showCatName val="0"/>
          <c:showSerName val="0"/>
          <c:showPercent val="0"/>
          <c:showBubbleSize val="0"/>
        </c:dLbls>
        <c:gapWidth val="150"/>
        <c:shape val="box"/>
        <c:axId val="196495232"/>
        <c:axId val="196510464"/>
        <c:axId val="0"/>
      </c:bar3DChart>
      <c:catAx>
        <c:axId val="196495232"/>
        <c:scaling>
          <c:orientation val="minMax"/>
        </c:scaling>
        <c:delete val="0"/>
        <c:axPos val="l"/>
        <c:numFmt formatCode="General" sourceLinked="0"/>
        <c:majorTickMark val="none"/>
        <c:minorTickMark val="none"/>
        <c:tickLblPos val="nextTo"/>
        <c:txPr>
          <a:bodyPr/>
          <a:lstStyle/>
          <a:p>
            <a:pPr>
              <a:defRPr sz="1200"/>
            </a:pPr>
            <a:endParaRPr lang="el-GR"/>
          </a:p>
        </c:txPr>
        <c:crossAx val="196510464"/>
        <c:crosses val="autoZero"/>
        <c:auto val="1"/>
        <c:lblAlgn val="ctr"/>
        <c:lblOffset val="100"/>
        <c:noMultiLvlLbl val="0"/>
      </c:catAx>
      <c:valAx>
        <c:axId val="196510464"/>
        <c:scaling>
          <c:orientation val="minMax"/>
        </c:scaling>
        <c:delete val="1"/>
        <c:axPos val="b"/>
        <c:numFmt formatCode="0.0" sourceLinked="1"/>
        <c:majorTickMark val="out"/>
        <c:minorTickMark val="none"/>
        <c:tickLblPos val="nextTo"/>
        <c:crossAx val="196495232"/>
        <c:crosses val="autoZero"/>
        <c:crossBetween val="between"/>
      </c:valAx>
    </c:plotArea>
    <c:plotVisOnly val="1"/>
    <c:dispBlanksAs val="gap"/>
    <c:showDLblsOverMax val="0"/>
  </c:chart>
  <c:txPr>
    <a:bodyPr/>
    <a:lstStyle/>
    <a:p>
      <a:pPr>
        <a:defRPr sz="1800"/>
      </a:pPr>
      <a:endParaRPr lang="el-GR"/>
    </a:p>
  </c:txPr>
  <c:externalData r:id="rId1">
    <c:autoUpdate val="0"/>
  </c:externalData>
</c:chartSpace>
</file>

<file path=ppt/charts/chart2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0"/>
      <c:rotY val="0"/>
      <c:depthPercent val="60"/>
      <c:rAngAx val="0"/>
      <c:perspective val="100"/>
    </c:view3D>
    <c:floor>
      <c:thickness val="0"/>
      <c:spPr>
        <a:solidFill>
          <a:schemeClr val="lt1">
            <a:lumMod val="95000"/>
          </a:schemeClr>
        </a:solid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clustered"/>
        <c:varyColors val="0"/>
        <c:ser>
          <c:idx val="0"/>
          <c:order val="0"/>
          <c:spPr>
            <a:solidFill>
              <a:schemeClr val="accent1">
                <a:alpha val="85000"/>
              </a:schemeClr>
            </a:solidFill>
            <a:ln w="9525" cap="flat" cmpd="sng" algn="ctr">
              <a:solidFill>
                <a:schemeClr val="accent1">
                  <a:lumMod val="75000"/>
                </a:schemeClr>
              </a:solidFill>
              <a:round/>
            </a:ln>
            <a:effectLst/>
            <a:sp3d contourW="9525">
              <a:contourClr>
                <a:schemeClr val="accent1">
                  <a:lumMod val="75000"/>
                </a:schemeClr>
              </a:contourClr>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dk1">
                        <a:lumMod val="75000"/>
                        <a:lumOff val="25000"/>
                      </a:schemeClr>
                    </a:solidFill>
                    <a:latin typeface="+mn-lt"/>
                    <a:ea typeface="+mn-ea"/>
                    <a:cs typeface="+mn-cs"/>
                  </a:defRPr>
                </a:pPr>
                <a:endParaRPr lang="el-GR"/>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Sheet1!$B$228:$B$238</c:f>
              <c:strCache>
                <c:ptCount val="11"/>
                <c:pt idx="0">
                  <c:v>Ν.Δ.</c:v>
                </c:pt>
                <c:pt idx="1">
                  <c:v>ΣΥΡΙΖΑ</c:v>
                </c:pt>
                <c:pt idx="2">
                  <c:v>ΚΙΝΗΜΑ ΑΛΛΑΓΗΣ</c:v>
                </c:pt>
                <c:pt idx="3">
                  <c:v>ΚΚΕ</c:v>
                </c:pt>
                <c:pt idx="4">
                  <c:v>ΕΛΛΗΝΙΚΗ ΛΥΣΗ</c:v>
                </c:pt>
                <c:pt idx="5">
                  <c:v>ΜΕΡΑ 25</c:v>
                </c:pt>
                <c:pt idx="6">
                  <c:v>Άλλο κόμμα</c:v>
                </c:pt>
                <c:pt idx="7">
                  <c:v>Λευκό / άκυρο</c:v>
                </c:pt>
                <c:pt idx="8">
                  <c:v>Αποχή</c:v>
                </c:pt>
                <c:pt idx="9">
                  <c:v>Δεν έχω αποφασίσει</c:v>
                </c:pt>
                <c:pt idx="10">
                  <c:v>ΔΓ/ΔΑ</c:v>
                </c:pt>
              </c:strCache>
            </c:strRef>
          </c:cat>
          <c:val>
            <c:numRef>
              <c:f>Sheet1!$E$228:$E$238</c:f>
              <c:numCache>
                <c:formatCode>0.0</c:formatCode>
                <c:ptCount val="11"/>
                <c:pt idx="0">
                  <c:v>37.799999999999997</c:v>
                </c:pt>
                <c:pt idx="1">
                  <c:v>20.399999999999999</c:v>
                </c:pt>
                <c:pt idx="2">
                  <c:v>6.8</c:v>
                </c:pt>
                <c:pt idx="3">
                  <c:v>5.4</c:v>
                </c:pt>
                <c:pt idx="4">
                  <c:v>4.2</c:v>
                </c:pt>
                <c:pt idx="5">
                  <c:v>2.9</c:v>
                </c:pt>
                <c:pt idx="6">
                  <c:v>3.9</c:v>
                </c:pt>
                <c:pt idx="7">
                  <c:v>3.1</c:v>
                </c:pt>
                <c:pt idx="8">
                  <c:v>3.4</c:v>
                </c:pt>
                <c:pt idx="9">
                  <c:v>8.8000000000000007</c:v>
                </c:pt>
                <c:pt idx="10">
                  <c:v>3.3</c:v>
                </c:pt>
              </c:numCache>
            </c:numRef>
          </c:val>
          <c:extLst>
            <c:ext xmlns:c16="http://schemas.microsoft.com/office/drawing/2014/chart" uri="{C3380CC4-5D6E-409C-BE32-E72D297353CC}">
              <c16:uniqueId val="{00000000-7C37-4BF1-BFE0-43D0F0E31DE9}"/>
            </c:ext>
          </c:extLst>
        </c:ser>
        <c:dLbls>
          <c:showLegendKey val="0"/>
          <c:showVal val="1"/>
          <c:showCatName val="0"/>
          <c:showSerName val="0"/>
          <c:showPercent val="0"/>
          <c:showBubbleSize val="0"/>
        </c:dLbls>
        <c:gapWidth val="65"/>
        <c:shape val="box"/>
        <c:axId val="196538752"/>
        <c:axId val="196541440"/>
        <c:axId val="0"/>
      </c:bar3DChart>
      <c:catAx>
        <c:axId val="196538752"/>
        <c:scaling>
          <c:orientation val="minMax"/>
        </c:scaling>
        <c:delete val="0"/>
        <c:axPos val="b"/>
        <c:numFmt formatCode="General" sourceLinked="0"/>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1" i="0" u="none" strike="noStrike" kern="1200" cap="all" baseline="0">
                <a:solidFill>
                  <a:schemeClr val="dk1">
                    <a:lumMod val="75000"/>
                    <a:lumOff val="25000"/>
                  </a:schemeClr>
                </a:solidFill>
                <a:latin typeface="+mn-lt"/>
                <a:ea typeface="+mn-ea"/>
                <a:cs typeface="+mn-cs"/>
              </a:defRPr>
            </a:pPr>
            <a:endParaRPr lang="el-GR"/>
          </a:p>
        </c:txPr>
        <c:crossAx val="196541440"/>
        <c:crosses val="autoZero"/>
        <c:auto val="1"/>
        <c:lblAlgn val="ctr"/>
        <c:lblOffset val="100"/>
        <c:noMultiLvlLbl val="0"/>
      </c:catAx>
      <c:valAx>
        <c:axId val="196541440"/>
        <c:scaling>
          <c:orientation val="minMax"/>
        </c:scaling>
        <c:delete val="0"/>
        <c:axPos val="l"/>
        <c:majorGridlines>
          <c:spPr>
            <a:ln w="9525" cap="flat" cmpd="sng" algn="ctr">
              <a:solidFill>
                <a:schemeClr val="dk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197" b="1" i="0" u="none" strike="noStrike" kern="1200" baseline="0">
                <a:solidFill>
                  <a:schemeClr val="dk1">
                    <a:lumMod val="75000"/>
                    <a:lumOff val="25000"/>
                  </a:schemeClr>
                </a:solidFill>
                <a:latin typeface="+mn-lt"/>
                <a:ea typeface="+mn-ea"/>
                <a:cs typeface="+mn-cs"/>
              </a:defRPr>
            </a:pPr>
            <a:endParaRPr lang="el-GR"/>
          </a:p>
        </c:txPr>
        <c:crossAx val="196538752"/>
        <c:crosses val="autoZero"/>
        <c:crossBetween val="between"/>
      </c:valAx>
      <c:spPr>
        <a:noFill/>
        <a:ln>
          <a:noFill/>
        </a:ln>
        <a:effectLst/>
      </c:spPr>
    </c:plotArea>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l-GR"/>
    </a:p>
  </c:txPr>
  <c:externalData r:id="rId3">
    <c:autoUpdate val="0"/>
  </c:externalData>
</c:chartSpace>
</file>

<file path=ppt/charts/chart2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5694900125581875E-2"/>
          <c:y val="2.7747256457741943E-2"/>
          <c:w val="0.94262662991541746"/>
          <c:h val="0.71736509510337387"/>
        </c:manualLayout>
      </c:layout>
      <c:lineChart>
        <c:grouping val="standard"/>
        <c:varyColors val="0"/>
        <c:ser>
          <c:idx val="0"/>
          <c:order val="0"/>
          <c:tx>
            <c:strRef>
              <c:f>Sheet3!$A$16</c:f>
              <c:strCache>
                <c:ptCount val="1"/>
                <c:pt idx="0">
                  <c:v>Ν.Δ</c:v>
                </c:pt>
              </c:strCache>
            </c:strRef>
          </c:tx>
          <c:spPr>
            <a:ln w="22225" cap="rnd">
              <a:solidFill>
                <a:schemeClr val="accent1"/>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dk1">
                        <a:lumMod val="75000"/>
                        <a:lumOff val="25000"/>
                      </a:schemeClr>
                    </a:solidFill>
                    <a:latin typeface="+mn-lt"/>
                    <a:ea typeface="+mn-ea"/>
                    <a:cs typeface="+mn-cs"/>
                  </a:defRPr>
                </a:pPr>
                <a:endParaRPr lang="el-GR"/>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Sheet3!$B$15:$O$15</c:f>
              <c:strCache>
                <c:ptCount val="14"/>
                <c:pt idx="0">
                  <c:v>ΣΕΠΤΕΜΒΡΙΟΣ</c:v>
                </c:pt>
                <c:pt idx="1">
                  <c:v>ΝΟΕΜΒΡΙΟΣ</c:v>
                </c:pt>
                <c:pt idx="2">
                  <c:v>ΙΑΝΟΥΑΡΙΟΣ</c:v>
                </c:pt>
                <c:pt idx="3">
                  <c:v>ΜΑΡΤΙΟΣ</c:v>
                </c:pt>
                <c:pt idx="4">
                  <c:v>ΜΑΡΤΙΟΣ Β</c:v>
                </c:pt>
                <c:pt idx="5">
                  <c:v>ΜΑΙΟΣ</c:v>
                </c:pt>
                <c:pt idx="6">
                  <c:v>ΙΟΥΝΙΟΣ</c:v>
                </c:pt>
                <c:pt idx="7">
                  <c:v>ΙΟΥΛΙΟΣ</c:v>
                </c:pt>
                <c:pt idx="8">
                  <c:v>ΣΕΠΤΕΜΒΡΙΟΣ</c:v>
                </c:pt>
                <c:pt idx="9">
                  <c:v>ΟΚΤΩΒΡΙΟΣ</c:v>
                </c:pt>
                <c:pt idx="10">
                  <c:v>ΝΟΕΜΒΡΙΟΣ</c:v>
                </c:pt>
                <c:pt idx="11">
                  <c:v>ΙΑΝΟΥΑΡΙΟΣ</c:v>
                </c:pt>
                <c:pt idx="12">
                  <c:v>ΦΕΒΡΟΥΑΡΙΟΣ</c:v>
                </c:pt>
                <c:pt idx="13">
                  <c:v>ΜΑΡΤΙΟΣ</c:v>
                </c:pt>
              </c:strCache>
            </c:strRef>
          </c:cat>
          <c:val>
            <c:numRef>
              <c:f>Sheet3!$B$16:$O$16</c:f>
              <c:numCache>
                <c:formatCode>General</c:formatCode>
                <c:ptCount val="14"/>
                <c:pt idx="0">
                  <c:v>41.9</c:v>
                </c:pt>
                <c:pt idx="1">
                  <c:v>40.5</c:v>
                </c:pt>
                <c:pt idx="2">
                  <c:v>38.299999999999997</c:v>
                </c:pt>
                <c:pt idx="3">
                  <c:v>38.799999999999997</c:v>
                </c:pt>
                <c:pt idx="4">
                  <c:v>40</c:v>
                </c:pt>
                <c:pt idx="5">
                  <c:v>40.200000000000003</c:v>
                </c:pt>
                <c:pt idx="6">
                  <c:v>41.5</c:v>
                </c:pt>
                <c:pt idx="7">
                  <c:v>41.2</c:v>
                </c:pt>
                <c:pt idx="8">
                  <c:v>40.299999999999997</c:v>
                </c:pt>
                <c:pt idx="9">
                  <c:v>38</c:v>
                </c:pt>
                <c:pt idx="10">
                  <c:v>37.5</c:v>
                </c:pt>
                <c:pt idx="11">
                  <c:v>38.6</c:v>
                </c:pt>
                <c:pt idx="12">
                  <c:v>37.299999999999997</c:v>
                </c:pt>
                <c:pt idx="13">
                  <c:v>37.799999999999997</c:v>
                </c:pt>
              </c:numCache>
            </c:numRef>
          </c:val>
          <c:smooth val="0"/>
          <c:extLst>
            <c:ext xmlns:c16="http://schemas.microsoft.com/office/drawing/2014/chart" uri="{C3380CC4-5D6E-409C-BE32-E72D297353CC}">
              <c16:uniqueId val="{00000000-160C-4789-92A8-9199D8B060FC}"/>
            </c:ext>
          </c:extLst>
        </c:ser>
        <c:ser>
          <c:idx val="1"/>
          <c:order val="1"/>
          <c:tx>
            <c:strRef>
              <c:f>Sheet3!$A$17</c:f>
              <c:strCache>
                <c:ptCount val="1"/>
                <c:pt idx="0">
                  <c:v>ΣΥΡΙΖΑ</c:v>
                </c:pt>
              </c:strCache>
            </c:strRef>
          </c:tx>
          <c:spPr>
            <a:ln w="22225" cap="rnd">
              <a:solidFill>
                <a:schemeClr val="accent2"/>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dk1">
                        <a:lumMod val="75000"/>
                        <a:lumOff val="25000"/>
                      </a:schemeClr>
                    </a:solidFill>
                    <a:latin typeface="+mn-lt"/>
                    <a:ea typeface="+mn-ea"/>
                    <a:cs typeface="+mn-cs"/>
                  </a:defRPr>
                </a:pPr>
                <a:endParaRPr lang="el-GR"/>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Sheet3!$B$15:$O$15</c:f>
              <c:strCache>
                <c:ptCount val="14"/>
                <c:pt idx="0">
                  <c:v>ΣΕΠΤΕΜΒΡΙΟΣ</c:v>
                </c:pt>
                <c:pt idx="1">
                  <c:v>ΝΟΕΜΒΡΙΟΣ</c:v>
                </c:pt>
                <c:pt idx="2">
                  <c:v>ΙΑΝΟΥΑΡΙΟΣ</c:v>
                </c:pt>
                <c:pt idx="3">
                  <c:v>ΜΑΡΤΙΟΣ</c:v>
                </c:pt>
                <c:pt idx="4">
                  <c:v>ΜΑΡΤΙΟΣ Β</c:v>
                </c:pt>
                <c:pt idx="5">
                  <c:v>ΜΑΙΟΣ</c:v>
                </c:pt>
                <c:pt idx="6">
                  <c:v>ΙΟΥΝΙΟΣ</c:v>
                </c:pt>
                <c:pt idx="7">
                  <c:v>ΙΟΥΛΙΟΣ</c:v>
                </c:pt>
                <c:pt idx="8">
                  <c:v>ΣΕΠΤΕΜΒΡΙΟΣ</c:v>
                </c:pt>
                <c:pt idx="9">
                  <c:v>ΟΚΤΩΒΡΙΟΣ</c:v>
                </c:pt>
                <c:pt idx="10">
                  <c:v>ΝΟΕΜΒΡΙΟΣ</c:v>
                </c:pt>
                <c:pt idx="11">
                  <c:v>ΙΑΝΟΥΑΡΙΟΣ</c:v>
                </c:pt>
                <c:pt idx="12">
                  <c:v>ΦΕΒΡΟΥΑΡΙΟΣ</c:v>
                </c:pt>
                <c:pt idx="13">
                  <c:v>ΜΑΡΤΙΟΣ</c:v>
                </c:pt>
              </c:strCache>
            </c:strRef>
          </c:cat>
          <c:val>
            <c:numRef>
              <c:f>Sheet3!$B$17:$O$17</c:f>
              <c:numCache>
                <c:formatCode>General</c:formatCode>
                <c:ptCount val="14"/>
                <c:pt idx="0">
                  <c:v>23.1</c:v>
                </c:pt>
                <c:pt idx="1">
                  <c:v>23</c:v>
                </c:pt>
                <c:pt idx="2">
                  <c:v>21.3</c:v>
                </c:pt>
                <c:pt idx="3">
                  <c:v>20.8</c:v>
                </c:pt>
                <c:pt idx="4">
                  <c:v>20.2</c:v>
                </c:pt>
                <c:pt idx="5">
                  <c:v>20</c:v>
                </c:pt>
                <c:pt idx="6">
                  <c:v>19.8</c:v>
                </c:pt>
                <c:pt idx="7">
                  <c:v>20.7</c:v>
                </c:pt>
                <c:pt idx="8">
                  <c:v>19.5</c:v>
                </c:pt>
                <c:pt idx="9">
                  <c:v>18.100000000000001</c:v>
                </c:pt>
                <c:pt idx="10">
                  <c:v>18.8</c:v>
                </c:pt>
                <c:pt idx="11">
                  <c:v>21.4</c:v>
                </c:pt>
                <c:pt idx="12">
                  <c:v>20.2</c:v>
                </c:pt>
                <c:pt idx="13">
                  <c:v>20.399999999999999</c:v>
                </c:pt>
              </c:numCache>
            </c:numRef>
          </c:val>
          <c:smooth val="0"/>
          <c:extLst>
            <c:ext xmlns:c16="http://schemas.microsoft.com/office/drawing/2014/chart" uri="{C3380CC4-5D6E-409C-BE32-E72D297353CC}">
              <c16:uniqueId val="{00000001-160C-4789-92A8-9199D8B060FC}"/>
            </c:ext>
          </c:extLst>
        </c:ser>
        <c:dLbls>
          <c:dLblPos val="ctr"/>
          <c:showLegendKey val="0"/>
          <c:showVal val="1"/>
          <c:showCatName val="0"/>
          <c:showSerName val="0"/>
          <c:showPercent val="0"/>
          <c:showBubbleSize val="0"/>
        </c:dLbls>
        <c:smooth val="0"/>
        <c:axId val="196605440"/>
        <c:axId val="196606976"/>
      </c:lineChart>
      <c:catAx>
        <c:axId val="196605440"/>
        <c:scaling>
          <c:orientation val="minMax"/>
        </c:scaling>
        <c:delete val="0"/>
        <c:axPos val="b"/>
        <c:majorGridlines>
          <c:spPr>
            <a:ln w="9525" cap="flat" cmpd="sng" algn="ctr">
              <a:solidFill>
                <a:schemeClr val="dk1">
                  <a:lumMod val="15000"/>
                  <a:lumOff val="85000"/>
                  <a:alpha val="54000"/>
                </a:schemeClr>
              </a:solidFill>
              <a:round/>
            </a:ln>
            <a:effectLst/>
          </c:spPr>
        </c:majorGridlines>
        <c:minorGridlines>
          <c:spPr>
            <a:ln w="9525" cap="flat" cmpd="sng" algn="ctr">
              <a:solidFill>
                <a:schemeClr val="dk1">
                  <a:lumMod val="15000"/>
                  <a:lumOff val="85000"/>
                  <a:alpha val="51000"/>
                </a:schemeClr>
              </a:solidFill>
              <a:round/>
            </a:ln>
            <a:effectLst/>
          </c:spPr>
        </c:minorGridlines>
        <c:numFmt formatCode="General" sourceLinked="0"/>
        <c:majorTickMark val="none"/>
        <c:minorTickMark val="none"/>
        <c:tickLblPos val="nextTo"/>
        <c:spPr>
          <a:noFill/>
          <a:ln w="9525" cap="flat" cmpd="sng" algn="ctr">
            <a:solidFill>
              <a:schemeClr val="dk1">
                <a:lumMod val="15000"/>
                <a:lumOff val="85000"/>
              </a:schemeClr>
            </a:solidFill>
            <a:round/>
          </a:ln>
          <a:effectLst/>
        </c:spPr>
        <c:txPr>
          <a:bodyPr rot="-60000000" spcFirstLastPara="1" vertOverflow="ellipsis" vert="horz" wrap="square" anchor="ctr" anchorCtr="1"/>
          <a:lstStyle/>
          <a:p>
            <a:pPr>
              <a:defRPr sz="1197" b="1" i="0" u="none" strike="noStrike" kern="1200" cap="none" spc="0" normalizeH="0" baseline="0">
                <a:solidFill>
                  <a:schemeClr val="dk1">
                    <a:lumMod val="65000"/>
                    <a:lumOff val="35000"/>
                  </a:schemeClr>
                </a:solidFill>
                <a:latin typeface="+mn-lt"/>
                <a:ea typeface="+mn-ea"/>
                <a:cs typeface="+mn-cs"/>
              </a:defRPr>
            </a:pPr>
            <a:endParaRPr lang="el-GR"/>
          </a:p>
        </c:txPr>
        <c:crossAx val="196606976"/>
        <c:crosses val="autoZero"/>
        <c:auto val="1"/>
        <c:lblAlgn val="ctr"/>
        <c:lblOffset val="100"/>
        <c:noMultiLvlLbl val="0"/>
      </c:catAx>
      <c:valAx>
        <c:axId val="196606976"/>
        <c:scaling>
          <c:orientation val="minMax"/>
        </c:scaling>
        <c:delete val="0"/>
        <c:axPos val="l"/>
        <c:majorGridlines>
          <c:spPr>
            <a:ln w="9525" cap="flat" cmpd="sng" algn="ctr">
              <a:solidFill>
                <a:schemeClr val="dk1">
                  <a:lumMod val="15000"/>
                  <a:lumOff val="85000"/>
                  <a:alpha val="54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1" i="0" u="none" strike="noStrike" kern="1200" baseline="0">
                <a:solidFill>
                  <a:schemeClr val="dk1">
                    <a:lumMod val="65000"/>
                    <a:lumOff val="35000"/>
                  </a:schemeClr>
                </a:solidFill>
                <a:latin typeface="+mn-lt"/>
                <a:ea typeface="+mn-ea"/>
                <a:cs typeface="+mn-cs"/>
              </a:defRPr>
            </a:pPr>
            <a:endParaRPr lang="el-GR"/>
          </a:p>
        </c:txPr>
        <c:crossAx val="196605440"/>
        <c:crosses val="autoZero"/>
        <c:crossBetween val="between"/>
      </c:valAx>
      <c:spPr>
        <a:pattFill prst="ltDnDiag">
          <a:fgClr>
            <a:schemeClr val="dk1">
              <a:lumMod val="15000"/>
              <a:lumOff val="85000"/>
            </a:schemeClr>
          </a:fgClr>
          <a:bgClr>
            <a:schemeClr val="lt1"/>
          </a:bgClr>
        </a:pattFill>
        <a:ln>
          <a:noFill/>
        </a:ln>
        <a:effectLst/>
      </c:spPr>
    </c:plotArea>
    <c:legend>
      <c:legendPos val="b"/>
      <c:overlay val="0"/>
      <c:spPr>
        <a:solidFill>
          <a:schemeClr val="bg1"/>
        </a:solidFill>
        <a:ln>
          <a:solidFill>
            <a:schemeClr val="accent1"/>
          </a:solidFill>
        </a:ln>
        <a:effectLst/>
      </c:spPr>
      <c:txPr>
        <a:bodyPr rot="0" spcFirstLastPara="1" vertOverflow="ellipsis" vert="horz" wrap="square" anchor="ctr" anchorCtr="1"/>
        <a:lstStyle/>
        <a:p>
          <a:pPr>
            <a:defRPr sz="1197" b="1" i="0" u="none" strike="noStrike" kern="1200" baseline="0">
              <a:solidFill>
                <a:schemeClr val="dk1">
                  <a:lumMod val="65000"/>
                  <a:lumOff val="35000"/>
                </a:schemeClr>
              </a:solidFill>
              <a:latin typeface="+mn-lt"/>
              <a:ea typeface="+mn-ea"/>
              <a:cs typeface="+mn-cs"/>
            </a:defRPr>
          </a:pPr>
          <a:endParaRPr lang="el-GR"/>
        </a:p>
      </c:txPr>
    </c:legend>
    <c:plotVisOnly val="1"/>
    <c:dispBlanksAs val="gap"/>
    <c:showDLblsOverMax val="0"/>
  </c:chart>
  <c:spPr>
    <a:solidFill>
      <a:schemeClr val="lt1"/>
    </a:solidFill>
    <a:ln w="9525" cap="flat" cmpd="sng" algn="ctr">
      <a:solidFill>
        <a:schemeClr val="dk1">
          <a:lumMod val="15000"/>
          <a:lumOff val="85000"/>
        </a:schemeClr>
      </a:solidFill>
      <a:round/>
    </a:ln>
    <a:effectLst/>
  </c:spPr>
  <c:txPr>
    <a:bodyPr/>
    <a:lstStyle/>
    <a:p>
      <a:pPr>
        <a:defRPr/>
      </a:pPr>
      <a:endParaRPr lang="el-GR"/>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9.2477120711817185E-2"/>
          <c:y val="0.13540314933463135"/>
          <c:w val="0.80722562172397072"/>
          <c:h val="0.73509197371269208"/>
        </c:manualLayout>
      </c:layout>
      <c:pie3DChart>
        <c:varyColors val="1"/>
        <c:ser>
          <c:idx val="0"/>
          <c:order val="0"/>
          <c:explosion val="28"/>
          <c:dPt>
            <c:idx val="0"/>
            <c:bubble3D val="0"/>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extLst>
              <c:ext xmlns:c16="http://schemas.microsoft.com/office/drawing/2014/chart" uri="{C3380CC4-5D6E-409C-BE32-E72D297353CC}">
                <c16:uniqueId val="{00000001-B508-4AB4-854E-14D727F86DFE}"/>
              </c:ext>
            </c:extLst>
          </c:dPt>
          <c:dPt>
            <c:idx val="1"/>
            <c:bubble3D val="0"/>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extLst>
              <c:ext xmlns:c16="http://schemas.microsoft.com/office/drawing/2014/chart" uri="{C3380CC4-5D6E-409C-BE32-E72D297353CC}">
                <c16:uniqueId val="{00000003-B508-4AB4-854E-14D727F86DFE}"/>
              </c:ext>
            </c:extLst>
          </c:dPt>
          <c:dPt>
            <c:idx val="2"/>
            <c:bubble3D val="0"/>
            <c:spPr>
              <a:gradFill rotWithShape="1">
                <a:gsLst>
                  <a:gs pos="0">
                    <a:schemeClr val="accent3">
                      <a:shade val="51000"/>
                      <a:satMod val="130000"/>
                    </a:schemeClr>
                  </a:gs>
                  <a:gs pos="80000">
                    <a:schemeClr val="accent3">
                      <a:shade val="93000"/>
                      <a:satMod val="130000"/>
                    </a:schemeClr>
                  </a:gs>
                  <a:gs pos="100000">
                    <a:schemeClr val="accent3">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extLst>
              <c:ext xmlns:c16="http://schemas.microsoft.com/office/drawing/2014/chart" uri="{C3380CC4-5D6E-409C-BE32-E72D297353CC}">
                <c16:uniqueId val="{00000005-B508-4AB4-854E-14D727F86DFE}"/>
              </c:ext>
            </c:extLst>
          </c:dPt>
          <c:dPt>
            <c:idx val="3"/>
            <c:bubble3D val="0"/>
            <c:spPr>
              <a:solidFill>
                <a:schemeClr val="accent6"/>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extLst>
              <c:ext xmlns:c16="http://schemas.microsoft.com/office/drawing/2014/chart" uri="{C3380CC4-5D6E-409C-BE32-E72D297353CC}">
                <c16:uniqueId val="{00000000-61C3-4E97-86D2-4C8CB44EE9A3}"/>
              </c:ext>
            </c:extLst>
          </c:dPt>
          <c:dPt>
            <c:idx val="4"/>
            <c:bubble3D val="0"/>
            <c:spPr>
              <a:gradFill rotWithShape="1">
                <a:gsLst>
                  <a:gs pos="0">
                    <a:schemeClr val="accent5">
                      <a:shade val="51000"/>
                      <a:satMod val="130000"/>
                    </a:schemeClr>
                  </a:gs>
                  <a:gs pos="80000">
                    <a:schemeClr val="accent5">
                      <a:shade val="93000"/>
                      <a:satMod val="130000"/>
                    </a:schemeClr>
                  </a:gs>
                  <a:gs pos="100000">
                    <a:schemeClr val="accent5">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extLst>
              <c:ext xmlns:c16="http://schemas.microsoft.com/office/drawing/2014/chart" uri="{C3380CC4-5D6E-409C-BE32-E72D297353CC}">
                <c16:uniqueId val="{00000009-B508-4AB4-854E-14D727F86DFE}"/>
              </c:ext>
            </c:extLst>
          </c:dPt>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lumMod val="75000"/>
                        <a:lumOff val="25000"/>
                      </a:schemeClr>
                    </a:solidFill>
                    <a:latin typeface="+mn-lt"/>
                    <a:ea typeface="+mn-ea"/>
                    <a:cs typeface="+mn-cs"/>
                  </a:defRPr>
                </a:pPr>
                <a:endParaRPr lang="el-GR"/>
              </a:p>
            </c:txPr>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Sheet1!$B$30:$B$34</c:f>
              <c:strCache>
                <c:ptCount val="5"/>
                <c:pt idx="0">
                  <c:v>ΚΑΛΥΤΕΡΑ</c:v>
                </c:pt>
                <c:pt idx="1">
                  <c:v>ΜΑΛΛΟΝ ΚΑΛΥΤΕΡΑ</c:v>
                </c:pt>
                <c:pt idx="2">
                  <c:v>ΜΑΛΛΟΝ ΧΕΙΡΟΤΕΡΑ</c:v>
                </c:pt>
                <c:pt idx="3">
                  <c:v>ΧΕΙΡΟΤΕΡΑ</c:v>
                </c:pt>
                <c:pt idx="4">
                  <c:v>ΔΓ/ΔΑ</c:v>
                </c:pt>
              </c:strCache>
            </c:strRef>
          </c:cat>
          <c:val>
            <c:numRef>
              <c:f>Sheet1!$E$30:$E$34</c:f>
              <c:numCache>
                <c:formatCode>0.0</c:formatCode>
                <c:ptCount val="5"/>
                <c:pt idx="0">
                  <c:v>10.315377784872652</c:v>
                </c:pt>
                <c:pt idx="1">
                  <c:v>13.728561593949861</c:v>
                </c:pt>
                <c:pt idx="2">
                  <c:v>14.783146594299051</c:v>
                </c:pt>
                <c:pt idx="3">
                  <c:v>40.438396072992859</c:v>
                </c:pt>
                <c:pt idx="4">
                  <c:v>20.734517953885575</c:v>
                </c:pt>
              </c:numCache>
            </c:numRef>
          </c:val>
          <c:extLst>
            <c:ext xmlns:c16="http://schemas.microsoft.com/office/drawing/2014/chart" uri="{C3380CC4-5D6E-409C-BE32-E72D297353CC}">
              <c16:uniqueId val="{00000000-BCCE-4A82-B43F-6E89DCD05603}"/>
            </c:ext>
          </c:extLst>
        </c:ser>
        <c:dLbls>
          <c:showLegendKey val="0"/>
          <c:showVal val="0"/>
          <c:showCatName val="0"/>
          <c:showSerName val="0"/>
          <c:showPercent val="1"/>
          <c:showBubbleSize val="0"/>
          <c:showLeaderLines val="1"/>
        </c:dLbls>
      </c:pie3DChart>
      <c:spPr>
        <a:noFill/>
        <a:ln>
          <a:noFill/>
        </a:ln>
        <a:effectLst/>
      </c:spPr>
    </c:plotArea>
    <c:legend>
      <c:legendPos val="b"/>
      <c:layout>
        <c:manualLayout>
          <c:xMode val="edge"/>
          <c:yMode val="edge"/>
          <c:x val="0.18138910055597887"/>
          <c:y val="2.015778539953079E-3"/>
          <c:w val="0.55120029351169808"/>
          <c:h val="4.7594194171976544E-2"/>
        </c:manualLayout>
      </c:layout>
      <c:overlay val="0"/>
      <c:spPr>
        <a:solidFill>
          <a:schemeClr val="bg1"/>
        </a:solidFill>
        <a:ln>
          <a:noFill/>
        </a:ln>
        <a:effectLst/>
      </c:spPr>
      <c:txPr>
        <a:bodyPr rot="0" spcFirstLastPara="1" vertOverflow="ellipsis" vert="horz" wrap="square" anchor="ctr" anchorCtr="1"/>
        <a:lstStyle/>
        <a:p>
          <a:pPr>
            <a:defRPr sz="1197" b="1" i="0" u="none" strike="noStrike" kern="1200" baseline="0">
              <a:solidFill>
                <a:schemeClr val="tx1">
                  <a:lumMod val="65000"/>
                  <a:lumOff val="35000"/>
                </a:schemeClr>
              </a:solidFill>
              <a:latin typeface="+mn-lt"/>
              <a:ea typeface="+mn-ea"/>
              <a:cs typeface="+mn-cs"/>
            </a:defRPr>
          </a:pPr>
          <a:endParaRPr lang="el-GR"/>
        </a:p>
      </c:txPr>
    </c:legend>
    <c:plotVisOnly val="1"/>
    <c:dispBlanksAs val="gap"/>
    <c:showDLblsOverMax val="0"/>
  </c:chart>
  <c:spPr>
    <a:noFill/>
    <a:ln>
      <a:noFill/>
    </a:ln>
    <a:effectLst/>
  </c:spPr>
  <c:txPr>
    <a:bodyPr/>
    <a:lstStyle/>
    <a:p>
      <a:pPr>
        <a:defRPr/>
      </a:pPr>
      <a:endParaRPr lang="el-GR"/>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8.2900294311256714E-2"/>
          <c:y val="0.19919631948249028"/>
          <c:w val="0.84507960047003272"/>
          <c:h val="0.76545105976867633"/>
        </c:manualLayout>
      </c:layout>
      <c:pie3DChart>
        <c:varyColors val="1"/>
        <c:ser>
          <c:idx val="0"/>
          <c:order val="0"/>
          <c:explosion val="25"/>
          <c:dPt>
            <c:idx val="0"/>
            <c:bubble3D val="0"/>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extLst>
              <c:ext xmlns:c16="http://schemas.microsoft.com/office/drawing/2014/chart" uri="{C3380CC4-5D6E-409C-BE32-E72D297353CC}">
                <c16:uniqueId val="{00000001-35AB-4B46-8C3C-F569744DF850}"/>
              </c:ext>
            </c:extLst>
          </c:dPt>
          <c:dPt>
            <c:idx val="1"/>
            <c:bubble3D val="0"/>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extLst>
              <c:ext xmlns:c16="http://schemas.microsoft.com/office/drawing/2014/chart" uri="{C3380CC4-5D6E-409C-BE32-E72D297353CC}">
                <c16:uniqueId val="{00000003-35AB-4B46-8C3C-F569744DF850}"/>
              </c:ext>
            </c:extLst>
          </c:dPt>
          <c:dPt>
            <c:idx val="2"/>
            <c:bubble3D val="0"/>
            <c:spPr>
              <a:gradFill rotWithShape="1">
                <a:gsLst>
                  <a:gs pos="0">
                    <a:schemeClr val="accent3">
                      <a:shade val="51000"/>
                      <a:satMod val="130000"/>
                    </a:schemeClr>
                  </a:gs>
                  <a:gs pos="80000">
                    <a:schemeClr val="accent3">
                      <a:shade val="93000"/>
                      <a:satMod val="130000"/>
                    </a:schemeClr>
                  </a:gs>
                  <a:gs pos="100000">
                    <a:schemeClr val="accent3">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extLst>
              <c:ext xmlns:c16="http://schemas.microsoft.com/office/drawing/2014/chart" uri="{C3380CC4-5D6E-409C-BE32-E72D297353CC}">
                <c16:uniqueId val="{00000005-35AB-4B46-8C3C-F569744DF850}"/>
              </c:ext>
            </c:extLst>
          </c:dPt>
          <c:dPt>
            <c:idx val="3"/>
            <c:bubble3D val="0"/>
            <c:spPr>
              <a:solidFill>
                <a:schemeClr val="accent6"/>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extLst>
              <c:ext xmlns:c16="http://schemas.microsoft.com/office/drawing/2014/chart" uri="{C3380CC4-5D6E-409C-BE32-E72D297353CC}">
                <c16:uniqueId val="{00000000-BBC1-4E63-85F3-78705180F9E6}"/>
              </c:ext>
            </c:extLst>
          </c:dPt>
          <c:dPt>
            <c:idx val="4"/>
            <c:bubble3D val="0"/>
            <c:spPr>
              <a:gradFill rotWithShape="1">
                <a:gsLst>
                  <a:gs pos="0">
                    <a:schemeClr val="accent5">
                      <a:shade val="51000"/>
                      <a:satMod val="130000"/>
                    </a:schemeClr>
                  </a:gs>
                  <a:gs pos="80000">
                    <a:schemeClr val="accent5">
                      <a:shade val="93000"/>
                      <a:satMod val="130000"/>
                    </a:schemeClr>
                  </a:gs>
                  <a:gs pos="100000">
                    <a:schemeClr val="accent5">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extLst>
              <c:ext xmlns:c16="http://schemas.microsoft.com/office/drawing/2014/chart" uri="{C3380CC4-5D6E-409C-BE32-E72D297353CC}">
                <c16:uniqueId val="{00000009-35AB-4B46-8C3C-F569744DF850}"/>
              </c:ext>
            </c:extLst>
          </c:dPt>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lumMod val="75000"/>
                        <a:lumOff val="25000"/>
                      </a:schemeClr>
                    </a:solidFill>
                    <a:latin typeface="+mn-lt"/>
                    <a:ea typeface="+mn-ea"/>
                    <a:cs typeface="+mn-cs"/>
                  </a:defRPr>
                </a:pPr>
                <a:endParaRPr lang="el-GR"/>
              </a:p>
            </c:txPr>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Sheet1!$B$41:$B$45</c:f>
              <c:strCache>
                <c:ptCount val="5"/>
                <c:pt idx="0">
                  <c:v>ΝΑΙ</c:v>
                </c:pt>
                <c:pt idx="1">
                  <c:v>ΜΑΛΛΟΝ ΝΑΙ</c:v>
                </c:pt>
                <c:pt idx="2">
                  <c:v>ΜΑΛΛΟΝ ΟΧΙ</c:v>
                </c:pt>
                <c:pt idx="3">
                  <c:v>ΟΧΙ</c:v>
                </c:pt>
                <c:pt idx="4">
                  <c:v>ΔΓ/ΔΑ</c:v>
                </c:pt>
              </c:strCache>
            </c:strRef>
          </c:cat>
          <c:val>
            <c:numRef>
              <c:f>Sheet1!$E$41:$E$45</c:f>
              <c:numCache>
                <c:formatCode>0.0</c:formatCode>
                <c:ptCount val="5"/>
                <c:pt idx="0">
                  <c:v>9.9202825529537488</c:v>
                </c:pt>
                <c:pt idx="1">
                  <c:v>22.288958285526135</c:v>
                </c:pt>
                <c:pt idx="2">
                  <c:v>19.818615370800863</c:v>
                </c:pt>
                <c:pt idx="3">
                  <c:v>45.414999650799658</c:v>
                </c:pt>
                <c:pt idx="4">
                  <c:v>2.5571441399195862</c:v>
                </c:pt>
              </c:numCache>
            </c:numRef>
          </c:val>
          <c:extLst>
            <c:ext xmlns:c16="http://schemas.microsoft.com/office/drawing/2014/chart" uri="{C3380CC4-5D6E-409C-BE32-E72D297353CC}">
              <c16:uniqueId val="{00000000-41AE-464D-B7FC-833556905E36}"/>
            </c:ext>
          </c:extLst>
        </c:ser>
        <c:dLbls>
          <c:showLegendKey val="0"/>
          <c:showVal val="0"/>
          <c:showCatName val="0"/>
          <c:showSerName val="0"/>
          <c:showPercent val="1"/>
          <c:showBubbleSize val="0"/>
          <c:showLeaderLines val="1"/>
        </c:dLbls>
      </c:pie3DChart>
      <c:spPr>
        <a:noFill/>
        <a:ln>
          <a:noFill/>
        </a:ln>
        <a:effectLst/>
      </c:spPr>
    </c:plotArea>
    <c:legend>
      <c:legendPos val="b"/>
      <c:layout>
        <c:manualLayout>
          <c:xMode val="edge"/>
          <c:yMode val="edge"/>
          <c:x val="0.26293133497671306"/>
          <c:y val="1.4250467438254978E-4"/>
          <c:w val="0.44149676276893529"/>
          <c:h val="4.9645877794409689E-2"/>
        </c:manualLayout>
      </c:layout>
      <c:overlay val="0"/>
      <c:spPr>
        <a:solidFill>
          <a:schemeClr val="bg1"/>
        </a:solidFill>
        <a:ln>
          <a:noFill/>
        </a:ln>
        <a:effectLst/>
      </c:spPr>
      <c:txPr>
        <a:bodyPr rot="0" spcFirstLastPara="1" vertOverflow="ellipsis" vert="horz" wrap="square" anchor="ctr" anchorCtr="1"/>
        <a:lstStyle/>
        <a:p>
          <a:pPr>
            <a:defRPr sz="1197" b="1" i="0" u="none" strike="noStrike" kern="1200" baseline="0">
              <a:solidFill>
                <a:schemeClr val="tx1">
                  <a:lumMod val="65000"/>
                  <a:lumOff val="35000"/>
                </a:schemeClr>
              </a:solidFill>
              <a:latin typeface="+mn-lt"/>
              <a:ea typeface="+mn-ea"/>
              <a:cs typeface="+mn-cs"/>
            </a:defRPr>
          </a:pPr>
          <a:endParaRPr lang="el-GR"/>
        </a:p>
      </c:txPr>
    </c:legend>
    <c:plotVisOnly val="1"/>
    <c:dispBlanksAs val="gap"/>
    <c:showDLblsOverMax val="0"/>
  </c:chart>
  <c:spPr>
    <a:noFill/>
    <a:ln>
      <a:noFill/>
    </a:ln>
    <a:effectLst/>
  </c:spPr>
  <c:txPr>
    <a:bodyPr/>
    <a:lstStyle/>
    <a:p>
      <a:pPr>
        <a:defRPr/>
      </a:pPr>
      <a:endParaRPr lang="el-GR"/>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9.0623276196047306E-3"/>
          <c:y val="0.10236427650084472"/>
          <c:w val="0.92452767450989448"/>
          <c:h val="0.84476541090188939"/>
        </c:manualLayout>
      </c:layout>
      <c:pie3DChart>
        <c:varyColors val="1"/>
        <c:ser>
          <c:idx val="0"/>
          <c:order val="0"/>
          <c:explosion val="25"/>
          <c:dPt>
            <c:idx val="0"/>
            <c:bubble3D val="0"/>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extLst>
              <c:ext xmlns:c16="http://schemas.microsoft.com/office/drawing/2014/chart" uri="{C3380CC4-5D6E-409C-BE32-E72D297353CC}">
                <c16:uniqueId val="{00000001-6A4E-4A3F-A28C-BFF65E0CCD26}"/>
              </c:ext>
            </c:extLst>
          </c:dPt>
          <c:dPt>
            <c:idx val="1"/>
            <c:bubble3D val="0"/>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extLst>
              <c:ext xmlns:c16="http://schemas.microsoft.com/office/drawing/2014/chart" uri="{C3380CC4-5D6E-409C-BE32-E72D297353CC}">
                <c16:uniqueId val="{00000003-6A4E-4A3F-A28C-BFF65E0CCD26}"/>
              </c:ext>
            </c:extLst>
          </c:dPt>
          <c:dPt>
            <c:idx val="2"/>
            <c:bubble3D val="0"/>
            <c:spPr>
              <a:gradFill rotWithShape="1">
                <a:gsLst>
                  <a:gs pos="0">
                    <a:schemeClr val="accent3">
                      <a:shade val="51000"/>
                      <a:satMod val="130000"/>
                    </a:schemeClr>
                  </a:gs>
                  <a:gs pos="80000">
                    <a:schemeClr val="accent3">
                      <a:shade val="93000"/>
                      <a:satMod val="130000"/>
                    </a:schemeClr>
                  </a:gs>
                  <a:gs pos="100000">
                    <a:schemeClr val="accent3">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extLst>
              <c:ext xmlns:c16="http://schemas.microsoft.com/office/drawing/2014/chart" uri="{C3380CC4-5D6E-409C-BE32-E72D297353CC}">
                <c16:uniqueId val="{00000005-6A4E-4A3F-A28C-BFF65E0CCD26}"/>
              </c:ext>
            </c:extLst>
          </c:dPt>
          <c:dPt>
            <c:idx val="3"/>
            <c:bubble3D val="0"/>
            <c:spPr>
              <a:solidFill>
                <a:schemeClr val="accent6"/>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extLst>
              <c:ext xmlns:c16="http://schemas.microsoft.com/office/drawing/2014/chart" uri="{C3380CC4-5D6E-409C-BE32-E72D297353CC}">
                <c16:uniqueId val="{00000000-979D-4F24-BDEE-8B8E6D03B0D9}"/>
              </c:ext>
            </c:extLst>
          </c:dPt>
          <c:dPt>
            <c:idx val="4"/>
            <c:bubble3D val="0"/>
            <c:spPr>
              <a:gradFill rotWithShape="1">
                <a:gsLst>
                  <a:gs pos="0">
                    <a:schemeClr val="accent5">
                      <a:shade val="51000"/>
                      <a:satMod val="130000"/>
                    </a:schemeClr>
                  </a:gs>
                  <a:gs pos="80000">
                    <a:schemeClr val="accent5">
                      <a:shade val="93000"/>
                      <a:satMod val="130000"/>
                    </a:schemeClr>
                  </a:gs>
                  <a:gs pos="100000">
                    <a:schemeClr val="accent5">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extLst>
              <c:ext xmlns:c16="http://schemas.microsoft.com/office/drawing/2014/chart" uri="{C3380CC4-5D6E-409C-BE32-E72D297353CC}">
                <c16:uniqueId val="{00000009-6A4E-4A3F-A28C-BFF65E0CCD26}"/>
              </c:ext>
            </c:extLst>
          </c:dPt>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lumMod val="75000"/>
                        <a:lumOff val="25000"/>
                      </a:schemeClr>
                    </a:solidFill>
                    <a:latin typeface="+mn-lt"/>
                    <a:ea typeface="+mn-ea"/>
                    <a:cs typeface="+mn-cs"/>
                  </a:defRPr>
                </a:pPr>
                <a:endParaRPr lang="el-GR"/>
              </a:p>
            </c:txPr>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Sheet1!$B$52:$B$56</c:f>
              <c:strCache>
                <c:ptCount val="5"/>
                <c:pt idx="0">
                  <c:v>ΝΑΙ</c:v>
                </c:pt>
                <c:pt idx="1">
                  <c:v>ΜΑΛΛΟΝ ΝΑΙ</c:v>
                </c:pt>
                <c:pt idx="2">
                  <c:v>ΜΑΛΛΟΝ ΟΧΙ</c:v>
                </c:pt>
                <c:pt idx="3">
                  <c:v>ΟΧΙ</c:v>
                </c:pt>
                <c:pt idx="4">
                  <c:v>ΔΓ/ΔΑ</c:v>
                </c:pt>
              </c:strCache>
            </c:strRef>
          </c:cat>
          <c:val>
            <c:numRef>
              <c:f>Sheet1!$E$52:$E$56</c:f>
              <c:numCache>
                <c:formatCode>0.0</c:formatCode>
                <c:ptCount val="5"/>
                <c:pt idx="0">
                  <c:v>14.875934110886082</c:v>
                </c:pt>
                <c:pt idx="1">
                  <c:v>29.907511797982629</c:v>
                </c:pt>
                <c:pt idx="2">
                  <c:v>20.034121860938445</c:v>
                </c:pt>
                <c:pt idx="3">
                  <c:v>26.422492492192863</c:v>
                </c:pt>
                <c:pt idx="4">
                  <c:v>8.759939737999991</c:v>
                </c:pt>
              </c:numCache>
            </c:numRef>
          </c:val>
          <c:extLst>
            <c:ext xmlns:c16="http://schemas.microsoft.com/office/drawing/2014/chart" uri="{C3380CC4-5D6E-409C-BE32-E72D297353CC}">
              <c16:uniqueId val="{00000000-8831-41D5-838A-8A6E16534C02}"/>
            </c:ext>
          </c:extLst>
        </c:ser>
        <c:dLbls>
          <c:showLegendKey val="0"/>
          <c:showVal val="0"/>
          <c:showCatName val="0"/>
          <c:showSerName val="0"/>
          <c:showPercent val="1"/>
          <c:showBubbleSize val="0"/>
          <c:showLeaderLines val="1"/>
        </c:dLbls>
      </c:pie3DChart>
      <c:spPr>
        <a:noFill/>
        <a:ln>
          <a:noFill/>
        </a:ln>
        <a:effectLst/>
      </c:spPr>
    </c:plotArea>
    <c:legend>
      <c:legendPos val="b"/>
      <c:layout>
        <c:manualLayout>
          <c:xMode val="edge"/>
          <c:yMode val="edge"/>
          <c:x val="0.22719170367633659"/>
          <c:y val="1.0712098685362902E-2"/>
          <c:w val="0.51244526674172119"/>
          <c:h val="4.7030014722892581E-2"/>
        </c:manualLayout>
      </c:layout>
      <c:overlay val="0"/>
      <c:spPr>
        <a:solidFill>
          <a:schemeClr val="bg1"/>
        </a:solidFill>
        <a:ln>
          <a:noFill/>
        </a:ln>
        <a:effectLst/>
      </c:spPr>
      <c:txPr>
        <a:bodyPr rot="0" spcFirstLastPara="1" vertOverflow="ellipsis" vert="horz" wrap="square" anchor="ctr" anchorCtr="1"/>
        <a:lstStyle/>
        <a:p>
          <a:pPr>
            <a:defRPr sz="1197" b="1" i="0" u="none" strike="noStrike" kern="1200" baseline="0">
              <a:solidFill>
                <a:schemeClr val="tx1">
                  <a:lumMod val="65000"/>
                  <a:lumOff val="35000"/>
                </a:schemeClr>
              </a:solidFill>
              <a:latin typeface="+mn-lt"/>
              <a:ea typeface="+mn-ea"/>
              <a:cs typeface="+mn-cs"/>
            </a:defRPr>
          </a:pPr>
          <a:endParaRPr lang="el-GR"/>
        </a:p>
      </c:txPr>
    </c:legend>
    <c:plotVisOnly val="1"/>
    <c:dispBlanksAs val="gap"/>
    <c:showDLblsOverMax val="0"/>
  </c:chart>
  <c:spPr>
    <a:noFill/>
    <a:ln>
      <a:noFill/>
    </a:ln>
    <a:effectLst/>
  </c:spPr>
  <c:txPr>
    <a:bodyPr/>
    <a:lstStyle/>
    <a:p>
      <a:pPr>
        <a:defRPr/>
      </a:pPr>
      <a:endParaRPr lang="el-GR"/>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7.4230134722895705E-2"/>
          <c:y val="0.16916505157908152"/>
          <c:w val="0.85284308669627429"/>
          <c:h val="0.77348655921148168"/>
        </c:manualLayout>
      </c:layout>
      <c:pie3DChart>
        <c:varyColors val="1"/>
        <c:ser>
          <c:idx val="0"/>
          <c:order val="0"/>
          <c:explosion val="25"/>
          <c:dPt>
            <c:idx val="0"/>
            <c:bubble3D val="0"/>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extLst>
              <c:ext xmlns:c16="http://schemas.microsoft.com/office/drawing/2014/chart" uri="{C3380CC4-5D6E-409C-BE32-E72D297353CC}">
                <c16:uniqueId val="{00000001-1FFD-4026-9913-850DCD0CE146}"/>
              </c:ext>
            </c:extLst>
          </c:dPt>
          <c:dPt>
            <c:idx val="1"/>
            <c:bubble3D val="0"/>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extLst>
              <c:ext xmlns:c16="http://schemas.microsoft.com/office/drawing/2014/chart" uri="{C3380CC4-5D6E-409C-BE32-E72D297353CC}">
                <c16:uniqueId val="{00000003-1FFD-4026-9913-850DCD0CE146}"/>
              </c:ext>
            </c:extLst>
          </c:dPt>
          <c:dPt>
            <c:idx val="2"/>
            <c:bubble3D val="0"/>
            <c:spPr>
              <a:gradFill rotWithShape="1">
                <a:gsLst>
                  <a:gs pos="0">
                    <a:schemeClr val="accent3">
                      <a:shade val="51000"/>
                      <a:satMod val="130000"/>
                    </a:schemeClr>
                  </a:gs>
                  <a:gs pos="80000">
                    <a:schemeClr val="accent3">
                      <a:shade val="93000"/>
                      <a:satMod val="130000"/>
                    </a:schemeClr>
                  </a:gs>
                  <a:gs pos="100000">
                    <a:schemeClr val="accent3">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extLst>
              <c:ext xmlns:c16="http://schemas.microsoft.com/office/drawing/2014/chart" uri="{C3380CC4-5D6E-409C-BE32-E72D297353CC}">
                <c16:uniqueId val="{00000001-1BF8-49D0-ADDB-6E95D353AC82}"/>
              </c:ext>
            </c:extLst>
          </c:dPt>
          <c:dPt>
            <c:idx val="3"/>
            <c:bubble3D val="0"/>
            <c:spPr>
              <a:solidFill>
                <a:schemeClr val="accent6"/>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extLst>
              <c:ext xmlns:c16="http://schemas.microsoft.com/office/drawing/2014/chart" uri="{C3380CC4-5D6E-409C-BE32-E72D297353CC}">
                <c16:uniqueId val="{00000000-1BF8-49D0-ADDB-6E95D353AC82}"/>
              </c:ext>
            </c:extLst>
          </c:dPt>
          <c:dPt>
            <c:idx val="4"/>
            <c:bubble3D val="0"/>
            <c:spPr>
              <a:gradFill rotWithShape="1">
                <a:gsLst>
                  <a:gs pos="0">
                    <a:schemeClr val="accent5">
                      <a:shade val="51000"/>
                      <a:satMod val="130000"/>
                    </a:schemeClr>
                  </a:gs>
                  <a:gs pos="80000">
                    <a:schemeClr val="accent5">
                      <a:shade val="93000"/>
                      <a:satMod val="130000"/>
                    </a:schemeClr>
                  </a:gs>
                  <a:gs pos="100000">
                    <a:schemeClr val="accent5">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extLst>
              <c:ext xmlns:c16="http://schemas.microsoft.com/office/drawing/2014/chart" uri="{C3380CC4-5D6E-409C-BE32-E72D297353CC}">
                <c16:uniqueId val="{00000009-1FFD-4026-9913-850DCD0CE146}"/>
              </c:ext>
            </c:extLst>
          </c:dPt>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lumMod val="75000"/>
                        <a:lumOff val="25000"/>
                      </a:schemeClr>
                    </a:solidFill>
                    <a:latin typeface="+mn-lt"/>
                    <a:ea typeface="+mn-ea"/>
                    <a:cs typeface="+mn-cs"/>
                  </a:defRPr>
                </a:pPr>
                <a:endParaRPr lang="el-GR"/>
              </a:p>
            </c:txPr>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Sheet1!$B$63:$B$67</c:f>
              <c:strCache>
                <c:ptCount val="5"/>
                <c:pt idx="0">
                  <c:v>ΝΑΙ</c:v>
                </c:pt>
                <c:pt idx="1">
                  <c:v>ΜΑΛΛΟΝ ΝΑΙ</c:v>
                </c:pt>
                <c:pt idx="2">
                  <c:v>ΜΑΛΛΟΝ ΟΧΙ</c:v>
                </c:pt>
                <c:pt idx="3">
                  <c:v>ΟΧΙ</c:v>
                </c:pt>
                <c:pt idx="4">
                  <c:v>ΔΓ/ΔΑ</c:v>
                </c:pt>
              </c:strCache>
            </c:strRef>
          </c:cat>
          <c:val>
            <c:numRef>
              <c:f>Sheet1!$E$63:$E$67</c:f>
              <c:numCache>
                <c:formatCode>0.0</c:formatCode>
                <c:ptCount val="5"/>
                <c:pt idx="0">
                  <c:v>12.417569241836841</c:v>
                </c:pt>
                <c:pt idx="1">
                  <c:v>8.7596419008033148</c:v>
                </c:pt>
                <c:pt idx="2">
                  <c:v>10.312337636385426</c:v>
                </c:pt>
                <c:pt idx="3">
                  <c:v>66.067503297230374</c:v>
                </c:pt>
                <c:pt idx="4">
                  <c:v>2.4429479237440508</c:v>
                </c:pt>
              </c:numCache>
            </c:numRef>
          </c:val>
          <c:extLst>
            <c:ext xmlns:c16="http://schemas.microsoft.com/office/drawing/2014/chart" uri="{C3380CC4-5D6E-409C-BE32-E72D297353CC}">
              <c16:uniqueId val="{00000000-41AC-4BAD-9E34-8696D8195451}"/>
            </c:ext>
          </c:extLst>
        </c:ser>
        <c:dLbls>
          <c:showLegendKey val="0"/>
          <c:showVal val="0"/>
          <c:showCatName val="0"/>
          <c:showSerName val="0"/>
          <c:showPercent val="1"/>
          <c:showBubbleSize val="0"/>
          <c:showLeaderLines val="1"/>
        </c:dLbls>
      </c:pie3DChart>
      <c:spPr>
        <a:noFill/>
        <a:ln>
          <a:noFill/>
        </a:ln>
        <a:effectLst/>
      </c:spPr>
    </c:plotArea>
    <c:legend>
      <c:legendPos val="b"/>
      <c:layout>
        <c:manualLayout>
          <c:xMode val="edge"/>
          <c:yMode val="edge"/>
          <c:x val="0.21546149839774423"/>
          <c:y val="2.0373070414855195E-2"/>
          <c:w val="0.52606625051633937"/>
          <c:h val="4.8136277830626212E-2"/>
        </c:manualLayout>
      </c:layout>
      <c:overlay val="0"/>
      <c:spPr>
        <a:solidFill>
          <a:schemeClr val="bg1"/>
        </a:solidFill>
        <a:ln>
          <a:noFill/>
        </a:ln>
        <a:effectLst/>
      </c:spPr>
      <c:txPr>
        <a:bodyPr rot="0" spcFirstLastPara="1" vertOverflow="ellipsis" vert="horz" wrap="square" anchor="ctr" anchorCtr="1"/>
        <a:lstStyle/>
        <a:p>
          <a:pPr>
            <a:defRPr sz="1197" b="1" i="0" u="none" strike="noStrike" kern="1200" baseline="0">
              <a:solidFill>
                <a:schemeClr val="tx1">
                  <a:lumMod val="65000"/>
                  <a:lumOff val="35000"/>
                </a:schemeClr>
              </a:solidFill>
              <a:latin typeface="+mn-lt"/>
              <a:ea typeface="+mn-ea"/>
              <a:cs typeface="+mn-cs"/>
            </a:defRPr>
          </a:pPr>
          <a:endParaRPr lang="el-GR"/>
        </a:p>
      </c:txPr>
    </c:legend>
    <c:plotVisOnly val="1"/>
    <c:dispBlanksAs val="gap"/>
    <c:showDLblsOverMax val="0"/>
  </c:chart>
  <c:spPr>
    <a:noFill/>
    <a:ln>
      <a:noFill/>
    </a:ln>
    <a:effectLst/>
  </c:spPr>
  <c:txPr>
    <a:bodyPr/>
    <a:lstStyle/>
    <a:p>
      <a:pPr>
        <a:defRPr/>
      </a:pPr>
      <a:endParaRPr lang="el-GR"/>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7.2926778580829882E-2"/>
          <c:y val="0.16993721338763354"/>
          <c:w val="0.85414644283834018"/>
          <c:h val="0.7705125995757498"/>
        </c:manualLayout>
      </c:layout>
      <c:pie3DChart>
        <c:varyColors val="1"/>
        <c:ser>
          <c:idx val="0"/>
          <c:order val="0"/>
          <c:explosion val="25"/>
          <c:dPt>
            <c:idx val="0"/>
            <c:bubble3D val="0"/>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extLst>
              <c:ext xmlns:c16="http://schemas.microsoft.com/office/drawing/2014/chart" uri="{C3380CC4-5D6E-409C-BE32-E72D297353CC}">
                <c16:uniqueId val="{00000001-4247-42BB-BE1E-F0031AF2A7C7}"/>
              </c:ext>
            </c:extLst>
          </c:dPt>
          <c:dPt>
            <c:idx val="1"/>
            <c:bubble3D val="0"/>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extLst>
              <c:ext xmlns:c16="http://schemas.microsoft.com/office/drawing/2014/chart" uri="{C3380CC4-5D6E-409C-BE32-E72D297353CC}">
                <c16:uniqueId val="{00000003-4247-42BB-BE1E-F0031AF2A7C7}"/>
              </c:ext>
            </c:extLst>
          </c:dPt>
          <c:dPt>
            <c:idx val="2"/>
            <c:bubble3D val="0"/>
            <c:spPr>
              <a:gradFill rotWithShape="1">
                <a:gsLst>
                  <a:gs pos="0">
                    <a:schemeClr val="accent3">
                      <a:shade val="51000"/>
                      <a:satMod val="130000"/>
                    </a:schemeClr>
                  </a:gs>
                  <a:gs pos="80000">
                    <a:schemeClr val="accent3">
                      <a:shade val="93000"/>
                      <a:satMod val="130000"/>
                    </a:schemeClr>
                  </a:gs>
                  <a:gs pos="100000">
                    <a:schemeClr val="accent3">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extLst>
              <c:ext xmlns:c16="http://schemas.microsoft.com/office/drawing/2014/chart" uri="{C3380CC4-5D6E-409C-BE32-E72D297353CC}">
                <c16:uniqueId val="{00000005-4247-42BB-BE1E-F0031AF2A7C7}"/>
              </c:ext>
            </c:extLst>
          </c:dPt>
          <c:dPt>
            <c:idx val="3"/>
            <c:bubble3D val="0"/>
            <c:spPr>
              <a:solidFill>
                <a:schemeClr val="accent6"/>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extLst>
              <c:ext xmlns:c16="http://schemas.microsoft.com/office/drawing/2014/chart" uri="{C3380CC4-5D6E-409C-BE32-E72D297353CC}">
                <c16:uniqueId val="{00000000-71D3-4E62-87B1-797AC763E0BE}"/>
              </c:ext>
            </c:extLst>
          </c:dPt>
          <c:dPt>
            <c:idx val="4"/>
            <c:bubble3D val="0"/>
            <c:spPr>
              <a:gradFill rotWithShape="1">
                <a:gsLst>
                  <a:gs pos="0">
                    <a:schemeClr val="accent5">
                      <a:shade val="51000"/>
                      <a:satMod val="130000"/>
                    </a:schemeClr>
                  </a:gs>
                  <a:gs pos="80000">
                    <a:schemeClr val="accent5">
                      <a:shade val="93000"/>
                      <a:satMod val="130000"/>
                    </a:schemeClr>
                  </a:gs>
                  <a:gs pos="100000">
                    <a:schemeClr val="accent5">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extLst>
              <c:ext xmlns:c16="http://schemas.microsoft.com/office/drawing/2014/chart" uri="{C3380CC4-5D6E-409C-BE32-E72D297353CC}">
                <c16:uniqueId val="{00000009-4247-42BB-BE1E-F0031AF2A7C7}"/>
              </c:ext>
            </c:extLst>
          </c:dPt>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lumMod val="75000"/>
                        <a:lumOff val="25000"/>
                      </a:schemeClr>
                    </a:solidFill>
                    <a:latin typeface="+mn-lt"/>
                    <a:ea typeface="+mn-ea"/>
                    <a:cs typeface="+mn-cs"/>
                  </a:defRPr>
                </a:pPr>
                <a:endParaRPr lang="el-GR"/>
              </a:p>
            </c:txPr>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Sheet1!$B$76:$B$80</c:f>
              <c:strCache>
                <c:ptCount val="5"/>
                <c:pt idx="0">
                  <c:v>ΝΑΙ</c:v>
                </c:pt>
                <c:pt idx="1">
                  <c:v>ΜΑΛΛΟΝ ΝΑΙ</c:v>
                </c:pt>
                <c:pt idx="2">
                  <c:v>ΜΑΛΛΟΝ ΟΧΙ</c:v>
                </c:pt>
                <c:pt idx="3">
                  <c:v>ΟΧΙ</c:v>
                </c:pt>
                <c:pt idx="4">
                  <c:v>ΔΓ/ΔΑ</c:v>
                </c:pt>
              </c:strCache>
            </c:strRef>
          </c:cat>
          <c:val>
            <c:numRef>
              <c:f>Sheet1!$E$76:$E$80</c:f>
              <c:numCache>
                <c:formatCode>0.0</c:formatCode>
                <c:ptCount val="5"/>
                <c:pt idx="0">
                  <c:v>47.813507068812442</c:v>
                </c:pt>
                <c:pt idx="1">
                  <c:v>10.800267387682217</c:v>
                </c:pt>
                <c:pt idx="2">
                  <c:v>7.1835496712528339</c:v>
                </c:pt>
                <c:pt idx="3">
                  <c:v>30.007283321194429</c:v>
                </c:pt>
                <c:pt idx="4">
                  <c:v>4.1953925510580774</c:v>
                </c:pt>
              </c:numCache>
            </c:numRef>
          </c:val>
          <c:extLst>
            <c:ext xmlns:c16="http://schemas.microsoft.com/office/drawing/2014/chart" uri="{C3380CC4-5D6E-409C-BE32-E72D297353CC}">
              <c16:uniqueId val="{00000000-5BB3-46A7-B54B-DB726353FF33}"/>
            </c:ext>
          </c:extLst>
        </c:ser>
        <c:dLbls>
          <c:showLegendKey val="0"/>
          <c:showVal val="0"/>
          <c:showCatName val="0"/>
          <c:showSerName val="0"/>
          <c:showPercent val="1"/>
          <c:showBubbleSize val="0"/>
          <c:showLeaderLines val="1"/>
        </c:dLbls>
      </c:pie3DChart>
      <c:spPr>
        <a:noFill/>
        <a:ln>
          <a:noFill/>
        </a:ln>
        <a:effectLst/>
      </c:spPr>
    </c:plotArea>
    <c:legend>
      <c:legendPos val="b"/>
      <c:layout>
        <c:manualLayout>
          <c:xMode val="edge"/>
          <c:yMode val="edge"/>
          <c:x val="0.30669642834235161"/>
          <c:y val="2.4534223495047002E-3"/>
          <c:w val="0.42310111529313965"/>
          <c:h val="5.0721886982536421E-2"/>
        </c:manualLayout>
      </c:layout>
      <c:overlay val="0"/>
      <c:spPr>
        <a:solidFill>
          <a:schemeClr val="bg1"/>
        </a:solidFill>
        <a:ln>
          <a:noFill/>
        </a:ln>
        <a:effectLst/>
      </c:spPr>
      <c:txPr>
        <a:bodyPr rot="0" spcFirstLastPara="1" vertOverflow="ellipsis" vert="horz" wrap="square" anchor="ctr" anchorCtr="1"/>
        <a:lstStyle/>
        <a:p>
          <a:pPr>
            <a:defRPr sz="1197" b="1" i="0" u="none" strike="noStrike" kern="1200" baseline="0">
              <a:solidFill>
                <a:schemeClr val="tx1">
                  <a:lumMod val="65000"/>
                  <a:lumOff val="35000"/>
                </a:schemeClr>
              </a:solidFill>
              <a:latin typeface="+mn-lt"/>
              <a:ea typeface="+mn-ea"/>
              <a:cs typeface="+mn-cs"/>
            </a:defRPr>
          </a:pPr>
          <a:endParaRPr lang="el-GR"/>
        </a:p>
      </c:txPr>
    </c:legend>
    <c:plotVisOnly val="1"/>
    <c:dispBlanksAs val="gap"/>
    <c:showDLblsOverMax val="0"/>
  </c:chart>
  <c:spPr>
    <a:noFill/>
    <a:ln>
      <a:noFill/>
    </a:ln>
    <a:effectLst/>
  </c:spPr>
  <c:txPr>
    <a:bodyPr/>
    <a:lstStyle/>
    <a:p>
      <a:pPr>
        <a:defRPr/>
      </a:pPr>
      <a:endParaRPr lang="el-GR"/>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6.6409997870500795E-2"/>
          <c:y val="0.17663667058228477"/>
          <c:w val="0.84632630598594527"/>
          <c:h val="0.77654090333001524"/>
        </c:manualLayout>
      </c:layout>
      <c:pie3DChart>
        <c:varyColors val="1"/>
        <c:ser>
          <c:idx val="0"/>
          <c:order val="0"/>
          <c:explosion val="25"/>
          <c:dPt>
            <c:idx val="0"/>
            <c:bubble3D val="0"/>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extLst>
              <c:ext xmlns:c16="http://schemas.microsoft.com/office/drawing/2014/chart" uri="{C3380CC4-5D6E-409C-BE32-E72D297353CC}">
                <c16:uniqueId val="{00000001-965A-45C3-950F-3612E98A3AA5}"/>
              </c:ext>
            </c:extLst>
          </c:dPt>
          <c:dPt>
            <c:idx val="1"/>
            <c:bubble3D val="0"/>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extLst>
              <c:ext xmlns:c16="http://schemas.microsoft.com/office/drawing/2014/chart" uri="{C3380CC4-5D6E-409C-BE32-E72D297353CC}">
                <c16:uniqueId val="{00000003-965A-45C3-950F-3612E98A3AA5}"/>
              </c:ext>
            </c:extLst>
          </c:dPt>
          <c:dPt>
            <c:idx val="2"/>
            <c:bubble3D val="0"/>
            <c:spPr>
              <a:gradFill rotWithShape="1">
                <a:gsLst>
                  <a:gs pos="0">
                    <a:schemeClr val="accent3">
                      <a:shade val="51000"/>
                      <a:satMod val="130000"/>
                    </a:schemeClr>
                  </a:gs>
                  <a:gs pos="80000">
                    <a:schemeClr val="accent3">
                      <a:shade val="93000"/>
                      <a:satMod val="130000"/>
                    </a:schemeClr>
                  </a:gs>
                  <a:gs pos="100000">
                    <a:schemeClr val="accent3">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extLst>
              <c:ext xmlns:c16="http://schemas.microsoft.com/office/drawing/2014/chart" uri="{C3380CC4-5D6E-409C-BE32-E72D297353CC}">
                <c16:uniqueId val="{00000005-965A-45C3-950F-3612E98A3AA5}"/>
              </c:ext>
            </c:extLst>
          </c:dPt>
          <c:dPt>
            <c:idx val="3"/>
            <c:bubble3D val="0"/>
            <c:spPr>
              <a:solidFill>
                <a:schemeClr val="accent6"/>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extLst>
              <c:ext xmlns:c16="http://schemas.microsoft.com/office/drawing/2014/chart" uri="{C3380CC4-5D6E-409C-BE32-E72D297353CC}">
                <c16:uniqueId val="{00000000-3A53-49DA-AEE0-2C8D33E86D58}"/>
              </c:ext>
            </c:extLst>
          </c:dPt>
          <c:dPt>
            <c:idx val="4"/>
            <c:bubble3D val="0"/>
            <c:spPr>
              <a:gradFill rotWithShape="1">
                <a:gsLst>
                  <a:gs pos="0">
                    <a:schemeClr val="accent5">
                      <a:shade val="51000"/>
                      <a:satMod val="130000"/>
                    </a:schemeClr>
                  </a:gs>
                  <a:gs pos="80000">
                    <a:schemeClr val="accent5">
                      <a:shade val="93000"/>
                      <a:satMod val="130000"/>
                    </a:schemeClr>
                  </a:gs>
                  <a:gs pos="100000">
                    <a:schemeClr val="accent5">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extLst>
              <c:ext xmlns:c16="http://schemas.microsoft.com/office/drawing/2014/chart" uri="{C3380CC4-5D6E-409C-BE32-E72D297353CC}">
                <c16:uniqueId val="{00000009-965A-45C3-950F-3612E98A3AA5}"/>
              </c:ext>
            </c:extLst>
          </c:dPt>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lumMod val="75000"/>
                        <a:lumOff val="25000"/>
                      </a:schemeClr>
                    </a:solidFill>
                    <a:latin typeface="+mn-lt"/>
                    <a:ea typeface="+mn-ea"/>
                    <a:cs typeface="+mn-cs"/>
                  </a:defRPr>
                </a:pPr>
                <a:endParaRPr lang="el-GR"/>
              </a:p>
            </c:txPr>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Sheet1!$B$86:$B$90</c:f>
              <c:strCache>
                <c:ptCount val="5"/>
                <c:pt idx="0">
                  <c:v>ΝΑΙ</c:v>
                </c:pt>
                <c:pt idx="1">
                  <c:v>ΜΑΛΛΟΝ ΝΑΙ</c:v>
                </c:pt>
                <c:pt idx="2">
                  <c:v>ΜΑΛΛΟΝ ΟΧΙ</c:v>
                </c:pt>
                <c:pt idx="3">
                  <c:v>ΟΧΙ</c:v>
                </c:pt>
                <c:pt idx="4">
                  <c:v>ΔΓ/ΔΑ</c:v>
                </c:pt>
              </c:strCache>
            </c:strRef>
          </c:cat>
          <c:val>
            <c:numRef>
              <c:f>Sheet1!$E$86:$E$90</c:f>
              <c:numCache>
                <c:formatCode>0.0</c:formatCode>
                <c:ptCount val="5"/>
                <c:pt idx="0">
                  <c:v>53.551367368725636</c:v>
                </c:pt>
                <c:pt idx="1">
                  <c:v>12.84159275259656</c:v>
                </c:pt>
                <c:pt idx="2">
                  <c:v>7.1705793732352943</c:v>
                </c:pt>
                <c:pt idx="3">
                  <c:v>20.414251364375552</c:v>
                </c:pt>
                <c:pt idx="4">
                  <c:v>6.0222091410669565</c:v>
                </c:pt>
              </c:numCache>
            </c:numRef>
          </c:val>
          <c:extLst>
            <c:ext xmlns:c16="http://schemas.microsoft.com/office/drawing/2014/chart" uri="{C3380CC4-5D6E-409C-BE32-E72D297353CC}">
              <c16:uniqueId val="{00000000-3D11-44EC-89C6-73EA6EC9D417}"/>
            </c:ext>
          </c:extLst>
        </c:ser>
        <c:dLbls>
          <c:showLegendKey val="0"/>
          <c:showVal val="0"/>
          <c:showCatName val="0"/>
          <c:showSerName val="0"/>
          <c:showPercent val="1"/>
          <c:showBubbleSize val="0"/>
          <c:showLeaderLines val="1"/>
        </c:dLbls>
      </c:pie3DChart>
      <c:spPr>
        <a:noFill/>
        <a:ln>
          <a:noFill/>
        </a:ln>
        <a:effectLst/>
      </c:spPr>
    </c:plotArea>
    <c:legend>
      <c:legendPos val="b"/>
      <c:layout>
        <c:manualLayout>
          <c:xMode val="edge"/>
          <c:yMode val="edge"/>
          <c:x val="0.28844944235343017"/>
          <c:y val="5.268160324475521E-2"/>
          <c:w val="0.42310111529313965"/>
          <c:h val="4.4620191335347115E-2"/>
        </c:manualLayout>
      </c:layout>
      <c:overlay val="0"/>
      <c:spPr>
        <a:solidFill>
          <a:schemeClr val="bg1"/>
        </a:solidFill>
        <a:ln>
          <a:noFill/>
        </a:ln>
        <a:effectLst/>
      </c:spPr>
      <c:txPr>
        <a:bodyPr rot="0" spcFirstLastPara="1" vertOverflow="ellipsis" vert="horz" wrap="square" anchor="ctr" anchorCtr="1"/>
        <a:lstStyle/>
        <a:p>
          <a:pPr>
            <a:defRPr sz="1197" b="1" i="0" u="none" strike="noStrike" kern="1200" baseline="0">
              <a:solidFill>
                <a:schemeClr val="tx1">
                  <a:lumMod val="65000"/>
                  <a:lumOff val="35000"/>
                </a:schemeClr>
              </a:solidFill>
              <a:latin typeface="+mn-lt"/>
              <a:ea typeface="+mn-ea"/>
              <a:cs typeface="+mn-cs"/>
            </a:defRPr>
          </a:pPr>
          <a:endParaRPr lang="el-GR"/>
        </a:p>
      </c:txPr>
    </c:legend>
    <c:plotVisOnly val="1"/>
    <c:dispBlanksAs val="gap"/>
    <c:showDLblsOverMax val="0"/>
  </c:chart>
  <c:spPr>
    <a:noFill/>
    <a:ln>
      <a:noFill/>
    </a:ln>
    <a:effectLst/>
  </c:spPr>
  <c:txPr>
    <a:bodyPr/>
    <a:lstStyle/>
    <a:p>
      <a:pPr>
        <a:defRPr/>
      </a:pPr>
      <a:endParaRPr lang="el-GR"/>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7.6836847007027351E-2"/>
          <c:y val="0.16398303397481936"/>
          <c:w val="0.84632630598594527"/>
          <c:h val="0.76927960758692804"/>
        </c:manualLayout>
      </c:layout>
      <c:pie3DChart>
        <c:varyColors val="1"/>
        <c:ser>
          <c:idx val="0"/>
          <c:order val="0"/>
          <c:explosion val="25"/>
          <c:dPt>
            <c:idx val="0"/>
            <c:bubble3D val="0"/>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extLst>
              <c:ext xmlns:c16="http://schemas.microsoft.com/office/drawing/2014/chart" uri="{C3380CC4-5D6E-409C-BE32-E72D297353CC}">
                <c16:uniqueId val="{00000001-CD18-47B7-B315-76B15680774A}"/>
              </c:ext>
            </c:extLst>
          </c:dPt>
          <c:dPt>
            <c:idx val="1"/>
            <c:bubble3D val="0"/>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extLst>
              <c:ext xmlns:c16="http://schemas.microsoft.com/office/drawing/2014/chart" uri="{C3380CC4-5D6E-409C-BE32-E72D297353CC}">
                <c16:uniqueId val="{00000003-CD18-47B7-B315-76B15680774A}"/>
              </c:ext>
            </c:extLst>
          </c:dPt>
          <c:dPt>
            <c:idx val="2"/>
            <c:bubble3D val="0"/>
            <c:spPr>
              <a:gradFill rotWithShape="1">
                <a:gsLst>
                  <a:gs pos="0">
                    <a:schemeClr val="accent3">
                      <a:shade val="51000"/>
                      <a:satMod val="130000"/>
                    </a:schemeClr>
                  </a:gs>
                  <a:gs pos="80000">
                    <a:schemeClr val="accent3">
                      <a:shade val="93000"/>
                      <a:satMod val="130000"/>
                    </a:schemeClr>
                  </a:gs>
                  <a:gs pos="100000">
                    <a:schemeClr val="accent3">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extLst>
              <c:ext xmlns:c16="http://schemas.microsoft.com/office/drawing/2014/chart" uri="{C3380CC4-5D6E-409C-BE32-E72D297353CC}">
                <c16:uniqueId val="{00000005-CD18-47B7-B315-76B15680774A}"/>
              </c:ext>
            </c:extLst>
          </c:dPt>
          <c:dPt>
            <c:idx val="3"/>
            <c:bubble3D val="0"/>
            <c:spPr>
              <a:solidFill>
                <a:schemeClr val="accent6"/>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extLst>
              <c:ext xmlns:c16="http://schemas.microsoft.com/office/drawing/2014/chart" uri="{C3380CC4-5D6E-409C-BE32-E72D297353CC}">
                <c16:uniqueId val="{00000000-9DF1-4972-ABF4-FFBF0B74CD8F}"/>
              </c:ext>
            </c:extLst>
          </c:dPt>
          <c:dPt>
            <c:idx val="4"/>
            <c:bubble3D val="0"/>
            <c:spPr>
              <a:gradFill rotWithShape="1">
                <a:gsLst>
                  <a:gs pos="0">
                    <a:schemeClr val="accent5">
                      <a:shade val="51000"/>
                      <a:satMod val="130000"/>
                    </a:schemeClr>
                  </a:gs>
                  <a:gs pos="80000">
                    <a:schemeClr val="accent5">
                      <a:shade val="93000"/>
                      <a:satMod val="130000"/>
                    </a:schemeClr>
                  </a:gs>
                  <a:gs pos="100000">
                    <a:schemeClr val="accent5">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extLst>
              <c:ext xmlns:c16="http://schemas.microsoft.com/office/drawing/2014/chart" uri="{C3380CC4-5D6E-409C-BE32-E72D297353CC}">
                <c16:uniqueId val="{00000009-CD18-47B7-B315-76B15680774A}"/>
              </c:ext>
            </c:extLst>
          </c:dPt>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lumMod val="75000"/>
                        <a:lumOff val="25000"/>
                      </a:schemeClr>
                    </a:solidFill>
                    <a:latin typeface="+mn-lt"/>
                    <a:ea typeface="+mn-ea"/>
                    <a:cs typeface="+mn-cs"/>
                  </a:defRPr>
                </a:pPr>
                <a:endParaRPr lang="el-GR"/>
              </a:p>
            </c:txPr>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Sheet1!$B$96:$B$100</c:f>
              <c:strCache>
                <c:ptCount val="5"/>
                <c:pt idx="0">
                  <c:v>ΝΑΙ</c:v>
                </c:pt>
                <c:pt idx="1">
                  <c:v>ΜΑΛΛΟΝ ΝΑΙ</c:v>
                </c:pt>
                <c:pt idx="2">
                  <c:v>ΜΑΛΛΟΝ ΟΧΙ</c:v>
                </c:pt>
                <c:pt idx="3">
                  <c:v>ΟΧΙ</c:v>
                </c:pt>
                <c:pt idx="4">
                  <c:v>ΔΓ/ΔΑ</c:v>
                </c:pt>
              </c:strCache>
            </c:strRef>
          </c:cat>
          <c:val>
            <c:numRef>
              <c:f>Sheet1!$E$96:$E$100</c:f>
              <c:numCache>
                <c:formatCode>0.0</c:formatCode>
                <c:ptCount val="5"/>
                <c:pt idx="0">
                  <c:v>27.8</c:v>
                </c:pt>
                <c:pt idx="1">
                  <c:v>8.5</c:v>
                </c:pt>
                <c:pt idx="2">
                  <c:v>13.7</c:v>
                </c:pt>
                <c:pt idx="3">
                  <c:v>44.990714299978052</c:v>
                </c:pt>
                <c:pt idx="4">
                  <c:v>5.0052918505501554</c:v>
                </c:pt>
              </c:numCache>
            </c:numRef>
          </c:val>
          <c:extLst>
            <c:ext xmlns:c16="http://schemas.microsoft.com/office/drawing/2014/chart" uri="{C3380CC4-5D6E-409C-BE32-E72D297353CC}">
              <c16:uniqueId val="{00000000-3EEC-4BB8-90B3-AB6A9B19D4CE}"/>
            </c:ext>
          </c:extLst>
        </c:ser>
        <c:dLbls>
          <c:showLegendKey val="0"/>
          <c:showVal val="0"/>
          <c:showCatName val="0"/>
          <c:showSerName val="0"/>
          <c:showPercent val="1"/>
          <c:showBubbleSize val="0"/>
          <c:showLeaderLines val="1"/>
        </c:dLbls>
      </c:pie3DChart>
      <c:spPr>
        <a:noFill/>
        <a:ln>
          <a:noFill/>
        </a:ln>
        <a:effectLst/>
      </c:spPr>
    </c:plotArea>
    <c:legend>
      <c:legendPos val="b"/>
      <c:layout>
        <c:manualLayout>
          <c:xMode val="edge"/>
          <c:yMode val="edge"/>
          <c:x val="0.30799978448441745"/>
          <c:y val="1.5595204561241487E-2"/>
          <c:w val="0.42310111529313965"/>
          <c:h val="4.7910881174407616E-2"/>
        </c:manualLayout>
      </c:layout>
      <c:overlay val="0"/>
      <c:spPr>
        <a:solidFill>
          <a:schemeClr val="bg1"/>
        </a:solidFill>
        <a:ln>
          <a:noFill/>
        </a:ln>
        <a:effectLst/>
      </c:spPr>
      <c:txPr>
        <a:bodyPr rot="0" spcFirstLastPara="1" vertOverflow="ellipsis" vert="horz" wrap="square" anchor="ctr" anchorCtr="1"/>
        <a:lstStyle/>
        <a:p>
          <a:pPr>
            <a:defRPr sz="1197" b="1" i="0" u="none" strike="noStrike" kern="1200" baseline="0">
              <a:solidFill>
                <a:schemeClr val="tx1">
                  <a:lumMod val="65000"/>
                  <a:lumOff val="35000"/>
                </a:schemeClr>
              </a:solidFill>
              <a:latin typeface="+mn-lt"/>
              <a:ea typeface="+mn-ea"/>
              <a:cs typeface="+mn-cs"/>
            </a:defRPr>
          </a:pPr>
          <a:endParaRPr lang="el-GR"/>
        </a:p>
      </c:txPr>
    </c:legend>
    <c:plotVisOnly val="1"/>
    <c:dispBlanksAs val="gap"/>
    <c:showDLblsOverMax val="0"/>
  </c:chart>
  <c:spPr>
    <a:noFill/>
    <a:ln>
      <a:noFill/>
    </a:ln>
    <a:effectLst/>
  </c:spPr>
  <c:txPr>
    <a:bodyPr/>
    <a:lstStyle/>
    <a:p>
      <a:pPr>
        <a:defRPr/>
      </a:pPr>
      <a:endParaRPr lang="el-GR"/>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45">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charts/style10.xml><?xml version="1.0" encoding="utf-8"?>
<cs:chartStyle xmlns:cs="http://schemas.microsoft.com/office/drawing/2012/chartStyle" xmlns:a="http://schemas.openxmlformats.org/drawingml/2006/main" id="345">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charts/style11.xml><?xml version="1.0" encoding="utf-8"?>
<cs:chartStyle xmlns:cs="http://schemas.microsoft.com/office/drawing/2012/chartStyle" xmlns:a="http://schemas.openxmlformats.org/drawingml/2006/main" id="345">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charts/style12.xml><?xml version="1.0" encoding="utf-8"?>
<cs:chartStyle xmlns:cs="http://schemas.microsoft.com/office/drawing/2012/chartStyle" xmlns:a="http://schemas.openxmlformats.org/drawingml/2006/main" id="345">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charts/style13.xml><?xml version="1.0" encoding="utf-8"?>
<cs:chartStyle xmlns:cs="http://schemas.microsoft.com/office/drawing/2012/chartStyle" xmlns:a="http://schemas.openxmlformats.org/drawingml/2006/main" id="345">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charts/style14.xml><?xml version="1.0" encoding="utf-8"?>
<cs:chartStyle xmlns:cs="http://schemas.microsoft.com/office/drawing/2012/chartStyle" xmlns:a="http://schemas.openxmlformats.org/drawingml/2006/main" id="347">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charts/style15.xml><?xml version="1.0" encoding="utf-8"?>
<cs:chartStyle xmlns:cs="http://schemas.microsoft.com/office/drawing/2012/chartStyle" xmlns:a="http://schemas.openxmlformats.org/drawingml/2006/main" id="345">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charts/style16.xml><?xml version="1.0" encoding="utf-8"?>
<cs:chartStyle xmlns:cs="http://schemas.microsoft.com/office/drawing/2012/chartStyle" xmlns:a="http://schemas.openxmlformats.org/drawingml/2006/main" id="345">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charts/style17.xml><?xml version="1.0" encoding="utf-8"?>
<cs:chartStyle xmlns:cs="http://schemas.microsoft.com/office/drawing/2012/chartStyle" xmlns:a="http://schemas.openxmlformats.org/drawingml/2006/main" id="345">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charts/style18.xml><?xml version="1.0" encoding="utf-8"?>
<cs:chartStyle xmlns:cs="http://schemas.microsoft.com/office/drawing/2012/chartStyle" xmlns:a="http://schemas.openxmlformats.org/drawingml/2006/main" id="345">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charts/style19.xml><?xml version="1.0" encoding="utf-8"?>
<cs:chartStyle xmlns:cs="http://schemas.microsoft.com/office/drawing/2012/chartStyle" xmlns:a="http://schemas.openxmlformats.org/drawingml/2006/main" id="232">
  <cs:axisTitle>
    <cs:lnRef idx="0"/>
    <cs:fillRef idx="0"/>
    <cs:effectRef idx="0"/>
    <cs:fontRef idx="minor">
      <a:schemeClr val="dk1">
        <a:lumMod val="65000"/>
        <a:lumOff val="35000"/>
      </a:schemeClr>
    </cs:fontRef>
    <cs:defRPr sz="1197" b="1" kern="1200"/>
  </cs:axisTitle>
  <cs:category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197" kern="1200" cap="none" spc="0" normalizeH="0" baseline="0"/>
  </cs:categoryAxis>
  <cs:chartArea>
    <cs:lnRef idx="0"/>
    <cs:fillRef idx="0"/>
    <cs:effectRef idx="0"/>
    <cs:fontRef idx="minor">
      <a:schemeClr val="dk1"/>
    </cs:fontRef>
    <cs:spPr>
      <a:solidFill>
        <a:schemeClr val="lt1"/>
      </a:solidFill>
      <a:ln w="9525" cap="flat" cmpd="sng" algn="ctr">
        <a:solidFill>
          <a:schemeClr val="dk1">
            <a:lumMod val="15000"/>
            <a:lumOff val="85000"/>
          </a:schemeClr>
        </a:solidFill>
        <a:round/>
      </a:ln>
    </cs:spPr>
    <cs:defRPr sz="1197" kern="1200"/>
  </cs:chartArea>
  <cs:dataLabel>
    <cs:lnRef idx="0"/>
    <cs:fillRef idx="0"/>
    <cs:effectRef idx="0"/>
    <cs:fontRef idx="minor">
      <a:schemeClr val="dk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lt1"/>
      </a:solidFill>
      <a:ln w="15875">
        <a:solidFill>
          <a:schemeClr val="phClr"/>
        </a:solidFill>
        <a:round/>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064" kern="1200"/>
  </cs:dataTable>
  <cs:downBar>
    <cs:lnRef idx="0"/>
    <cs:fillRef idx="0"/>
    <cs:effectRef idx="0"/>
    <cs:fontRef idx="minor">
      <a:schemeClr val="dk1"/>
    </cs:fontRef>
    <cs:spPr>
      <a:solidFill>
        <a:schemeClr val="dk1">
          <a:lumMod val="75000"/>
          <a:lumOff val="25000"/>
        </a:schemeClr>
      </a:solidFill>
      <a:ln w="9525" cap="flat" cmpd="sng" algn="ctr">
        <a:solidFill>
          <a:schemeClr val="dk1">
            <a:lumMod val="50000"/>
            <a:lumOff val="50000"/>
          </a:schemeClr>
        </a:solidFill>
        <a:round/>
      </a:ln>
    </cs:spPr>
  </cs:downBar>
  <cs:dropLine>
    <cs:lnRef idx="0"/>
    <cs:fillRef idx="0"/>
    <cs:effectRef idx="0"/>
    <cs:fontRef idx="minor">
      <a:schemeClr val="dk1"/>
    </cs:fontRef>
    <cs:spPr>
      <a:ln w="9525" cap="flat" cmpd="sng" algn="ctr">
        <a:solidFill>
          <a:schemeClr val="dk1">
            <a:lumMod val="35000"/>
            <a:lumOff val="65000"/>
          </a:schemeClr>
        </a:solidFill>
        <a:round/>
      </a:ln>
    </cs:spPr>
  </cs:dropLine>
  <cs:errorBar>
    <cs:lnRef idx="0"/>
    <cs:fillRef idx="0"/>
    <cs:effectRef idx="0"/>
    <cs:fontRef idx="minor">
      <a:schemeClr val="dk1"/>
    </cs:fontRef>
    <cs:spPr>
      <a:ln w="9525" cap="flat" cmpd="sng" algn="ctr">
        <a:solidFill>
          <a:schemeClr val="dk1">
            <a:lumMod val="50000"/>
            <a:lumOff val="50000"/>
          </a:schemeClr>
        </a:solidFill>
        <a:round/>
      </a:ln>
    </cs:spPr>
  </cs:errorBar>
  <cs:floor>
    <cs:lnRef idx="0"/>
    <cs:fillRef idx="0"/>
    <cs:effectRef idx="0"/>
    <cs:fontRef idx="minor">
      <a:schemeClr val="dk1"/>
    </cs:fontRef>
    <cs:spPr>
      <a:pattFill prst="ltDnDiag">
        <a:fgClr>
          <a:schemeClr val="dk1">
            <a:lumMod val="15000"/>
            <a:lumOff val="85000"/>
          </a:schemeClr>
        </a:fgClr>
        <a:bgClr>
          <a:schemeClr val="lt1"/>
        </a:bgClr>
      </a:pattFill>
    </cs:spPr>
  </cs:floor>
  <cs:gridlineMajor>
    <cs:lnRef idx="0"/>
    <cs:fillRef idx="0"/>
    <cs:effectRef idx="0"/>
    <cs:fontRef idx="minor">
      <a:schemeClr val="dk1"/>
    </cs:fontRef>
    <cs:spPr>
      <a:ln w="9525" cap="flat" cmpd="sng" algn="ctr">
        <a:solidFill>
          <a:schemeClr val="dk1">
            <a:lumMod val="15000"/>
            <a:lumOff val="85000"/>
            <a:alpha val="54000"/>
          </a:schemeClr>
        </a:solidFill>
        <a:round/>
      </a:ln>
    </cs:spPr>
  </cs:gridlineMajor>
  <cs:gridlineMinor>
    <cs:lnRef idx="0"/>
    <cs:fillRef idx="0"/>
    <cs:effectRef idx="0"/>
    <cs:fontRef idx="minor">
      <a:schemeClr val="dk1"/>
    </cs:fontRef>
    <cs:spPr>
      <a:ln w="9525" cap="flat" cmpd="sng" algn="ctr">
        <a:solidFill>
          <a:schemeClr val="dk1">
            <a:lumMod val="15000"/>
            <a:lumOff val="85000"/>
            <a:alpha val="51000"/>
          </a:schemeClr>
        </a:solidFill>
        <a:round/>
      </a:ln>
    </cs:spPr>
  </cs:gridlineMinor>
  <cs:hiLoLine>
    <cs:lnRef idx="0"/>
    <cs:fillRef idx="0"/>
    <cs:effectRef idx="0"/>
    <cs:fontRef idx="minor">
      <a:schemeClr val="dk1"/>
    </cs:fontRef>
    <cs:spPr>
      <a:ln w="9525" cap="flat" cmpd="sng" algn="ctr">
        <a:solidFill>
          <a:schemeClr val="dk1">
            <a:lumMod val="35000"/>
            <a:lumOff val="65000"/>
          </a:schemeClr>
        </a:solidFill>
        <a:round/>
      </a:ln>
    </cs:spPr>
  </cs:hiLoLine>
  <cs:leaderLine>
    <cs:lnRef idx="0"/>
    <cs:fillRef idx="0"/>
    <cs:effectRef idx="0"/>
    <cs:fontRef idx="minor">
      <a:schemeClr val="dk1"/>
    </cs:fontRef>
    <cs:spPr>
      <a:ln w="9525" cap="flat" cmpd="sng" algn="ctr">
        <a:solidFill>
          <a:schemeClr val="dk1">
            <a:lumMod val="35000"/>
            <a:lumOff val="65000"/>
          </a:schemeClr>
        </a:solidFill>
        <a:round/>
      </a:ln>
    </cs:spPr>
  </cs:leaderLine>
  <cs:legend>
    <cs:lnRef idx="0"/>
    <cs:fillRef idx="0"/>
    <cs:effectRef idx="0"/>
    <cs:fontRef idx="minor">
      <a:schemeClr val="dk1">
        <a:lumMod val="65000"/>
        <a:lumOff val="35000"/>
      </a:schemeClr>
    </cs:fontRef>
    <cs:defRPr sz="1197" kern="1200"/>
  </cs:legend>
  <cs:plotArea>
    <cs:lnRef idx="0"/>
    <cs:fillRef idx="0"/>
    <cs:effectRef idx="0"/>
    <cs:fontRef idx="minor">
      <a:schemeClr val="dk1"/>
    </cs:fontRef>
    <cs:spPr>
      <a:pattFill prst="ltDnDiag">
        <a:fgClr>
          <a:schemeClr val="dk1">
            <a:lumMod val="15000"/>
            <a:lumOff val="85000"/>
          </a:schemeClr>
        </a:fgClr>
        <a:bgClr>
          <a:schemeClr val="lt1"/>
        </a:bgClr>
      </a:pattFill>
    </cs:spPr>
  </cs:plotArea>
  <cs:plotArea3D>
    <cs:lnRef idx="0"/>
    <cs:fillRef idx="0"/>
    <cs:effectRef idx="0"/>
    <cs:fontRef idx="minor">
      <a:schemeClr val="dk1"/>
    </cs:fontRef>
    <cs:spPr>
      <a:solidFill>
        <a:schemeClr val="lt1"/>
      </a:solidFill>
    </cs:spPr>
  </cs:plotArea3D>
  <cs:seriesAxis>
    <cs:lnRef idx="0"/>
    <cs:fillRef idx="0"/>
    <cs:effectRef idx="0"/>
    <cs:fontRef idx="minor">
      <a:schemeClr val="dk1">
        <a:lumMod val="65000"/>
        <a:lumOff val="35000"/>
      </a:schemeClr>
    </cs:fontRef>
    <cs:defRPr sz="1197" kern="1200"/>
  </cs:seriesAxis>
  <cs:seriesLine>
    <cs:lnRef idx="0"/>
    <cs:fillRef idx="0"/>
    <cs:effectRef idx="0"/>
    <cs:fontRef idx="minor">
      <a:schemeClr val="dk1"/>
    </cs:fontRef>
    <cs:spPr>
      <a:ln w="9525" cap="flat" cmpd="sng" algn="ctr">
        <a:solidFill>
          <a:schemeClr val="dk1">
            <a:lumMod val="35000"/>
            <a:lumOff val="65000"/>
          </a:schemeClr>
        </a:solidFill>
        <a:round/>
      </a:ln>
    </cs:spPr>
  </cs:seriesLine>
  <cs:title>
    <cs:lnRef idx="0"/>
    <cs:fillRef idx="0"/>
    <cs:effectRef idx="0"/>
    <cs:fontRef idx="major">
      <a:schemeClr val="dk1">
        <a:lumMod val="50000"/>
        <a:lumOff val="50000"/>
      </a:schemeClr>
    </cs:fontRef>
    <cs:defRPr sz="2128" b="1" kern="1200" cap="none" spc="0" normalizeH="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65000"/>
        <a:lumOff val="35000"/>
      </a:schemeClr>
    </cs:fontRef>
    <cs:defRPr sz="1197" kern="1200"/>
  </cs:trendlineLabel>
  <cs:upBar>
    <cs:lnRef idx="0"/>
    <cs:fillRef idx="0"/>
    <cs:effectRef idx="0"/>
    <cs:fontRef idx="minor">
      <a:schemeClr val="dk1"/>
    </cs:fontRef>
    <cs:spPr>
      <a:solidFill>
        <a:schemeClr val="lt1"/>
      </a:solidFill>
      <a:ln w="9525" cap="flat" cmpd="sng" algn="ctr">
        <a:solidFill>
          <a:schemeClr val="dk1">
            <a:lumMod val="50000"/>
            <a:lumOff val="50000"/>
          </a:schemeClr>
        </a:solidFill>
        <a:round/>
      </a:ln>
    </cs:spPr>
  </cs:upBar>
  <cs:valueAxis>
    <cs:lnRef idx="0"/>
    <cs:fillRef idx="0"/>
    <cs:effectRef idx="0"/>
    <cs:fontRef idx="minor">
      <a:schemeClr val="dk1">
        <a:lumMod val="65000"/>
        <a:lumOff val="35000"/>
      </a:schemeClr>
    </cs:fontRef>
    <cs:defRPr sz="1197" kern="1200"/>
  </cs:valueAxis>
  <cs:wall>
    <cs:lnRef idx="0"/>
    <cs:fillRef idx="0"/>
    <cs:effectRef idx="0"/>
    <cs:fontRef idx="minor">
      <a:schemeClr val="dk1"/>
    </cs:fontRef>
    <cs:spPr>
      <a:pattFill prst="ltDnDiag">
        <a:fgClr>
          <a:schemeClr val="dk1">
            <a:lumMod val="15000"/>
            <a:lumOff val="85000"/>
          </a:schemeClr>
        </a:fgClr>
        <a:bgClr>
          <a:schemeClr val="lt1"/>
        </a:bgClr>
      </a:pattFill>
    </cs:spPr>
  </cs:wall>
</cs:chartStyle>
</file>

<file path=ppt/charts/style2.xml><?xml version="1.0" encoding="utf-8"?>
<cs:chartStyle xmlns:cs="http://schemas.microsoft.com/office/drawing/2012/chartStyle" xmlns:a="http://schemas.openxmlformats.org/drawingml/2006/main" id="345">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charts/style20.xml><?xml version="1.0" encoding="utf-8"?>
<cs:chartStyle xmlns:cs="http://schemas.microsoft.com/office/drawing/2012/chartStyle" xmlns:a="http://schemas.openxmlformats.org/drawingml/2006/main" id="288">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dk1">
        <a:lumMod val="75000"/>
        <a:lumOff val="25000"/>
      </a:schemeClr>
    </cs:fontRef>
    <cs:defRPr sz="1197" kern="120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styleClr val="auto"/>
    </cs:lnRef>
    <cs:fillRef idx="0">
      <cs:styleClr val="auto"/>
    </cs:fillRef>
    <cs:effectRef idx="0"/>
    <cs:fontRef idx="minor">
      <a:schemeClr val="dk1"/>
    </cs:fontRef>
    <cs:spPr>
      <a:solidFill>
        <a:schemeClr val="phClr">
          <a:alpha val="85000"/>
        </a:schemeClr>
      </a:solidFill>
      <a:ln w="9525" cap="flat" cmpd="sng" algn="ctr">
        <a:solidFill>
          <a:schemeClr val="phClr">
            <a:lumMod val="75000"/>
          </a:schemeClr>
        </a:solidFill>
        <a:round/>
      </a:ln>
    </cs:spPr>
  </cs:dataPoint>
  <cs:dataPoint3D>
    <cs:lnRef idx="0">
      <cs:styleClr val="auto"/>
    </cs:lnRef>
    <cs:fillRef idx="0">
      <cs:styleClr val="auto"/>
    </cs:fillRef>
    <cs:effectRef idx="0">
      <cs:styleClr val="auto"/>
    </cs:effectRef>
    <cs:fontRef idx="minor">
      <a:schemeClr val="dk1"/>
    </cs:fontRef>
    <cs:spPr>
      <a:solidFill>
        <a:schemeClr val="phClr">
          <a:alpha val="85000"/>
        </a:schemeClr>
      </a:solidFill>
      <a:ln w="9525" cap="flat" cmpd="sng" algn="ctr">
        <a:solidFill>
          <a:schemeClr val="phClr">
            <a:lumMod val="75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spPr>
      <a:solidFill>
        <a:schemeClr val="lt1">
          <a:lumMod val="95000"/>
        </a:schemeClr>
      </a:solidFill>
      <a:sp3d/>
    </cs:spPr>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w="9525" cap="flat" cmpd="sng" algn="ctr">
        <a:solidFill>
          <a:schemeClr val="dk1">
            <a:lumMod val="5000"/>
            <a:lumOff val="95000"/>
          </a:schemeClr>
        </a:solidFill>
        <a:round/>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harts/style21.xml><?xml version="1.0" encoding="utf-8"?>
<cs:chartStyle xmlns:cs="http://schemas.microsoft.com/office/drawing/2012/chartStyle" xmlns:a="http://schemas.openxmlformats.org/drawingml/2006/main" id="232">
  <cs:axisTitle>
    <cs:lnRef idx="0"/>
    <cs:fillRef idx="0"/>
    <cs:effectRef idx="0"/>
    <cs:fontRef idx="minor">
      <a:schemeClr val="dk1">
        <a:lumMod val="65000"/>
        <a:lumOff val="35000"/>
      </a:schemeClr>
    </cs:fontRef>
    <cs:defRPr sz="1197" b="1" kern="1200"/>
  </cs:axisTitle>
  <cs:category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197" kern="1200" cap="none" spc="0" normalizeH="0" baseline="0"/>
  </cs:categoryAxis>
  <cs:chartArea>
    <cs:lnRef idx="0"/>
    <cs:fillRef idx="0"/>
    <cs:effectRef idx="0"/>
    <cs:fontRef idx="minor">
      <a:schemeClr val="dk1"/>
    </cs:fontRef>
    <cs:spPr>
      <a:solidFill>
        <a:schemeClr val="lt1"/>
      </a:solidFill>
      <a:ln w="9525" cap="flat" cmpd="sng" algn="ctr">
        <a:solidFill>
          <a:schemeClr val="dk1">
            <a:lumMod val="15000"/>
            <a:lumOff val="85000"/>
          </a:schemeClr>
        </a:solidFill>
        <a:round/>
      </a:ln>
    </cs:spPr>
    <cs:defRPr sz="1197" kern="1200"/>
  </cs:chartArea>
  <cs:dataLabel>
    <cs:lnRef idx="0"/>
    <cs:fillRef idx="0"/>
    <cs:effectRef idx="0"/>
    <cs:fontRef idx="minor">
      <a:schemeClr val="dk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lt1"/>
      </a:solidFill>
      <a:ln w="15875">
        <a:solidFill>
          <a:schemeClr val="phClr"/>
        </a:solidFill>
        <a:round/>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064" kern="1200"/>
  </cs:dataTable>
  <cs:downBar>
    <cs:lnRef idx="0"/>
    <cs:fillRef idx="0"/>
    <cs:effectRef idx="0"/>
    <cs:fontRef idx="minor">
      <a:schemeClr val="dk1"/>
    </cs:fontRef>
    <cs:spPr>
      <a:solidFill>
        <a:schemeClr val="dk1">
          <a:lumMod val="75000"/>
          <a:lumOff val="25000"/>
        </a:schemeClr>
      </a:solidFill>
      <a:ln w="9525" cap="flat" cmpd="sng" algn="ctr">
        <a:solidFill>
          <a:schemeClr val="dk1">
            <a:lumMod val="50000"/>
            <a:lumOff val="50000"/>
          </a:schemeClr>
        </a:solidFill>
        <a:round/>
      </a:ln>
    </cs:spPr>
  </cs:downBar>
  <cs:dropLine>
    <cs:lnRef idx="0"/>
    <cs:fillRef idx="0"/>
    <cs:effectRef idx="0"/>
    <cs:fontRef idx="minor">
      <a:schemeClr val="dk1"/>
    </cs:fontRef>
    <cs:spPr>
      <a:ln w="9525" cap="flat" cmpd="sng" algn="ctr">
        <a:solidFill>
          <a:schemeClr val="dk1">
            <a:lumMod val="35000"/>
            <a:lumOff val="65000"/>
          </a:schemeClr>
        </a:solidFill>
        <a:round/>
      </a:ln>
    </cs:spPr>
  </cs:dropLine>
  <cs:errorBar>
    <cs:lnRef idx="0"/>
    <cs:fillRef idx="0"/>
    <cs:effectRef idx="0"/>
    <cs:fontRef idx="minor">
      <a:schemeClr val="dk1"/>
    </cs:fontRef>
    <cs:spPr>
      <a:ln w="9525" cap="flat" cmpd="sng" algn="ctr">
        <a:solidFill>
          <a:schemeClr val="dk1">
            <a:lumMod val="50000"/>
            <a:lumOff val="50000"/>
          </a:schemeClr>
        </a:solidFill>
        <a:round/>
      </a:ln>
    </cs:spPr>
  </cs:errorBar>
  <cs:floor>
    <cs:lnRef idx="0"/>
    <cs:fillRef idx="0"/>
    <cs:effectRef idx="0"/>
    <cs:fontRef idx="minor">
      <a:schemeClr val="dk1"/>
    </cs:fontRef>
    <cs:spPr>
      <a:pattFill prst="ltDnDiag">
        <a:fgClr>
          <a:schemeClr val="dk1">
            <a:lumMod val="15000"/>
            <a:lumOff val="85000"/>
          </a:schemeClr>
        </a:fgClr>
        <a:bgClr>
          <a:schemeClr val="lt1"/>
        </a:bgClr>
      </a:pattFill>
    </cs:spPr>
  </cs:floor>
  <cs:gridlineMajor>
    <cs:lnRef idx="0"/>
    <cs:fillRef idx="0"/>
    <cs:effectRef idx="0"/>
    <cs:fontRef idx="minor">
      <a:schemeClr val="dk1"/>
    </cs:fontRef>
    <cs:spPr>
      <a:ln w="9525" cap="flat" cmpd="sng" algn="ctr">
        <a:solidFill>
          <a:schemeClr val="dk1">
            <a:lumMod val="15000"/>
            <a:lumOff val="85000"/>
            <a:alpha val="54000"/>
          </a:schemeClr>
        </a:solidFill>
        <a:round/>
      </a:ln>
    </cs:spPr>
  </cs:gridlineMajor>
  <cs:gridlineMinor>
    <cs:lnRef idx="0"/>
    <cs:fillRef idx="0"/>
    <cs:effectRef idx="0"/>
    <cs:fontRef idx="minor">
      <a:schemeClr val="dk1"/>
    </cs:fontRef>
    <cs:spPr>
      <a:ln w="9525" cap="flat" cmpd="sng" algn="ctr">
        <a:solidFill>
          <a:schemeClr val="dk1">
            <a:lumMod val="15000"/>
            <a:lumOff val="85000"/>
            <a:alpha val="51000"/>
          </a:schemeClr>
        </a:solidFill>
        <a:round/>
      </a:ln>
    </cs:spPr>
  </cs:gridlineMinor>
  <cs:hiLoLine>
    <cs:lnRef idx="0"/>
    <cs:fillRef idx="0"/>
    <cs:effectRef idx="0"/>
    <cs:fontRef idx="minor">
      <a:schemeClr val="dk1"/>
    </cs:fontRef>
    <cs:spPr>
      <a:ln w="9525" cap="flat" cmpd="sng" algn="ctr">
        <a:solidFill>
          <a:schemeClr val="dk1">
            <a:lumMod val="35000"/>
            <a:lumOff val="65000"/>
          </a:schemeClr>
        </a:solidFill>
        <a:round/>
      </a:ln>
    </cs:spPr>
  </cs:hiLoLine>
  <cs:leaderLine>
    <cs:lnRef idx="0"/>
    <cs:fillRef idx="0"/>
    <cs:effectRef idx="0"/>
    <cs:fontRef idx="minor">
      <a:schemeClr val="dk1"/>
    </cs:fontRef>
    <cs:spPr>
      <a:ln w="9525" cap="flat" cmpd="sng" algn="ctr">
        <a:solidFill>
          <a:schemeClr val="dk1">
            <a:lumMod val="35000"/>
            <a:lumOff val="65000"/>
          </a:schemeClr>
        </a:solidFill>
        <a:round/>
      </a:ln>
    </cs:spPr>
  </cs:leaderLine>
  <cs:legend>
    <cs:lnRef idx="0"/>
    <cs:fillRef idx="0"/>
    <cs:effectRef idx="0"/>
    <cs:fontRef idx="minor">
      <a:schemeClr val="dk1">
        <a:lumMod val="65000"/>
        <a:lumOff val="35000"/>
      </a:schemeClr>
    </cs:fontRef>
    <cs:defRPr sz="1197" kern="1200"/>
  </cs:legend>
  <cs:plotArea>
    <cs:lnRef idx="0"/>
    <cs:fillRef idx="0"/>
    <cs:effectRef idx="0"/>
    <cs:fontRef idx="minor">
      <a:schemeClr val="dk1"/>
    </cs:fontRef>
    <cs:spPr>
      <a:pattFill prst="ltDnDiag">
        <a:fgClr>
          <a:schemeClr val="dk1">
            <a:lumMod val="15000"/>
            <a:lumOff val="85000"/>
          </a:schemeClr>
        </a:fgClr>
        <a:bgClr>
          <a:schemeClr val="lt1"/>
        </a:bgClr>
      </a:pattFill>
    </cs:spPr>
  </cs:plotArea>
  <cs:plotArea3D>
    <cs:lnRef idx="0"/>
    <cs:fillRef idx="0"/>
    <cs:effectRef idx="0"/>
    <cs:fontRef idx="minor">
      <a:schemeClr val="dk1"/>
    </cs:fontRef>
    <cs:spPr>
      <a:solidFill>
        <a:schemeClr val="lt1"/>
      </a:solidFill>
    </cs:spPr>
  </cs:plotArea3D>
  <cs:seriesAxis>
    <cs:lnRef idx="0"/>
    <cs:fillRef idx="0"/>
    <cs:effectRef idx="0"/>
    <cs:fontRef idx="minor">
      <a:schemeClr val="dk1">
        <a:lumMod val="65000"/>
        <a:lumOff val="35000"/>
      </a:schemeClr>
    </cs:fontRef>
    <cs:defRPr sz="1197" kern="1200"/>
  </cs:seriesAxis>
  <cs:seriesLine>
    <cs:lnRef idx="0"/>
    <cs:fillRef idx="0"/>
    <cs:effectRef idx="0"/>
    <cs:fontRef idx="minor">
      <a:schemeClr val="dk1"/>
    </cs:fontRef>
    <cs:spPr>
      <a:ln w="9525" cap="flat" cmpd="sng" algn="ctr">
        <a:solidFill>
          <a:schemeClr val="dk1">
            <a:lumMod val="35000"/>
            <a:lumOff val="65000"/>
          </a:schemeClr>
        </a:solidFill>
        <a:round/>
      </a:ln>
    </cs:spPr>
  </cs:seriesLine>
  <cs:title>
    <cs:lnRef idx="0"/>
    <cs:fillRef idx="0"/>
    <cs:effectRef idx="0"/>
    <cs:fontRef idx="major">
      <a:schemeClr val="dk1">
        <a:lumMod val="50000"/>
        <a:lumOff val="50000"/>
      </a:schemeClr>
    </cs:fontRef>
    <cs:defRPr sz="2128" b="1" kern="1200" cap="none" spc="0" normalizeH="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65000"/>
        <a:lumOff val="35000"/>
      </a:schemeClr>
    </cs:fontRef>
    <cs:defRPr sz="1197" kern="1200"/>
  </cs:trendlineLabel>
  <cs:upBar>
    <cs:lnRef idx="0"/>
    <cs:fillRef idx="0"/>
    <cs:effectRef idx="0"/>
    <cs:fontRef idx="minor">
      <a:schemeClr val="dk1"/>
    </cs:fontRef>
    <cs:spPr>
      <a:solidFill>
        <a:schemeClr val="lt1"/>
      </a:solidFill>
      <a:ln w="9525" cap="flat" cmpd="sng" algn="ctr">
        <a:solidFill>
          <a:schemeClr val="dk1">
            <a:lumMod val="50000"/>
            <a:lumOff val="50000"/>
          </a:schemeClr>
        </a:solidFill>
        <a:round/>
      </a:ln>
    </cs:spPr>
  </cs:upBar>
  <cs:valueAxis>
    <cs:lnRef idx="0"/>
    <cs:fillRef idx="0"/>
    <cs:effectRef idx="0"/>
    <cs:fontRef idx="minor">
      <a:schemeClr val="dk1">
        <a:lumMod val="65000"/>
        <a:lumOff val="35000"/>
      </a:schemeClr>
    </cs:fontRef>
    <cs:defRPr sz="1197" kern="1200"/>
  </cs:valueAxis>
  <cs:wall>
    <cs:lnRef idx="0"/>
    <cs:fillRef idx="0"/>
    <cs:effectRef idx="0"/>
    <cs:fontRef idx="minor">
      <a:schemeClr val="dk1"/>
    </cs:fontRef>
    <cs:spPr>
      <a:pattFill prst="ltDnDiag">
        <a:fgClr>
          <a:schemeClr val="dk1">
            <a:lumMod val="15000"/>
            <a:lumOff val="85000"/>
          </a:schemeClr>
        </a:fgClr>
        <a:bgClr>
          <a:schemeClr val="lt1"/>
        </a:bgClr>
      </a:pattFill>
    </cs:spPr>
  </cs:wall>
</cs:chartStyle>
</file>

<file path=ppt/charts/style3.xml><?xml version="1.0" encoding="utf-8"?>
<cs:chartStyle xmlns:cs="http://schemas.microsoft.com/office/drawing/2012/chartStyle" xmlns:a="http://schemas.openxmlformats.org/drawingml/2006/main" id="345">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charts/style4.xml><?xml version="1.0" encoding="utf-8"?>
<cs:chartStyle xmlns:cs="http://schemas.microsoft.com/office/drawing/2012/chartStyle" xmlns:a="http://schemas.openxmlformats.org/drawingml/2006/main" id="345">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charts/style5.xml><?xml version="1.0" encoding="utf-8"?>
<cs:chartStyle xmlns:cs="http://schemas.microsoft.com/office/drawing/2012/chartStyle" xmlns:a="http://schemas.openxmlformats.org/drawingml/2006/main" id="345">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charts/style6.xml><?xml version="1.0" encoding="utf-8"?>
<cs:chartStyle xmlns:cs="http://schemas.microsoft.com/office/drawing/2012/chartStyle" xmlns:a="http://schemas.openxmlformats.org/drawingml/2006/main" id="345">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charts/style7.xml><?xml version="1.0" encoding="utf-8"?>
<cs:chartStyle xmlns:cs="http://schemas.microsoft.com/office/drawing/2012/chartStyle" xmlns:a="http://schemas.openxmlformats.org/drawingml/2006/main" id="345">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charts/style8.xml><?xml version="1.0" encoding="utf-8"?>
<cs:chartStyle xmlns:cs="http://schemas.microsoft.com/office/drawing/2012/chartStyle" xmlns:a="http://schemas.openxmlformats.org/drawingml/2006/main" id="345">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charts/style9.xml><?xml version="1.0" encoding="utf-8"?>
<cs:chartStyle xmlns:cs="http://schemas.microsoft.com/office/drawing/2012/chartStyle" xmlns:a="http://schemas.openxmlformats.org/drawingml/2006/main" id="345">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12006" y="2522491"/>
            <a:ext cx="9202738" cy="1740551"/>
          </a:xfrm>
        </p:spPr>
        <p:txBody>
          <a:bodyPr/>
          <a:lstStyle/>
          <a:p>
            <a:r>
              <a:rPr lang="en-US"/>
              <a:t>Click to edit Master title style</a:t>
            </a:r>
            <a:endParaRPr lang="el-GR"/>
          </a:p>
        </p:txBody>
      </p:sp>
      <p:sp>
        <p:nvSpPr>
          <p:cNvPr id="3" name="Subtitle 2"/>
          <p:cNvSpPr>
            <a:spLocks noGrp="1"/>
          </p:cNvSpPr>
          <p:nvPr>
            <p:ph type="subTitle" idx="1"/>
          </p:nvPr>
        </p:nvSpPr>
        <p:spPr>
          <a:xfrm>
            <a:off x="1624016" y="4601369"/>
            <a:ext cx="7578725" cy="2075127"/>
          </a:xfrm>
        </p:spPr>
        <p:txBody>
          <a:bodyPr/>
          <a:lstStyle>
            <a:lvl1pPr marL="0" indent="0" algn="ctr">
              <a:buNone/>
              <a:defRPr>
                <a:solidFill>
                  <a:schemeClr val="tx1">
                    <a:tint val="75000"/>
                  </a:schemeClr>
                </a:solidFill>
              </a:defRPr>
            </a:lvl1pPr>
            <a:lvl2pPr marL="540900" indent="0" algn="ctr">
              <a:buNone/>
              <a:defRPr>
                <a:solidFill>
                  <a:schemeClr val="tx1">
                    <a:tint val="75000"/>
                  </a:schemeClr>
                </a:solidFill>
              </a:defRPr>
            </a:lvl2pPr>
            <a:lvl3pPr marL="1081799" indent="0" algn="ctr">
              <a:buNone/>
              <a:defRPr>
                <a:solidFill>
                  <a:schemeClr val="tx1">
                    <a:tint val="75000"/>
                  </a:schemeClr>
                </a:solidFill>
              </a:defRPr>
            </a:lvl3pPr>
            <a:lvl4pPr marL="1622702" indent="0" algn="ctr">
              <a:buNone/>
              <a:defRPr>
                <a:solidFill>
                  <a:schemeClr val="tx1">
                    <a:tint val="75000"/>
                  </a:schemeClr>
                </a:solidFill>
              </a:defRPr>
            </a:lvl4pPr>
            <a:lvl5pPr marL="2163601" indent="0" algn="ctr">
              <a:buNone/>
              <a:defRPr>
                <a:solidFill>
                  <a:schemeClr val="tx1">
                    <a:tint val="75000"/>
                  </a:schemeClr>
                </a:solidFill>
              </a:defRPr>
            </a:lvl5pPr>
            <a:lvl6pPr marL="2704502" indent="0" algn="ctr">
              <a:buNone/>
              <a:defRPr>
                <a:solidFill>
                  <a:schemeClr val="tx1">
                    <a:tint val="75000"/>
                  </a:schemeClr>
                </a:solidFill>
              </a:defRPr>
            </a:lvl6pPr>
            <a:lvl7pPr marL="3245404" indent="0" algn="ctr">
              <a:buNone/>
              <a:defRPr>
                <a:solidFill>
                  <a:schemeClr val="tx1">
                    <a:tint val="75000"/>
                  </a:schemeClr>
                </a:solidFill>
              </a:defRPr>
            </a:lvl7pPr>
            <a:lvl8pPr marL="3786305" indent="0" algn="ctr">
              <a:buNone/>
              <a:defRPr>
                <a:solidFill>
                  <a:schemeClr val="tx1">
                    <a:tint val="75000"/>
                  </a:schemeClr>
                </a:solidFill>
              </a:defRPr>
            </a:lvl8pPr>
            <a:lvl9pPr marL="4327204" indent="0" algn="ctr">
              <a:buNone/>
              <a:defRPr>
                <a:solidFill>
                  <a:schemeClr val="tx1">
                    <a:tint val="75000"/>
                  </a:schemeClr>
                </a:solidFill>
              </a:defRPr>
            </a:lvl9pPr>
          </a:lstStyle>
          <a:p>
            <a:r>
              <a:rPr lang="en-US"/>
              <a:t>Click to edit Master subtitle style</a:t>
            </a:r>
            <a:endParaRPr lang="el-GR"/>
          </a:p>
        </p:txBody>
      </p:sp>
      <p:sp>
        <p:nvSpPr>
          <p:cNvPr id="4" name="Date Placeholder 3"/>
          <p:cNvSpPr>
            <a:spLocks noGrp="1"/>
          </p:cNvSpPr>
          <p:nvPr>
            <p:ph type="dt" sz="half" idx="10"/>
          </p:nvPr>
        </p:nvSpPr>
        <p:spPr/>
        <p:txBody>
          <a:bodyPr/>
          <a:lstStyle/>
          <a:p>
            <a:fld id="{1C552EE3-C1F9-4E04-98AE-3A0BA72F0934}" type="datetimeFigureOut">
              <a:rPr lang="en-US" smtClean="0"/>
              <a:t>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FC4956-8C58-4149-9775-70BB5168A12F}" type="slidenum">
              <a:rPr lang="en-US" smtClean="0"/>
              <a:t>‹#›</a:t>
            </a:fld>
            <a:endParaRPr lang="en-US"/>
          </a:p>
        </p:txBody>
      </p:sp>
    </p:spTree>
    <p:extLst>
      <p:ext uri="{BB962C8B-B14F-4D97-AF65-F5344CB8AC3E}">
        <p14:creationId xmlns:p14="http://schemas.microsoft.com/office/powerpoint/2010/main" val="11440964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l-G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p:cNvSpPr>
            <a:spLocks noGrp="1"/>
          </p:cNvSpPr>
          <p:nvPr>
            <p:ph type="dt" sz="half" idx="10"/>
          </p:nvPr>
        </p:nvSpPr>
        <p:spPr/>
        <p:txBody>
          <a:bodyPr/>
          <a:lstStyle/>
          <a:p>
            <a:fld id="{1C552EE3-C1F9-4E04-98AE-3A0BA72F0934}" type="datetimeFigureOut">
              <a:rPr lang="en-US" smtClean="0"/>
              <a:t>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FC4956-8C58-4149-9775-70BB5168A12F}" type="slidenum">
              <a:rPr lang="en-US" smtClean="0"/>
              <a:t>‹#›</a:t>
            </a:fld>
            <a:endParaRPr lang="en-US"/>
          </a:p>
        </p:txBody>
      </p:sp>
    </p:spTree>
    <p:extLst>
      <p:ext uri="{BB962C8B-B14F-4D97-AF65-F5344CB8AC3E}">
        <p14:creationId xmlns:p14="http://schemas.microsoft.com/office/powerpoint/2010/main" val="17027614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41" y="385329"/>
            <a:ext cx="2883374" cy="8202767"/>
          </a:xfrm>
        </p:spPr>
        <p:txBody>
          <a:bodyPr vert="eaVert"/>
          <a:lstStyle/>
          <a:p>
            <a:r>
              <a:rPr lang="en-US"/>
              <a:t>Click to edit Master title style</a:t>
            </a:r>
            <a:endParaRPr lang="el-GR"/>
          </a:p>
        </p:txBody>
      </p:sp>
      <p:sp>
        <p:nvSpPr>
          <p:cNvPr id="3" name="Vertical Text Placeholder 2"/>
          <p:cNvSpPr>
            <a:spLocks noGrp="1"/>
          </p:cNvSpPr>
          <p:nvPr>
            <p:ph type="body" orient="vert" idx="1"/>
          </p:nvPr>
        </p:nvSpPr>
        <p:spPr>
          <a:xfrm>
            <a:off x="640959" y="385329"/>
            <a:ext cx="8473436" cy="820276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p:cNvSpPr>
            <a:spLocks noGrp="1"/>
          </p:cNvSpPr>
          <p:nvPr>
            <p:ph type="dt" sz="half" idx="10"/>
          </p:nvPr>
        </p:nvSpPr>
        <p:spPr/>
        <p:txBody>
          <a:bodyPr/>
          <a:lstStyle/>
          <a:p>
            <a:fld id="{1C552EE3-C1F9-4E04-98AE-3A0BA72F0934}" type="datetimeFigureOut">
              <a:rPr lang="en-US" smtClean="0"/>
              <a:t>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FC4956-8C58-4149-9775-70BB5168A12F}" type="slidenum">
              <a:rPr lang="en-US" smtClean="0"/>
              <a:t>‹#›</a:t>
            </a:fld>
            <a:endParaRPr lang="en-US"/>
          </a:p>
        </p:txBody>
      </p:sp>
    </p:spTree>
    <p:extLst>
      <p:ext uri="{BB962C8B-B14F-4D97-AF65-F5344CB8AC3E}">
        <p14:creationId xmlns:p14="http://schemas.microsoft.com/office/powerpoint/2010/main" val="225204633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353344" y="1328909"/>
            <a:ext cx="8120063" cy="2826985"/>
          </a:xfrm>
        </p:spPr>
        <p:txBody>
          <a:bodyPr anchor="b"/>
          <a:lstStyle>
            <a:lvl1pPr algn="ctr">
              <a:defRPr sz="7104"/>
            </a:lvl1pPr>
          </a:lstStyle>
          <a:p>
            <a:r>
              <a:rPr lang="en-US"/>
              <a:t>Click to edit Master title style</a:t>
            </a:r>
          </a:p>
        </p:txBody>
      </p:sp>
      <p:sp>
        <p:nvSpPr>
          <p:cNvPr id="3" name="Subtitle 2"/>
          <p:cNvSpPr>
            <a:spLocks noGrp="1"/>
          </p:cNvSpPr>
          <p:nvPr>
            <p:ph type="subTitle" idx="1"/>
          </p:nvPr>
        </p:nvSpPr>
        <p:spPr>
          <a:xfrm>
            <a:off x="1353344" y="4264913"/>
            <a:ext cx="8120063" cy="1960468"/>
          </a:xfrm>
        </p:spPr>
        <p:txBody>
          <a:bodyPr/>
          <a:lstStyle>
            <a:lvl1pPr marL="0" indent="0" algn="ctr">
              <a:buNone/>
              <a:defRPr sz="2842"/>
            </a:lvl1pPr>
            <a:lvl2pPr marL="541325" indent="0" algn="ctr">
              <a:buNone/>
              <a:defRPr sz="2368"/>
            </a:lvl2pPr>
            <a:lvl3pPr marL="1082650" indent="0" algn="ctr">
              <a:buNone/>
              <a:defRPr sz="2131"/>
            </a:lvl3pPr>
            <a:lvl4pPr marL="1623974" indent="0" algn="ctr">
              <a:buNone/>
              <a:defRPr sz="1894"/>
            </a:lvl4pPr>
            <a:lvl5pPr marL="2165299" indent="0" algn="ctr">
              <a:buNone/>
              <a:defRPr sz="1894"/>
            </a:lvl5pPr>
            <a:lvl6pPr marL="2706624" indent="0" algn="ctr">
              <a:buNone/>
              <a:defRPr sz="1894"/>
            </a:lvl6pPr>
            <a:lvl7pPr marL="3247949" indent="0" algn="ctr">
              <a:buNone/>
              <a:defRPr sz="1894"/>
            </a:lvl7pPr>
            <a:lvl8pPr marL="3789274" indent="0" algn="ctr">
              <a:buNone/>
              <a:defRPr sz="1894"/>
            </a:lvl8pPr>
            <a:lvl9pPr marL="4330598" indent="0" algn="ctr">
              <a:buNone/>
              <a:defRPr sz="1894"/>
            </a:lvl9pPr>
          </a:lstStyle>
          <a:p>
            <a:r>
              <a:rPr lang="en-US"/>
              <a:t>Click to edit Master subtitle style</a:t>
            </a:r>
          </a:p>
        </p:txBody>
      </p:sp>
      <p:sp>
        <p:nvSpPr>
          <p:cNvPr id="4" name="Date Placeholder 3">
            <a:extLst>
              <a:ext uri="{FF2B5EF4-FFF2-40B4-BE49-F238E27FC236}">
                <a16:creationId xmlns:a16="http://schemas.microsoft.com/office/drawing/2014/main" id="{8D9185AD-2C02-4FF2-A075-BCF13127587D}"/>
              </a:ext>
            </a:extLst>
          </p:cNvPr>
          <p:cNvSpPr>
            <a:spLocks noGrp="1"/>
          </p:cNvSpPr>
          <p:nvPr>
            <p:ph type="dt" sz="half" idx="10"/>
          </p:nvPr>
        </p:nvSpPr>
        <p:spPr/>
        <p:txBody>
          <a:bodyPr/>
          <a:lstStyle>
            <a:lvl1pPr>
              <a:defRPr/>
            </a:lvl1pPr>
          </a:lstStyle>
          <a:p>
            <a:pPr>
              <a:defRPr/>
            </a:pPr>
            <a:fld id="{9350C25C-3338-46E3-AB7B-FD93F049F6D2}" type="datetimeFigureOut">
              <a:rPr lang="en-US"/>
              <a:pPr>
                <a:defRPr/>
              </a:pPr>
              <a:t>2/28/2021</a:t>
            </a:fld>
            <a:endParaRPr lang="en-US"/>
          </a:p>
        </p:txBody>
      </p:sp>
      <p:sp>
        <p:nvSpPr>
          <p:cNvPr id="5" name="Footer Placeholder 4">
            <a:extLst>
              <a:ext uri="{FF2B5EF4-FFF2-40B4-BE49-F238E27FC236}">
                <a16:creationId xmlns:a16="http://schemas.microsoft.com/office/drawing/2014/main" id="{BF58EFF0-71AC-4752-B53B-89E78653BB98}"/>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54D70759-120A-476A-B244-0081223BEAB2}"/>
              </a:ext>
            </a:extLst>
          </p:cNvPr>
          <p:cNvSpPr>
            <a:spLocks noGrp="1"/>
          </p:cNvSpPr>
          <p:nvPr>
            <p:ph type="sldNum" sz="quarter" idx="12"/>
          </p:nvPr>
        </p:nvSpPr>
        <p:spPr/>
        <p:txBody>
          <a:bodyPr/>
          <a:lstStyle>
            <a:lvl1pPr>
              <a:defRPr/>
            </a:lvl1pPr>
          </a:lstStyle>
          <a:p>
            <a:fld id="{0AF867D1-E10C-40CB-B64F-C5373A10AD46}" type="slidenum">
              <a:rPr lang="en-US" altLang="el-GR"/>
              <a:pPr/>
              <a:t>‹#›</a:t>
            </a:fld>
            <a:endParaRPr lang="en-US" altLang="el-GR"/>
          </a:p>
        </p:txBody>
      </p:sp>
    </p:spTree>
    <p:extLst>
      <p:ext uri="{BB962C8B-B14F-4D97-AF65-F5344CB8AC3E}">
        <p14:creationId xmlns:p14="http://schemas.microsoft.com/office/powerpoint/2010/main" val="124257840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B5338EA-7C95-4FBD-BB1E-552380403A70}"/>
              </a:ext>
            </a:extLst>
          </p:cNvPr>
          <p:cNvSpPr>
            <a:spLocks noGrp="1"/>
          </p:cNvSpPr>
          <p:nvPr>
            <p:ph type="dt" sz="half" idx="10"/>
          </p:nvPr>
        </p:nvSpPr>
        <p:spPr/>
        <p:txBody>
          <a:bodyPr/>
          <a:lstStyle>
            <a:lvl1pPr>
              <a:defRPr/>
            </a:lvl1pPr>
          </a:lstStyle>
          <a:p>
            <a:pPr>
              <a:defRPr/>
            </a:pPr>
            <a:fld id="{0E2212B6-5489-4E26-8837-9BC51ACEE51C}" type="datetimeFigureOut">
              <a:rPr lang="en-US"/>
              <a:pPr>
                <a:defRPr/>
              </a:pPr>
              <a:t>2/28/2021</a:t>
            </a:fld>
            <a:endParaRPr lang="en-US"/>
          </a:p>
        </p:txBody>
      </p:sp>
      <p:sp>
        <p:nvSpPr>
          <p:cNvPr id="5" name="Footer Placeholder 4">
            <a:extLst>
              <a:ext uri="{FF2B5EF4-FFF2-40B4-BE49-F238E27FC236}">
                <a16:creationId xmlns:a16="http://schemas.microsoft.com/office/drawing/2014/main" id="{BCBD6072-6FEF-4154-8826-D12EE69F3FAB}"/>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0C2A8282-BECB-4A25-8536-203E91B9FE3A}"/>
              </a:ext>
            </a:extLst>
          </p:cNvPr>
          <p:cNvSpPr>
            <a:spLocks noGrp="1"/>
          </p:cNvSpPr>
          <p:nvPr>
            <p:ph type="sldNum" sz="quarter" idx="12"/>
          </p:nvPr>
        </p:nvSpPr>
        <p:spPr/>
        <p:txBody>
          <a:bodyPr/>
          <a:lstStyle>
            <a:lvl1pPr>
              <a:defRPr/>
            </a:lvl1pPr>
          </a:lstStyle>
          <a:p>
            <a:fld id="{4FF486B0-1754-4029-9BDC-B4D14E046FCF}" type="slidenum">
              <a:rPr lang="en-US" altLang="el-GR"/>
              <a:pPr/>
              <a:t>‹#›</a:t>
            </a:fld>
            <a:endParaRPr lang="en-US" altLang="el-GR"/>
          </a:p>
        </p:txBody>
      </p:sp>
    </p:spTree>
    <p:extLst>
      <p:ext uri="{BB962C8B-B14F-4D97-AF65-F5344CB8AC3E}">
        <p14:creationId xmlns:p14="http://schemas.microsoft.com/office/powerpoint/2010/main" val="234342864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38699" y="2024378"/>
            <a:ext cx="9338072" cy="3377720"/>
          </a:xfrm>
        </p:spPr>
        <p:txBody>
          <a:bodyPr anchor="b"/>
          <a:lstStyle>
            <a:lvl1pPr>
              <a:defRPr sz="7104"/>
            </a:lvl1pPr>
          </a:lstStyle>
          <a:p>
            <a:r>
              <a:rPr lang="en-US"/>
              <a:t>Click to edit Master title style</a:t>
            </a:r>
          </a:p>
        </p:txBody>
      </p:sp>
      <p:sp>
        <p:nvSpPr>
          <p:cNvPr id="3" name="Text Placeholder 2"/>
          <p:cNvSpPr>
            <a:spLocks noGrp="1"/>
          </p:cNvSpPr>
          <p:nvPr>
            <p:ph type="body" idx="1"/>
          </p:nvPr>
        </p:nvSpPr>
        <p:spPr>
          <a:xfrm>
            <a:off x="738699" y="5434056"/>
            <a:ext cx="9338072" cy="1776263"/>
          </a:xfrm>
        </p:spPr>
        <p:txBody>
          <a:bodyPr/>
          <a:lstStyle>
            <a:lvl1pPr marL="0" indent="0">
              <a:buNone/>
              <a:defRPr sz="2842">
                <a:solidFill>
                  <a:schemeClr val="tx1">
                    <a:tint val="75000"/>
                  </a:schemeClr>
                </a:solidFill>
              </a:defRPr>
            </a:lvl1pPr>
            <a:lvl2pPr marL="541325" indent="0">
              <a:buNone/>
              <a:defRPr sz="2368">
                <a:solidFill>
                  <a:schemeClr val="tx1">
                    <a:tint val="75000"/>
                  </a:schemeClr>
                </a:solidFill>
              </a:defRPr>
            </a:lvl2pPr>
            <a:lvl3pPr marL="1082650" indent="0">
              <a:buNone/>
              <a:defRPr sz="2131">
                <a:solidFill>
                  <a:schemeClr val="tx1">
                    <a:tint val="75000"/>
                  </a:schemeClr>
                </a:solidFill>
              </a:defRPr>
            </a:lvl3pPr>
            <a:lvl4pPr marL="1623974" indent="0">
              <a:buNone/>
              <a:defRPr sz="1894">
                <a:solidFill>
                  <a:schemeClr val="tx1">
                    <a:tint val="75000"/>
                  </a:schemeClr>
                </a:solidFill>
              </a:defRPr>
            </a:lvl4pPr>
            <a:lvl5pPr marL="2165299" indent="0">
              <a:buNone/>
              <a:defRPr sz="1894">
                <a:solidFill>
                  <a:schemeClr val="tx1">
                    <a:tint val="75000"/>
                  </a:schemeClr>
                </a:solidFill>
              </a:defRPr>
            </a:lvl5pPr>
            <a:lvl6pPr marL="2706624" indent="0">
              <a:buNone/>
              <a:defRPr sz="1894">
                <a:solidFill>
                  <a:schemeClr val="tx1">
                    <a:tint val="75000"/>
                  </a:schemeClr>
                </a:solidFill>
              </a:defRPr>
            </a:lvl6pPr>
            <a:lvl7pPr marL="3247949" indent="0">
              <a:buNone/>
              <a:defRPr sz="1894">
                <a:solidFill>
                  <a:schemeClr val="tx1">
                    <a:tint val="75000"/>
                  </a:schemeClr>
                </a:solidFill>
              </a:defRPr>
            </a:lvl7pPr>
            <a:lvl8pPr marL="3789274" indent="0">
              <a:buNone/>
              <a:defRPr sz="1894">
                <a:solidFill>
                  <a:schemeClr val="tx1">
                    <a:tint val="75000"/>
                  </a:schemeClr>
                </a:solidFill>
              </a:defRPr>
            </a:lvl8pPr>
            <a:lvl9pPr marL="4330598" indent="0">
              <a:buNone/>
              <a:defRPr sz="1894">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A0D55B4-8C15-4783-AB30-E9D6BF730286}"/>
              </a:ext>
            </a:extLst>
          </p:cNvPr>
          <p:cNvSpPr>
            <a:spLocks noGrp="1"/>
          </p:cNvSpPr>
          <p:nvPr>
            <p:ph type="dt" sz="half" idx="10"/>
          </p:nvPr>
        </p:nvSpPr>
        <p:spPr/>
        <p:txBody>
          <a:bodyPr/>
          <a:lstStyle>
            <a:lvl1pPr>
              <a:defRPr/>
            </a:lvl1pPr>
          </a:lstStyle>
          <a:p>
            <a:pPr>
              <a:defRPr/>
            </a:pPr>
            <a:fld id="{3E7F3855-C67C-4DA8-AE90-841DF9FDAF3A}" type="datetimeFigureOut">
              <a:rPr lang="en-US"/>
              <a:pPr>
                <a:defRPr/>
              </a:pPr>
              <a:t>2/28/2021</a:t>
            </a:fld>
            <a:endParaRPr lang="en-US"/>
          </a:p>
        </p:txBody>
      </p:sp>
      <p:sp>
        <p:nvSpPr>
          <p:cNvPr id="5" name="Footer Placeholder 4">
            <a:extLst>
              <a:ext uri="{FF2B5EF4-FFF2-40B4-BE49-F238E27FC236}">
                <a16:creationId xmlns:a16="http://schemas.microsoft.com/office/drawing/2014/main" id="{2C0FA354-0A7D-400F-9912-FDCF59BBB44D}"/>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7C4BD6D8-141D-4D10-9B9C-928E204A9D56}"/>
              </a:ext>
            </a:extLst>
          </p:cNvPr>
          <p:cNvSpPr>
            <a:spLocks noGrp="1"/>
          </p:cNvSpPr>
          <p:nvPr>
            <p:ph type="sldNum" sz="quarter" idx="12"/>
          </p:nvPr>
        </p:nvSpPr>
        <p:spPr/>
        <p:txBody>
          <a:bodyPr/>
          <a:lstStyle>
            <a:lvl1pPr>
              <a:defRPr/>
            </a:lvl1pPr>
          </a:lstStyle>
          <a:p>
            <a:fld id="{0AEAABC4-2F97-4BD4-973B-F8551D867C8F}" type="slidenum">
              <a:rPr lang="en-US" altLang="el-GR"/>
              <a:pPr/>
              <a:t>‹#›</a:t>
            </a:fld>
            <a:endParaRPr lang="en-US" altLang="el-GR"/>
          </a:p>
        </p:txBody>
      </p:sp>
    </p:spTree>
    <p:extLst>
      <p:ext uri="{BB962C8B-B14F-4D97-AF65-F5344CB8AC3E}">
        <p14:creationId xmlns:p14="http://schemas.microsoft.com/office/powerpoint/2010/main" val="159139376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744339" y="2161591"/>
            <a:ext cx="4601369" cy="515210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481042" y="2161591"/>
            <a:ext cx="4601369" cy="515210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id="{D0CF5C1E-4785-4B00-B05E-BA9EDDC3EAC7}"/>
              </a:ext>
            </a:extLst>
          </p:cNvPr>
          <p:cNvSpPr>
            <a:spLocks noGrp="1"/>
          </p:cNvSpPr>
          <p:nvPr>
            <p:ph type="dt" sz="half" idx="10"/>
          </p:nvPr>
        </p:nvSpPr>
        <p:spPr/>
        <p:txBody>
          <a:bodyPr/>
          <a:lstStyle>
            <a:lvl1pPr>
              <a:defRPr/>
            </a:lvl1pPr>
          </a:lstStyle>
          <a:p>
            <a:pPr>
              <a:defRPr/>
            </a:pPr>
            <a:fld id="{2215C6AF-6289-44C5-8CD0-2D4D632B3463}" type="datetimeFigureOut">
              <a:rPr lang="en-US"/>
              <a:pPr>
                <a:defRPr/>
              </a:pPr>
              <a:t>2/28/2021</a:t>
            </a:fld>
            <a:endParaRPr lang="en-US"/>
          </a:p>
        </p:txBody>
      </p:sp>
      <p:sp>
        <p:nvSpPr>
          <p:cNvPr id="6" name="Footer Placeholder 4">
            <a:extLst>
              <a:ext uri="{FF2B5EF4-FFF2-40B4-BE49-F238E27FC236}">
                <a16:creationId xmlns:a16="http://schemas.microsoft.com/office/drawing/2014/main" id="{545B6F91-D147-4384-ABBF-4A981430E5DF}"/>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B32CF99F-56AE-4147-9474-CB794957AEFD}"/>
              </a:ext>
            </a:extLst>
          </p:cNvPr>
          <p:cNvSpPr>
            <a:spLocks noGrp="1"/>
          </p:cNvSpPr>
          <p:nvPr>
            <p:ph type="sldNum" sz="quarter" idx="12"/>
          </p:nvPr>
        </p:nvSpPr>
        <p:spPr/>
        <p:txBody>
          <a:bodyPr/>
          <a:lstStyle>
            <a:lvl1pPr>
              <a:defRPr/>
            </a:lvl1pPr>
          </a:lstStyle>
          <a:p>
            <a:fld id="{AC8F49DF-52D1-4922-9BFA-3275127E3690}" type="slidenum">
              <a:rPr lang="en-US" altLang="el-GR"/>
              <a:pPr/>
              <a:t>‹#›</a:t>
            </a:fld>
            <a:endParaRPr lang="en-US" altLang="el-GR"/>
          </a:p>
        </p:txBody>
      </p:sp>
    </p:spTree>
    <p:extLst>
      <p:ext uri="{BB962C8B-B14F-4D97-AF65-F5344CB8AC3E}">
        <p14:creationId xmlns:p14="http://schemas.microsoft.com/office/powerpoint/2010/main" val="103191736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45749" y="432320"/>
            <a:ext cx="9338072" cy="1569504"/>
          </a:xfrm>
        </p:spPr>
        <p:txBody>
          <a:bodyPr/>
          <a:lstStyle/>
          <a:p>
            <a:r>
              <a:rPr lang="en-US"/>
              <a:t>Click to edit Master title style</a:t>
            </a:r>
          </a:p>
        </p:txBody>
      </p:sp>
      <p:sp>
        <p:nvSpPr>
          <p:cNvPr id="3" name="Text Placeholder 2"/>
          <p:cNvSpPr>
            <a:spLocks noGrp="1"/>
          </p:cNvSpPr>
          <p:nvPr>
            <p:ph type="body" idx="1"/>
          </p:nvPr>
        </p:nvSpPr>
        <p:spPr>
          <a:xfrm>
            <a:off x="745750" y="1990544"/>
            <a:ext cx="4580222" cy="975535"/>
          </a:xfrm>
        </p:spPr>
        <p:txBody>
          <a:bodyPr anchor="b"/>
          <a:lstStyle>
            <a:lvl1pPr marL="0" indent="0">
              <a:buNone/>
              <a:defRPr sz="2842" b="1"/>
            </a:lvl1pPr>
            <a:lvl2pPr marL="541325" indent="0">
              <a:buNone/>
              <a:defRPr sz="2368" b="1"/>
            </a:lvl2pPr>
            <a:lvl3pPr marL="1082650" indent="0">
              <a:buNone/>
              <a:defRPr sz="2131" b="1"/>
            </a:lvl3pPr>
            <a:lvl4pPr marL="1623974" indent="0">
              <a:buNone/>
              <a:defRPr sz="1894" b="1"/>
            </a:lvl4pPr>
            <a:lvl5pPr marL="2165299" indent="0">
              <a:buNone/>
              <a:defRPr sz="1894" b="1"/>
            </a:lvl5pPr>
            <a:lvl6pPr marL="2706624" indent="0">
              <a:buNone/>
              <a:defRPr sz="1894" b="1"/>
            </a:lvl6pPr>
            <a:lvl7pPr marL="3247949" indent="0">
              <a:buNone/>
              <a:defRPr sz="1894" b="1"/>
            </a:lvl7pPr>
            <a:lvl8pPr marL="3789274" indent="0">
              <a:buNone/>
              <a:defRPr sz="1894" b="1"/>
            </a:lvl8pPr>
            <a:lvl9pPr marL="4330598" indent="0">
              <a:buNone/>
              <a:defRPr sz="1894" b="1"/>
            </a:lvl9pPr>
          </a:lstStyle>
          <a:p>
            <a:pPr lvl="0"/>
            <a:r>
              <a:rPr lang="en-US"/>
              <a:t>Click to edit Master text styles</a:t>
            </a:r>
          </a:p>
        </p:txBody>
      </p:sp>
      <p:sp>
        <p:nvSpPr>
          <p:cNvPr id="4" name="Content Placeholder 3"/>
          <p:cNvSpPr>
            <a:spLocks noGrp="1"/>
          </p:cNvSpPr>
          <p:nvPr>
            <p:ph sz="half" idx="2"/>
          </p:nvPr>
        </p:nvSpPr>
        <p:spPr>
          <a:xfrm>
            <a:off x="745750" y="2966078"/>
            <a:ext cx="4580222" cy="436265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5481044" y="1990544"/>
            <a:ext cx="4602779" cy="975535"/>
          </a:xfrm>
        </p:spPr>
        <p:txBody>
          <a:bodyPr anchor="b"/>
          <a:lstStyle>
            <a:lvl1pPr marL="0" indent="0">
              <a:buNone/>
              <a:defRPr sz="2842" b="1"/>
            </a:lvl1pPr>
            <a:lvl2pPr marL="541325" indent="0">
              <a:buNone/>
              <a:defRPr sz="2368" b="1"/>
            </a:lvl2pPr>
            <a:lvl3pPr marL="1082650" indent="0">
              <a:buNone/>
              <a:defRPr sz="2131" b="1"/>
            </a:lvl3pPr>
            <a:lvl4pPr marL="1623974" indent="0">
              <a:buNone/>
              <a:defRPr sz="1894" b="1"/>
            </a:lvl4pPr>
            <a:lvl5pPr marL="2165299" indent="0">
              <a:buNone/>
              <a:defRPr sz="1894" b="1"/>
            </a:lvl5pPr>
            <a:lvl6pPr marL="2706624" indent="0">
              <a:buNone/>
              <a:defRPr sz="1894" b="1"/>
            </a:lvl6pPr>
            <a:lvl7pPr marL="3247949" indent="0">
              <a:buNone/>
              <a:defRPr sz="1894" b="1"/>
            </a:lvl7pPr>
            <a:lvl8pPr marL="3789274" indent="0">
              <a:buNone/>
              <a:defRPr sz="1894" b="1"/>
            </a:lvl8pPr>
            <a:lvl9pPr marL="4330598" indent="0">
              <a:buNone/>
              <a:defRPr sz="1894" b="1"/>
            </a:lvl9pPr>
          </a:lstStyle>
          <a:p>
            <a:pPr lvl="0"/>
            <a:r>
              <a:rPr lang="en-US"/>
              <a:t>Click to edit Master text styles</a:t>
            </a:r>
          </a:p>
        </p:txBody>
      </p:sp>
      <p:sp>
        <p:nvSpPr>
          <p:cNvPr id="6" name="Content Placeholder 5"/>
          <p:cNvSpPr>
            <a:spLocks noGrp="1"/>
          </p:cNvSpPr>
          <p:nvPr>
            <p:ph sz="quarter" idx="4"/>
          </p:nvPr>
        </p:nvSpPr>
        <p:spPr>
          <a:xfrm>
            <a:off x="5481044" y="2966078"/>
            <a:ext cx="4602779" cy="436265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a16="http://schemas.microsoft.com/office/drawing/2014/main" id="{230C1D7D-DFB0-4AB8-9C2A-59700AB48D7F}"/>
              </a:ext>
            </a:extLst>
          </p:cNvPr>
          <p:cNvSpPr>
            <a:spLocks noGrp="1"/>
          </p:cNvSpPr>
          <p:nvPr>
            <p:ph type="dt" sz="half" idx="10"/>
          </p:nvPr>
        </p:nvSpPr>
        <p:spPr/>
        <p:txBody>
          <a:bodyPr/>
          <a:lstStyle>
            <a:lvl1pPr>
              <a:defRPr/>
            </a:lvl1pPr>
          </a:lstStyle>
          <a:p>
            <a:pPr>
              <a:defRPr/>
            </a:pPr>
            <a:fld id="{7D3748E5-EBE4-4001-989B-28616CCED314}" type="datetimeFigureOut">
              <a:rPr lang="en-US"/>
              <a:pPr>
                <a:defRPr/>
              </a:pPr>
              <a:t>2/28/2021</a:t>
            </a:fld>
            <a:endParaRPr lang="en-US"/>
          </a:p>
        </p:txBody>
      </p:sp>
      <p:sp>
        <p:nvSpPr>
          <p:cNvPr id="8" name="Footer Placeholder 4">
            <a:extLst>
              <a:ext uri="{FF2B5EF4-FFF2-40B4-BE49-F238E27FC236}">
                <a16:creationId xmlns:a16="http://schemas.microsoft.com/office/drawing/2014/main" id="{12B243E9-A73E-4082-A93E-C03F965953D0}"/>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id="{8BA65F48-45B9-479F-AB1E-819C1965DEF8}"/>
              </a:ext>
            </a:extLst>
          </p:cNvPr>
          <p:cNvSpPr>
            <a:spLocks noGrp="1"/>
          </p:cNvSpPr>
          <p:nvPr>
            <p:ph type="sldNum" sz="quarter" idx="12"/>
          </p:nvPr>
        </p:nvSpPr>
        <p:spPr/>
        <p:txBody>
          <a:bodyPr/>
          <a:lstStyle>
            <a:lvl1pPr>
              <a:defRPr/>
            </a:lvl1pPr>
          </a:lstStyle>
          <a:p>
            <a:fld id="{0DA1476B-505A-4629-AAB9-CF0C6B50C7AD}" type="slidenum">
              <a:rPr lang="en-US" altLang="el-GR"/>
              <a:pPr/>
              <a:t>‹#›</a:t>
            </a:fld>
            <a:endParaRPr lang="en-US" altLang="el-GR"/>
          </a:p>
        </p:txBody>
      </p:sp>
    </p:spTree>
    <p:extLst>
      <p:ext uri="{BB962C8B-B14F-4D97-AF65-F5344CB8AC3E}">
        <p14:creationId xmlns:p14="http://schemas.microsoft.com/office/powerpoint/2010/main" val="312761626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a:extLst>
              <a:ext uri="{FF2B5EF4-FFF2-40B4-BE49-F238E27FC236}">
                <a16:creationId xmlns:a16="http://schemas.microsoft.com/office/drawing/2014/main" id="{AEDFC071-2C3B-48B9-824E-1F63153DA497}"/>
              </a:ext>
            </a:extLst>
          </p:cNvPr>
          <p:cNvSpPr>
            <a:spLocks noGrp="1"/>
          </p:cNvSpPr>
          <p:nvPr>
            <p:ph type="dt" sz="half" idx="10"/>
          </p:nvPr>
        </p:nvSpPr>
        <p:spPr/>
        <p:txBody>
          <a:bodyPr/>
          <a:lstStyle>
            <a:lvl1pPr>
              <a:defRPr/>
            </a:lvl1pPr>
          </a:lstStyle>
          <a:p>
            <a:pPr>
              <a:defRPr/>
            </a:pPr>
            <a:fld id="{902F9580-A195-4896-A316-6026D2D7DA1D}" type="datetimeFigureOut">
              <a:rPr lang="en-US"/>
              <a:pPr>
                <a:defRPr/>
              </a:pPr>
              <a:t>2/28/2021</a:t>
            </a:fld>
            <a:endParaRPr lang="en-US"/>
          </a:p>
        </p:txBody>
      </p:sp>
      <p:sp>
        <p:nvSpPr>
          <p:cNvPr id="4" name="Footer Placeholder 4">
            <a:extLst>
              <a:ext uri="{FF2B5EF4-FFF2-40B4-BE49-F238E27FC236}">
                <a16:creationId xmlns:a16="http://schemas.microsoft.com/office/drawing/2014/main" id="{C5BB1E50-7A7B-4137-81E6-6CABD15EAEA1}"/>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5">
            <a:extLst>
              <a:ext uri="{FF2B5EF4-FFF2-40B4-BE49-F238E27FC236}">
                <a16:creationId xmlns:a16="http://schemas.microsoft.com/office/drawing/2014/main" id="{0FF9AE7C-EF54-40BE-8970-A49D2D17849A}"/>
              </a:ext>
            </a:extLst>
          </p:cNvPr>
          <p:cNvSpPr>
            <a:spLocks noGrp="1"/>
          </p:cNvSpPr>
          <p:nvPr>
            <p:ph type="sldNum" sz="quarter" idx="12"/>
          </p:nvPr>
        </p:nvSpPr>
        <p:spPr/>
        <p:txBody>
          <a:bodyPr/>
          <a:lstStyle>
            <a:lvl1pPr>
              <a:defRPr/>
            </a:lvl1pPr>
          </a:lstStyle>
          <a:p>
            <a:fld id="{47AB75B7-5846-4120-9B0B-F22FA75FB1AA}" type="slidenum">
              <a:rPr lang="en-US" altLang="el-GR"/>
              <a:pPr/>
              <a:t>‹#›</a:t>
            </a:fld>
            <a:endParaRPr lang="en-US" altLang="el-GR"/>
          </a:p>
        </p:txBody>
      </p:sp>
    </p:spTree>
    <p:extLst>
      <p:ext uri="{BB962C8B-B14F-4D97-AF65-F5344CB8AC3E}">
        <p14:creationId xmlns:p14="http://schemas.microsoft.com/office/powerpoint/2010/main" val="425445581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1192933C-FC81-4EFA-9C69-66E27A255BAF}"/>
              </a:ext>
            </a:extLst>
          </p:cNvPr>
          <p:cNvSpPr>
            <a:spLocks noGrp="1"/>
          </p:cNvSpPr>
          <p:nvPr>
            <p:ph type="dt" sz="half" idx="10"/>
          </p:nvPr>
        </p:nvSpPr>
        <p:spPr/>
        <p:txBody>
          <a:bodyPr/>
          <a:lstStyle>
            <a:lvl1pPr>
              <a:defRPr/>
            </a:lvl1pPr>
          </a:lstStyle>
          <a:p>
            <a:pPr>
              <a:defRPr/>
            </a:pPr>
            <a:fld id="{C708E37D-009C-45A7-AB6A-8D763DCEB5F5}" type="datetimeFigureOut">
              <a:rPr lang="en-US"/>
              <a:pPr>
                <a:defRPr/>
              </a:pPr>
              <a:t>2/28/2021</a:t>
            </a:fld>
            <a:endParaRPr lang="en-US"/>
          </a:p>
        </p:txBody>
      </p:sp>
      <p:sp>
        <p:nvSpPr>
          <p:cNvPr id="3" name="Footer Placeholder 4">
            <a:extLst>
              <a:ext uri="{FF2B5EF4-FFF2-40B4-BE49-F238E27FC236}">
                <a16:creationId xmlns:a16="http://schemas.microsoft.com/office/drawing/2014/main" id="{BD272567-46D3-44B9-9A28-2545B7D4D8ED}"/>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5">
            <a:extLst>
              <a:ext uri="{FF2B5EF4-FFF2-40B4-BE49-F238E27FC236}">
                <a16:creationId xmlns:a16="http://schemas.microsoft.com/office/drawing/2014/main" id="{25AD15F0-F796-4E13-91A1-005CD3218A62}"/>
              </a:ext>
            </a:extLst>
          </p:cNvPr>
          <p:cNvSpPr>
            <a:spLocks noGrp="1"/>
          </p:cNvSpPr>
          <p:nvPr>
            <p:ph type="sldNum" sz="quarter" idx="12"/>
          </p:nvPr>
        </p:nvSpPr>
        <p:spPr/>
        <p:txBody>
          <a:bodyPr/>
          <a:lstStyle>
            <a:lvl1pPr>
              <a:defRPr/>
            </a:lvl1pPr>
          </a:lstStyle>
          <a:p>
            <a:fld id="{4107F549-1FD9-4FD8-96BF-48ECB8125BE8}" type="slidenum">
              <a:rPr lang="en-US" altLang="el-GR"/>
              <a:pPr/>
              <a:t>‹#›</a:t>
            </a:fld>
            <a:endParaRPr lang="en-US" altLang="el-GR"/>
          </a:p>
        </p:txBody>
      </p:sp>
    </p:spTree>
    <p:extLst>
      <p:ext uri="{BB962C8B-B14F-4D97-AF65-F5344CB8AC3E}">
        <p14:creationId xmlns:p14="http://schemas.microsoft.com/office/powerpoint/2010/main" val="352589618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45749" y="541338"/>
            <a:ext cx="3491909" cy="1894681"/>
          </a:xfrm>
        </p:spPr>
        <p:txBody>
          <a:bodyPr anchor="b"/>
          <a:lstStyle>
            <a:lvl1pPr>
              <a:defRPr sz="3789"/>
            </a:lvl1pPr>
          </a:lstStyle>
          <a:p>
            <a:r>
              <a:rPr lang="en-US"/>
              <a:t>Click to edit Master title style</a:t>
            </a:r>
          </a:p>
        </p:txBody>
      </p:sp>
      <p:sp>
        <p:nvSpPr>
          <p:cNvPr id="3" name="Content Placeholder 2"/>
          <p:cNvSpPr>
            <a:spLocks noGrp="1"/>
          </p:cNvSpPr>
          <p:nvPr>
            <p:ph idx="1"/>
          </p:nvPr>
        </p:nvSpPr>
        <p:spPr>
          <a:xfrm>
            <a:off x="4602779" y="1169140"/>
            <a:ext cx="5481042" cy="5770508"/>
          </a:xfrm>
        </p:spPr>
        <p:txBody>
          <a:bodyPr/>
          <a:lstStyle>
            <a:lvl1pPr>
              <a:defRPr sz="3789"/>
            </a:lvl1pPr>
            <a:lvl2pPr>
              <a:defRPr sz="3315"/>
            </a:lvl2pPr>
            <a:lvl3pPr>
              <a:defRPr sz="2842"/>
            </a:lvl3pPr>
            <a:lvl4pPr>
              <a:defRPr sz="2368"/>
            </a:lvl4pPr>
            <a:lvl5pPr>
              <a:defRPr sz="2368"/>
            </a:lvl5pPr>
            <a:lvl6pPr>
              <a:defRPr sz="2368"/>
            </a:lvl6pPr>
            <a:lvl7pPr>
              <a:defRPr sz="2368"/>
            </a:lvl7pPr>
            <a:lvl8pPr>
              <a:defRPr sz="2368"/>
            </a:lvl8pPr>
            <a:lvl9pPr>
              <a:defRPr sz="2368"/>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745749" y="2436019"/>
            <a:ext cx="3491909" cy="4513026"/>
          </a:xfrm>
        </p:spPr>
        <p:txBody>
          <a:bodyPr/>
          <a:lstStyle>
            <a:lvl1pPr marL="0" indent="0">
              <a:buNone/>
              <a:defRPr sz="1894"/>
            </a:lvl1pPr>
            <a:lvl2pPr marL="541325" indent="0">
              <a:buNone/>
              <a:defRPr sz="1658"/>
            </a:lvl2pPr>
            <a:lvl3pPr marL="1082650" indent="0">
              <a:buNone/>
              <a:defRPr sz="1421"/>
            </a:lvl3pPr>
            <a:lvl4pPr marL="1623974" indent="0">
              <a:buNone/>
              <a:defRPr sz="1184"/>
            </a:lvl4pPr>
            <a:lvl5pPr marL="2165299" indent="0">
              <a:buNone/>
              <a:defRPr sz="1184"/>
            </a:lvl5pPr>
            <a:lvl6pPr marL="2706624" indent="0">
              <a:buNone/>
              <a:defRPr sz="1184"/>
            </a:lvl6pPr>
            <a:lvl7pPr marL="3247949" indent="0">
              <a:buNone/>
              <a:defRPr sz="1184"/>
            </a:lvl7pPr>
            <a:lvl8pPr marL="3789274" indent="0">
              <a:buNone/>
              <a:defRPr sz="1184"/>
            </a:lvl8pPr>
            <a:lvl9pPr marL="4330598" indent="0">
              <a:buNone/>
              <a:defRPr sz="1184"/>
            </a:lvl9pPr>
          </a:lstStyle>
          <a:p>
            <a:pPr lvl="0"/>
            <a:r>
              <a:rPr lang="en-US"/>
              <a:t>Click to edit Master text styles</a:t>
            </a:r>
          </a:p>
        </p:txBody>
      </p:sp>
      <p:sp>
        <p:nvSpPr>
          <p:cNvPr id="5" name="Date Placeholder 3">
            <a:extLst>
              <a:ext uri="{FF2B5EF4-FFF2-40B4-BE49-F238E27FC236}">
                <a16:creationId xmlns:a16="http://schemas.microsoft.com/office/drawing/2014/main" id="{46414942-67F4-4EB5-86B0-43C8F9702994}"/>
              </a:ext>
            </a:extLst>
          </p:cNvPr>
          <p:cNvSpPr>
            <a:spLocks noGrp="1"/>
          </p:cNvSpPr>
          <p:nvPr>
            <p:ph type="dt" sz="half" idx="10"/>
          </p:nvPr>
        </p:nvSpPr>
        <p:spPr/>
        <p:txBody>
          <a:bodyPr/>
          <a:lstStyle>
            <a:lvl1pPr>
              <a:defRPr/>
            </a:lvl1pPr>
          </a:lstStyle>
          <a:p>
            <a:pPr>
              <a:defRPr/>
            </a:pPr>
            <a:fld id="{BBB3FD78-20B9-4D0E-BC19-AD1FBCE7F746}" type="datetimeFigureOut">
              <a:rPr lang="en-US"/>
              <a:pPr>
                <a:defRPr/>
              </a:pPr>
              <a:t>2/28/2021</a:t>
            </a:fld>
            <a:endParaRPr lang="en-US"/>
          </a:p>
        </p:txBody>
      </p:sp>
      <p:sp>
        <p:nvSpPr>
          <p:cNvPr id="6" name="Footer Placeholder 4">
            <a:extLst>
              <a:ext uri="{FF2B5EF4-FFF2-40B4-BE49-F238E27FC236}">
                <a16:creationId xmlns:a16="http://schemas.microsoft.com/office/drawing/2014/main" id="{09601BFA-EC3A-4283-96B1-909EC4FEEE02}"/>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D99AFFDB-6708-48ED-9CA2-50E5034B18C4}"/>
              </a:ext>
            </a:extLst>
          </p:cNvPr>
          <p:cNvSpPr>
            <a:spLocks noGrp="1"/>
          </p:cNvSpPr>
          <p:nvPr>
            <p:ph type="sldNum" sz="quarter" idx="12"/>
          </p:nvPr>
        </p:nvSpPr>
        <p:spPr/>
        <p:txBody>
          <a:bodyPr/>
          <a:lstStyle>
            <a:lvl1pPr>
              <a:defRPr/>
            </a:lvl1pPr>
          </a:lstStyle>
          <a:p>
            <a:fld id="{C337F20E-0B98-4F3F-9BF9-55582163BA7B}" type="slidenum">
              <a:rPr lang="en-US" altLang="el-GR"/>
              <a:pPr/>
              <a:t>‹#›</a:t>
            </a:fld>
            <a:endParaRPr lang="en-US" altLang="el-GR"/>
          </a:p>
        </p:txBody>
      </p:sp>
    </p:spTree>
    <p:extLst>
      <p:ext uri="{BB962C8B-B14F-4D97-AF65-F5344CB8AC3E}">
        <p14:creationId xmlns:p14="http://schemas.microsoft.com/office/powerpoint/2010/main" val="41410066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l-G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p:cNvSpPr>
            <a:spLocks noGrp="1"/>
          </p:cNvSpPr>
          <p:nvPr>
            <p:ph type="dt" sz="half" idx="10"/>
          </p:nvPr>
        </p:nvSpPr>
        <p:spPr/>
        <p:txBody>
          <a:bodyPr/>
          <a:lstStyle/>
          <a:p>
            <a:fld id="{1C552EE3-C1F9-4E04-98AE-3A0BA72F0934}" type="datetimeFigureOut">
              <a:rPr lang="en-US" smtClean="0"/>
              <a:t>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FC4956-8C58-4149-9775-70BB5168A12F}" type="slidenum">
              <a:rPr lang="en-US" smtClean="0"/>
              <a:t>‹#›</a:t>
            </a:fld>
            <a:endParaRPr lang="en-US"/>
          </a:p>
        </p:txBody>
      </p:sp>
    </p:spTree>
    <p:extLst>
      <p:ext uri="{BB962C8B-B14F-4D97-AF65-F5344CB8AC3E}">
        <p14:creationId xmlns:p14="http://schemas.microsoft.com/office/powerpoint/2010/main" val="137295104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45749" y="541338"/>
            <a:ext cx="3491909" cy="1894681"/>
          </a:xfrm>
        </p:spPr>
        <p:txBody>
          <a:bodyPr anchor="b"/>
          <a:lstStyle>
            <a:lvl1pPr>
              <a:defRPr sz="3789"/>
            </a:lvl1pPr>
          </a:lstStyle>
          <a:p>
            <a:r>
              <a:rPr lang="en-US"/>
              <a:t>Click to edit Master title style</a:t>
            </a:r>
          </a:p>
        </p:txBody>
      </p:sp>
      <p:sp>
        <p:nvSpPr>
          <p:cNvPr id="3" name="Picture Placeholder 2"/>
          <p:cNvSpPr>
            <a:spLocks noGrp="1"/>
          </p:cNvSpPr>
          <p:nvPr>
            <p:ph type="pic" idx="1"/>
          </p:nvPr>
        </p:nvSpPr>
        <p:spPr>
          <a:xfrm>
            <a:off x="4602779" y="1169140"/>
            <a:ext cx="5481042" cy="5770508"/>
          </a:xfrm>
        </p:spPr>
        <p:txBody>
          <a:bodyPr rtlCol="0">
            <a:normAutofit/>
          </a:bodyPr>
          <a:lstStyle>
            <a:lvl1pPr marL="0" indent="0">
              <a:buNone/>
              <a:defRPr sz="3789"/>
            </a:lvl1pPr>
            <a:lvl2pPr marL="541325" indent="0">
              <a:buNone/>
              <a:defRPr sz="3315"/>
            </a:lvl2pPr>
            <a:lvl3pPr marL="1082650" indent="0">
              <a:buNone/>
              <a:defRPr sz="2842"/>
            </a:lvl3pPr>
            <a:lvl4pPr marL="1623974" indent="0">
              <a:buNone/>
              <a:defRPr sz="2368"/>
            </a:lvl4pPr>
            <a:lvl5pPr marL="2165299" indent="0">
              <a:buNone/>
              <a:defRPr sz="2368"/>
            </a:lvl5pPr>
            <a:lvl6pPr marL="2706624" indent="0">
              <a:buNone/>
              <a:defRPr sz="2368"/>
            </a:lvl6pPr>
            <a:lvl7pPr marL="3247949" indent="0">
              <a:buNone/>
              <a:defRPr sz="2368"/>
            </a:lvl7pPr>
            <a:lvl8pPr marL="3789274" indent="0">
              <a:buNone/>
              <a:defRPr sz="2368"/>
            </a:lvl8pPr>
            <a:lvl9pPr marL="4330598" indent="0">
              <a:buNone/>
              <a:defRPr sz="2368"/>
            </a:lvl9pPr>
          </a:lstStyle>
          <a:p>
            <a:pPr lvl="0"/>
            <a:endParaRPr lang="en-US" noProof="0"/>
          </a:p>
        </p:txBody>
      </p:sp>
      <p:sp>
        <p:nvSpPr>
          <p:cNvPr id="4" name="Text Placeholder 3"/>
          <p:cNvSpPr>
            <a:spLocks noGrp="1"/>
          </p:cNvSpPr>
          <p:nvPr>
            <p:ph type="body" sz="half" idx="2"/>
          </p:nvPr>
        </p:nvSpPr>
        <p:spPr>
          <a:xfrm>
            <a:off x="745749" y="2436019"/>
            <a:ext cx="3491909" cy="4513026"/>
          </a:xfrm>
        </p:spPr>
        <p:txBody>
          <a:bodyPr/>
          <a:lstStyle>
            <a:lvl1pPr marL="0" indent="0">
              <a:buNone/>
              <a:defRPr sz="1894"/>
            </a:lvl1pPr>
            <a:lvl2pPr marL="541325" indent="0">
              <a:buNone/>
              <a:defRPr sz="1658"/>
            </a:lvl2pPr>
            <a:lvl3pPr marL="1082650" indent="0">
              <a:buNone/>
              <a:defRPr sz="1421"/>
            </a:lvl3pPr>
            <a:lvl4pPr marL="1623974" indent="0">
              <a:buNone/>
              <a:defRPr sz="1184"/>
            </a:lvl4pPr>
            <a:lvl5pPr marL="2165299" indent="0">
              <a:buNone/>
              <a:defRPr sz="1184"/>
            </a:lvl5pPr>
            <a:lvl6pPr marL="2706624" indent="0">
              <a:buNone/>
              <a:defRPr sz="1184"/>
            </a:lvl6pPr>
            <a:lvl7pPr marL="3247949" indent="0">
              <a:buNone/>
              <a:defRPr sz="1184"/>
            </a:lvl7pPr>
            <a:lvl8pPr marL="3789274" indent="0">
              <a:buNone/>
              <a:defRPr sz="1184"/>
            </a:lvl8pPr>
            <a:lvl9pPr marL="4330598" indent="0">
              <a:buNone/>
              <a:defRPr sz="1184"/>
            </a:lvl9pPr>
          </a:lstStyle>
          <a:p>
            <a:pPr lvl="0"/>
            <a:r>
              <a:rPr lang="en-US"/>
              <a:t>Click to edit Master text styles</a:t>
            </a:r>
          </a:p>
        </p:txBody>
      </p:sp>
      <p:sp>
        <p:nvSpPr>
          <p:cNvPr id="5" name="Date Placeholder 3">
            <a:extLst>
              <a:ext uri="{FF2B5EF4-FFF2-40B4-BE49-F238E27FC236}">
                <a16:creationId xmlns:a16="http://schemas.microsoft.com/office/drawing/2014/main" id="{7576B5B8-E95E-4F2B-92B6-6AD73BB19449}"/>
              </a:ext>
            </a:extLst>
          </p:cNvPr>
          <p:cNvSpPr>
            <a:spLocks noGrp="1"/>
          </p:cNvSpPr>
          <p:nvPr>
            <p:ph type="dt" sz="half" idx="10"/>
          </p:nvPr>
        </p:nvSpPr>
        <p:spPr/>
        <p:txBody>
          <a:bodyPr/>
          <a:lstStyle>
            <a:lvl1pPr>
              <a:defRPr/>
            </a:lvl1pPr>
          </a:lstStyle>
          <a:p>
            <a:pPr>
              <a:defRPr/>
            </a:pPr>
            <a:fld id="{2D839FA1-CFB6-4D9D-A0C1-088577EC918D}" type="datetimeFigureOut">
              <a:rPr lang="en-US"/>
              <a:pPr>
                <a:defRPr/>
              </a:pPr>
              <a:t>2/28/2021</a:t>
            </a:fld>
            <a:endParaRPr lang="en-US"/>
          </a:p>
        </p:txBody>
      </p:sp>
      <p:sp>
        <p:nvSpPr>
          <p:cNvPr id="6" name="Footer Placeholder 4">
            <a:extLst>
              <a:ext uri="{FF2B5EF4-FFF2-40B4-BE49-F238E27FC236}">
                <a16:creationId xmlns:a16="http://schemas.microsoft.com/office/drawing/2014/main" id="{8103435B-800B-437B-9121-31B43D69E1D5}"/>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6972B54B-C963-450B-9FDB-FDB688D93F32}"/>
              </a:ext>
            </a:extLst>
          </p:cNvPr>
          <p:cNvSpPr>
            <a:spLocks noGrp="1"/>
          </p:cNvSpPr>
          <p:nvPr>
            <p:ph type="sldNum" sz="quarter" idx="12"/>
          </p:nvPr>
        </p:nvSpPr>
        <p:spPr/>
        <p:txBody>
          <a:bodyPr/>
          <a:lstStyle>
            <a:lvl1pPr>
              <a:defRPr/>
            </a:lvl1pPr>
          </a:lstStyle>
          <a:p>
            <a:fld id="{3082D53A-FBA4-4306-9243-629471FC57C2}" type="slidenum">
              <a:rPr lang="en-US" altLang="el-GR"/>
              <a:pPr/>
              <a:t>‹#›</a:t>
            </a:fld>
            <a:endParaRPr lang="en-US" altLang="el-GR"/>
          </a:p>
        </p:txBody>
      </p:sp>
    </p:spTree>
    <p:extLst>
      <p:ext uri="{BB962C8B-B14F-4D97-AF65-F5344CB8AC3E}">
        <p14:creationId xmlns:p14="http://schemas.microsoft.com/office/powerpoint/2010/main" val="104458107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DBD7071-0667-4F6C-ACE3-7B8A6C763A10}"/>
              </a:ext>
            </a:extLst>
          </p:cNvPr>
          <p:cNvSpPr>
            <a:spLocks noGrp="1"/>
          </p:cNvSpPr>
          <p:nvPr>
            <p:ph type="dt" sz="half" idx="10"/>
          </p:nvPr>
        </p:nvSpPr>
        <p:spPr/>
        <p:txBody>
          <a:bodyPr/>
          <a:lstStyle>
            <a:lvl1pPr>
              <a:defRPr/>
            </a:lvl1pPr>
          </a:lstStyle>
          <a:p>
            <a:pPr>
              <a:defRPr/>
            </a:pPr>
            <a:fld id="{D84E1973-1609-4A53-A555-420248D1AB08}" type="datetimeFigureOut">
              <a:rPr lang="en-US"/>
              <a:pPr>
                <a:defRPr/>
              </a:pPr>
              <a:t>2/28/2021</a:t>
            </a:fld>
            <a:endParaRPr lang="en-US"/>
          </a:p>
        </p:txBody>
      </p:sp>
      <p:sp>
        <p:nvSpPr>
          <p:cNvPr id="5" name="Footer Placeholder 4">
            <a:extLst>
              <a:ext uri="{FF2B5EF4-FFF2-40B4-BE49-F238E27FC236}">
                <a16:creationId xmlns:a16="http://schemas.microsoft.com/office/drawing/2014/main" id="{02715599-F733-47CF-8014-F5222FA71ADB}"/>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325E5A26-98F4-4DBF-AC21-9D8427F738E6}"/>
              </a:ext>
            </a:extLst>
          </p:cNvPr>
          <p:cNvSpPr>
            <a:spLocks noGrp="1"/>
          </p:cNvSpPr>
          <p:nvPr>
            <p:ph type="sldNum" sz="quarter" idx="12"/>
          </p:nvPr>
        </p:nvSpPr>
        <p:spPr/>
        <p:txBody>
          <a:bodyPr/>
          <a:lstStyle>
            <a:lvl1pPr>
              <a:defRPr/>
            </a:lvl1pPr>
          </a:lstStyle>
          <a:p>
            <a:fld id="{DA79544B-FD74-48E6-A75C-337388333128}" type="slidenum">
              <a:rPr lang="en-US" altLang="el-GR"/>
              <a:pPr/>
              <a:t>‹#›</a:t>
            </a:fld>
            <a:endParaRPr lang="en-US" altLang="el-GR"/>
          </a:p>
        </p:txBody>
      </p:sp>
    </p:spTree>
    <p:extLst>
      <p:ext uri="{BB962C8B-B14F-4D97-AF65-F5344CB8AC3E}">
        <p14:creationId xmlns:p14="http://schemas.microsoft.com/office/powerpoint/2010/main" val="282027760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747895" y="432318"/>
            <a:ext cx="2334518" cy="688137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744341" y="432318"/>
            <a:ext cx="6868220" cy="688137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F9139F0-2035-40EE-A0A9-C7B103F5DEE6}"/>
              </a:ext>
            </a:extLst>
          </p:cNvPr>
          <p:cNvSpPr>
            <a:spLocks noGrp="1"/>
          </p:cNvSpPr>
          <p:nvPr>
            <p:ph type="dt" sz="half" idx="10"/>
          </p:nvPr>
        </p:nvSpPr>
        <p:spPr/>
        <p:txBody>
          <a:bodyPr/>
          <a:lstStyle>
            <a:lvl1pPr>
              <a:defRPr/>
            </a:lvl1pPr>
          </a:lstStyle>
          <a:p>
            <a:pPr>
              <a:defRPr/>
            </a:pPr>
            <a:fld id="{2E714F76-0C13-4999-85EE-0B7FFADC68A6}" type="datetimeFigureOut">
              <a:rPr lang="en-US"/>
              <a:pPr>
                <a:defRPr/>
              </a:pPr>
              <a:t>2/28/2021</a:t>
            </a:fld>
            <a:endParaRPr lang="en-US"/>
          </a:p>
        </p:txBody>
      </p:sp>
      <p:sp>
        <p:nvSpPr>
          <p:cNvPr id="5" name="Footer Placeholder 4">
            <a:extLst>
              <a:ext uri="{FF2B5EF4-FFF2-40B4-BE49-F238E27FC236}">
                <a16:creationId xmlns:a16="http://schemas.microsoft.com/office/drawing/2014/main" id="{F1576153-B859-4FD2-9350-F75B3037FDD7}"/>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522DA9BD-256B-4D01-BE79-13A27133B30A}"/>
              </a:ext>
            </a:extLst>
          </p:cNvPr>
          <p:cNvSpPr>
            <a:spLocks noGrp="1"/>
          </p:cNvSpPr>
          <p:nvPr>
            <p:ph type="sldNum" sz="quarter" idx="12"/>
          </p:nvPr>
        </p:nvSpPr>
        <p:spPr/>
        <p:txBody>
          <a:bodyPr/>
          <a:lstStyle>
            <a:lvl1pPr>
              <a:defRPr/>
            </a:lvl1pPr>
          </a:lstStyle>
          <a:p>
            <a:fld id="{81570B64-DE23-4A75-989F-5CCFB047389C}" type="slidenum">
              <a:rPr lang="en-US" altLang="el-GR"/>
              <a:pPr/>
              <a:t>‹#›</a:t>
            </a:fld>
            <a:endParaRPr lang="en-US" altLang="el-GR"/>
          </a:p>
        </p:txBody>
      </p:sp>
    </p:spTree>
    <p:extLst>
      <p:ext uri="{BB962C8B-B14F-4D97-AF65-F5344CB8AC3E}">
        <p14:creationId xmlns:p14="http://schemas.microsoft.com/office/powerpoint/2010/main" val="8951925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12006" y="2522483"/>
            <a:ext cx="9202738" cy="1740551"/>
          </a:xfrm>
        </p:spPr>
        <p:txBody>
          <a:bodyPr/>
          <a:lstStyle/>
          <a:p>
            <a:r>
              <a:rPr lang="en-US"/>
              <a:t>Click to edit Master title style</a:t>
            </a:r>
            <a:endParaRPr lang="el-GR"/>
          </a:p>
        </p:txBody>
      </p:sp>
      <p:sp>
        <p:nvSpPr>
          <p:cNvPr id="3" name="Subtitle 2"/>
          <p:cNvSpPr>
            <a:spLocks noGrp="1"/>
          </p:cNvSpPr>
          <p:nvPr>
            <p:ph type="subTitle" idx="1"/>
          </p:nvPr>
        </p:nvSpPr>
        <p:spPr>
          <a:xfrm>
            <a:off x="1624013" y="4601369"/>
            <a:ext cx="7578725" cy="2075127"/>
          </a:xfrm>
        </p:spPr>
        <p:txBody>
          <a:bodyPr/>
          <a:lstStyle>
            <a:lvl1pPr marL="0" indent="0" algn="ctr">
              <a:buNone/>
              <a:defRPr>
                <a:solidFill>
                  <a:schemeClr val="tx1">
                    <a:tint val="75000"/>
                  </a:schemeClr>
                </a:solidFill>
              </a:defRPr>
            </a:lvl1pPr>
            <a:lvl2pPr marL="541325" indent="0" algn="ctr">
              <a:buNone/>
              <a:defRPr>
                <a:solidFill>
                  <a:schemeClr val="tx1">
                    <a:tint val="75000"/>
                  </a:schemeClr>
                </a:solidFill>
              </a:defRPr>
            </a:lvl2pPr>
            <a:lvl3pPr marL="1082650" indent="0" algn="ctr">
              <a:buNone/>
              <a:defRPr>
                <a:solidFill>
                  <a:schemeClr val="tx1">
                    <a:tint val="75000"/>
                  </a:schemeClr>
                </a:solidFill>
              </a:defRPr>
            </a:lvl3pPr>
            <a:lvl4pPr marL="1623974" indent="0" algn="ctr">
              <a:buNone/>
              <a:defRPr>
                <a:solidFill>
                  <a:schemeClr val="tx1">
                    <a:tint val="75000"/>
                  </a:schemeClr>
                </a:solidFill>
              </a:defRPr>
            </a:lvl4pPr>
            <a:lvl5pPr marL="2165299" indent="0" algn="ctr">
              <a:buNone/>
              <a:defRPr>
                <a:solidFill>
                  <a:schemeClr val="tx1">
                    <a:tint val="75000"/>
                  </a:schemeClr>
                </a:solidFill>
              </a:defRPr>
            </a:lvl5pPr>
            <a:lvl6pPr marL="2706624" indent="0" algn="ctr">
              <a:buNone/>
              <a:defRPr>
                <a:solidFill>
                  <a:schemeClr val="tx1">
                    <a:tint val="75000"/>
                  </a:schemeClr>
                </a:solidFill>
              </a:defRPr>
            </a:lvl6pPr>
            <a:lvl7pPr marL="3247949" indent="0" algn="ctr">
              <a:buNone/>
              <a:defRPr>
                <a:solidFill>
                  <a:schemeClr val="tx1">
                    <a:tint val="75000"/>
                  </a:schemeClr>
                </a:solidFill>
              </a:defRPr>
            </a:lvl7pPr>
            <a:lvl8pPr marL="3789274" indent="0" algn="ctr">
              <a:buNone/>
              <a:defRPr>
                <a:solidFill>
                  <a:schemeClr val="tx1">
                    <a:tint val="75000"/>
                  </a:schemeClr>
                </a:solidFill>
              </a:defRPr>
            </a:lvl8pPr>
            <a:lvl9pPr marL="4330598" indent="0" algn="ctr">
              <a:buNone/>
              <a:defRPr>
                <a:solidFill>
                  <a:schemeClr val="tx1">
                    <a:tint val="75000"/>
                  </a:schemeClr>
                </a:solidFill>
              </a:defRPr>
            </a:lvl9pPr>
          </a:lstStyle>
          <a:p>
            <a:r>
              <a:rPr lang="en-US"/>
              <a:t>Click to edit Master subtitle style</a:t>
            </a:r>
            <a:endParaRPr lang="el-GR"/>
          </a:p>
        </p:txBody>
      </p:sp>
      <p:sp>
        <p:nvSpPr>
          <p:cNvPr id="4" name="Date Placeholder 3"/>
          <p:cNvSpPr>
            <a:spLocks noGrp="1"/>
          </p:cNvSpPr>
          <p:nvPr>
            <p:ph type="dt" sz="half" idx="10"/>
          </p:nvPr>
        </p:nvSpPr>
        <p:spPr/>
        <p:txBody>
          <a:bodyPr/>
          <a:lstStyle/>
          <a:p>
            <a:fld id="{79C6D00A-B865-405E-AE51-4C83ED671E74}" type="datetimeFigureOut">
              <a:rPr lang="en-US" smtClean="0"/>
              <a:t>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5A07AA-7A5D-4778-A7E4-4A6E379E3C41}" type="slidenum">
              <a:rPr lang="en-US" smtClean="0"/>
              <a:t>‹#›</a:t>
            </a:fld>
            <a:endParaRPr lang="en-US"/>
          </a:p>
        </p:txBody>
      </p:sp>
    </p:spTree>
    <p:extLst>
      <p:ext uri="{BB962C8B-B14F-4D97-AF65-F5344CB8AC3E}">
        <p14:creationId xmlns:p14="http://schemas.microsoft.com/office/powerpoint/2010/main" val="94756351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l-G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p:cNvSpPr>
            <a:spLocks noGrp="1"/>
          </p:cNvSpPr>
          <p:nvPr>
            <p:ph type="dt" sz="half" idx="10"/>
          </p:nvPr>
        </p:nvSpPr>
        <p:spPr/>
        <p:txBody>
          <a:bodyPr/>
          <a:lstStyle/>
          <a:p>
            <a:fld id="{79C6D00A-B865-405E-AE51-4C83ED671E74}" type="datetimeFigureOut">
              <a:rPr lang="en-US" smtClean="0"/>
              <a:t>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5A07AA-7A5D-4778-A7E4-4A6E379E3C41}" type="slidenum">
              <a:rPr lang="en-US" smtClean="0"/>
              <a:t>‹#›</a:t>
            </a:fld>
            <a:endParaRPr lang="en-US"/>
          </a:p>
        </p:txBody>
      </p:sp>
    </p:spTree>
    <p:extLst>
      <p:ext uri="{BB962C8B-B14F-4D97-AF65-F5344CB8AC3E}">
        <p14:creationId xmlns:p14="http://schemas.microsoft.com/office/powerpoint/2010/main" val="85432387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55238" y="5217893"/>
            <a:ext cx="9202738" cy="1612735"/>
          </a:xfrm>
        </p:spPr>
        <p:txBody>
          <a:bodyPr anchor="t"/>
          <a:lstStyle>
            <a:lvl1pPr algn="l">
              <a:defRPr sz="4736" b="1" cap="all"/>
            </a:lvl1pPr>
          </a:lstStyle>
          <a:p>
            <a:r>
              <a:rPr lang="en-US"/>
              <a:t>Click to edit Master title style</a:t>
            </a:r>
            <a:endParaRPr lang="el-GR"/>
          </a:p>
        </p:txBody>
      </p:sp>
      <p:sp>
        <p:nvSpPr>
          <p:cNvPr id="3" name="Text Placeholder 2"/>
          <p:cNvSpPr>
            <a:spLocks noGrp="1"/>
          </p:cNvSpPr>
          <p:nvPr>
            <p:ph type="body" idx="1"/>
          </p:nvPr>
        </p:nvSpPr>
        <p:spPr>
          <a:xfrm>
            <a:off x="855238" y="3441630"/>
            <a:ext cx="9202738" cy="1776263"/>
          </a:xfrm>
        </p:spPr>
        <p:txBody>
          <a:bodyPr anchor="b"/>
          <a:lstStyle>
            <a:lvl1pPr marL="0" indent="0">
              <a:buNone/>
              <a:defRPr sz="2368">
                <a:solidFill>
                  <a:schemeClr val="tx1">
                    <a:tint val="75000"/>
                  </a:schemeClr>
                </a:solidFill>
              </a:defRPr>
            </a:lvl1pPr>
            <a:lvl2pPr marL="541325" indent="0">
              <a:buNone/>
              <a:defRPr sz="2131">
                <a:solidFill>
                  <a:schemeClr val="tx1">
                    <a:tint val="75000"/>
                  </a:schemeClr>
                </a:solidFill>
              </a:defRPr>
            </a:lvl2pPr>
            <a:lvl3pPr marL="1082650" indent="0">
              <a:buNone/>
              <a:defRPr sz="1894">
                <a:solidFill>
                  <a:schemeClr val="tx1">
                    <a:tint val="75000"/>
                  </a:schemeClr>
                </a:solidFill>
              </a:defRPr>
            </a:lvl3pPr>
            <a:lvl4pPr marL="1623974" indent="0">
              <a:buNone/>
              <a:defRPr sz="1658">
                <a:solidFill>
                  <a:schemeClr val="tx1">
                    <a:tint val="75000"/>
                  </a:schemeClr>
                </a:solidFill>
              </a:defRPr>
            </a:lvl4pPr>
            <a:lvl5pPr marL="2165299" indent="0">
              <a:buNone/>
              <a:defRPr sz="1658">
                <a:solidFill>
                  <a:schemeClr val="tx1">
                    <a:tint val="75000"/>
                  </a:schemeClr>
                </a:solidFill>
              </a:defRPr>
            </a:lvl5pPr>
            <a:lvl6pPr marL="2706624" indent="0">
              <a:buNone/>
              <a:defRPr sz="1658">
                <a:solidFill>
                  <a:schemeClr val="tx1">
                    <a:tint val="75000"/>
                  </a:schemeClr>
                </a:solidFill>
              </a:defRPr>
            </a:lvl6pPr>
            <a:lvl7pPr marL="3247949" indent="0">
              <a:buNone/>
              <a:defRPr sz="1658">
                <a:solidFill>
                  <a:schemeClr val="tx1">
                    <a:tint val="75000"/>
                  </a:schemeClr>
                </a:solidFill>
              </a:defRPr>
            </a:lvl7pPr>
            <a:lvl8pPr marL="3789274" indent="0">
              <a:buNone/>
              <a:defRPr sz="1658">
                <a:solidFill>
                  <a:schemeClr val="tx1">
                    <a:tint val="75000"/>
                  </a:schemeClr>
                </a:solidFill>
              </a:defRPr>
            </a:lvl8pPr>
            <a:lvl9pPr marL="4330598" indent="0">
              <a:buNone/>
              <a:defRPr sz="1658">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9C6D00A-B865-405E-AE51-4C83ED671E74}" type="datetimeFigureOut">
              <a:rPr lang="en-US" smtClean="0"/>
              <a:t>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5A07AA-7A5D-4778-A7E4-4A6E379E3C41}" type="slidenum">
              <a:rPr lang="en-US" smtClean="0"/>
              <a:t>‹#›</a:t>
            </a:fld>
            <a:endParaRPr lang="en-US"/>
          </a:p>
        </p:txBody>
      </p:sp>
    </p:spTree>
    <p:extLst>
      <p:ext uri="{BB962C8B-B14F-4D97-AF65-F5344CB8AC3E}">
        <p14:creationId xmlns:p14="http://schemas.microsoft.com/office/powerpoint/2010/main" val="46904756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l-GR"/>
          </a:p>
        </p:txBody>
      </p:sp>
      <p:sp>
        <p:nvSpPr>
          <p:cNvPr id="3" name="Content Placeholder 2"/>
          <p:cNvSpPr>
            <a:spLocks noGrp="1"/>
          </p:cNvSpPr>
          <p:nvPr>
            <p:ph sz="half" idx="1"/>
          </p:nvPr>
        </p:nvSpPr>
        <p:spPr>
          <a:xfrm>
            <a:off x="541337" y="1894682"/>
            <a:ext cx="4781815" cy="5358866"/>
          </a:xfrm>
        </p:spPr>
        <p:txBody>
          <a:bodyPr/>
          <a:lstStyle>
            <a:lvl1pPr>
              <a:defRPr sz="3315"/>
            </a:lvl1pPr>
            <a:lvl2pPr>
              <a:defRPr sz="2842"/>
            </a:lvl2pPr>
            <a:lvl3pPr>
              <a:defRPr sz="2368"/>
            </a:lvl3pPr>
            <a:lvl4pPr>
              <a:defRPr sz="2131"/>
            </a:lvl4pPr>
            <a:lvl5pPr>
              <a:defRPr sz="2131"/>
            </a:lvl5pPr>
            <a:lvl6pPr>
              <a:defRPr sz="2131"/>
            </a:lvl6pPr>
            <a:lvl7pPr>
              <a:defRPr sz="2131"/>
            </a:lvl7pPr>
            <a:lvl8pPr>
              <a:defRPr sz="2131"/>
            </a:lvl8pPr>
            <a:lvl9pPr>
              <a:defRPr sz="2131"/>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Content Placeholder 3"/>
          <p:cNvSpPr>
            <a:spLocks noGrp="1"/>
          </p:cNvSpPr>
          <p:nvPr>
            <p:ph sz="half" idx="2"/>
          </p:nvPr>
        </p:nvSpPr>
        <p:spPr>
          <a:xfrm>
            <a:off x="5503598" y="1894682"/>
            <a:ext cx="4781815" cy="5358866"/>
          </a:xfrm>
        </p:spPr>
        <p:txBody>
          <a:bodyPr/>
          <a:lstStyle>
            <a:lvl1pPr>
              <a:defRPr sz="3315"/>
            </a:lvl1pPr>
            <a:lvl2pPr>
              <a:defRPr sz="2842"/>
            </a:lvl2pPr>
            <a:lvl3pPr>
              <a:defRPr sz="2368"/>
            </a:lvl3pPr>
            <a:lvl4pPr>
              <a:defRPr sz="2131"/>
            </a:lvl4pPr>
            <a:lvl5pPr>
              <a:defRPr sz="2131"/>
            </a:lvl5pPr>
            <a:lvl6pPr>
              <a:defRPr sz="2131"/>
            </a:lvl6pPr>
            <a:lvl7pPr>
              <a:defRPr sz="2131"/>
            </a:lvl7pPr>
            <a:lvl8pPr>
              <a:defRPr sz="2131"/>
            </a:lvl8pPr>
            <a:lvl9pPr>
              <a:defRPr sz="2131"/>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5" name="Date Placeholder 4"/>
          <p:cNvSpPr>
            <a:spLocks noGrp="1"/>
          </p:cNvSpPr>
          <p:nvPr>
            <p:ph type="dt" sz="half" idx="10"/>
          </p:nvPr>
        </p:nvSpPr>
        <p:spPr/>
        <p:txBody>
          <a:bodyPr/>
          <a:lstStyle/>
          <a:p>
            <a:fld id="{79C6D00A-B865-405E-AE51-4C83ED671E74}" type="datetimeFigureOut">
              <a:rPr lang="en-US" smtClean="0"/>
              <a:t>2/28/2021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85A07AA-7A5D-4778-A7E4-4A6E379E3C41}" type="slidenum">
              <a:rPr lang="en-US" smtClean="0"/>
              <a:t>‹#›</a:t>
            </a:fld>
            <a:endParaRPr lang="en-US"/>
          </a:p>
        </p:txBody>
      </p:sp>
    </p:spTree>
    <p:extLst>
      <p:ext uri="{BB962C8B-B14F-4D97-AF65-F5344CB8AC3E}">
        <p14:creationId xmlns:p14="http://schemas.microsoft.com/office/powerpoint/2010/main" val="167739933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l-GR"/>
          </a:p>
        </p:txBody>
      </p:sp>
      <p:sp>
        <p:nvSpPr>
          <p:cNvPr id="3" name="Text Placeholder 2"/>
          <p:cNvSpPr>
            <a:spLocks noGrp="1"/>
          </p:cNvSpPr>
          <p:nvPr>
            <p:ph type="body" idx="1"/>
          </p:nvPr>
        </p:nvSpPr>
        <p:spPr>
          <a:xfrm>
            <a:off x="541337" y="1817617"/>
            <a:ext cx="4783695" cy="757496"/>
          </a:xfrm>
        </p:spPr>
        <p:txBody>
          <a:bodyPr anchor="b"/>
          <a:lstStyle>
            <a:lvl1pPr marL="0" indent="0">
              <a:buNone/>
              <a:defRPr sz="2842" b="1"/>
            </a:lvl1pPr>
            <a:lvl2pPr marL="541325" indent="0">
              <a:buNone/>
              <a:defRPr sz="2368" b="1"/>
            </a:lvl2pPr>
            <a:lvl3pPr marL="1082650" indent="0">
              <a:buNone/>
              <a:defRPr sz="2131" b="1"/>
            </a:lvl3pPr>
            <a:lvl4pPr marL="1623974" indent="0">
              <a:buNone/>
              <a:defRPr sz="1894" b="1"/>
            </a:lvl4pPr>
            <a:lvl5pPr marL="2165299" indent="0">
              <a:buNone/>
              <a:defRPr sz="1894" b="1"/>
            </a:lvl5pPr>
            <a:lvl6pPr marL="2706624" indent="0">
              <a:buNone/>
              <a:defRPr sz="1894" b="1"/>
            </a:lvl6pPr>
            <a:lvl7pPr marL="3247949" indent="0">
              <a:buNone/>
              <a:defRPr sz="1894" b="1"/>
            </a:lvl7pPr>
            <a:lvl8pPr marL="3789274" indent="0">
              <a:buNone/>
              <a:defRPr sz="1894" b="1"/>
            </a:lvl8pPr>
            <a:lvl9pPr marL="4330598" indent="0">
              <a:buNone/>
              <a:defRPr sz="1894" b="1"/>
            </a:lvl9pPr>
          </a:lstStyle>
          <a:p>
            <a:pPr lvl="0"/>
            <a:r>
              <a:rPr lang="en-US"/>
              <a:t>Click to edit Master text styles</a:t>
            </a:r>
          </a:p>
        </p:txBody>
      </p:sp>
      <p:sp>
        <p:nvSpPr>
          <p:cNvPr id="4" name="Content Placeholder 3"/>
          <p:cNvSpPr>
            <a:spLocks noGrp="1"/>
          </p:cNvSpPr>
          <p:nvPr>
            <p:ph sz="half" idx="2"/>
          </p:nvPr>
        </p:nvSpPr>
        <p:spPr>
          <a:xfrm>
            <a:off x="541337" y="2575113"/>
            <a:ext cx="4783695" cy="4678435"/>
          </a:xfrm>
        </p:spPr>
        <p:txBody>
          <a:bodyPr/>
          <a:lstStyle>
            <a:lvl1pPr>
              <a:defRPr sz="2842"/>
            </a:lvl1pPr>
            <a:lvl2pPr>
              <a:defRPr sz="2368"/>
            </a:lvl2pPr>
            <a:lvl3pPr>
              <a:defRPr sz="2131"/>
            </a:lvl3pPr>
            <a:lvl4pPr>
              <a:defRPr sz="1894"/>
            </a:lvl4pPr>
            <a:lvl5pPr>
              <a:defRPr sz="1894"/>
            </a:lvl5pPr>
            <a:lvl6pPr>
              <a:defRPr sz="1894"/>
            </a:lvl6pPr>
            <a:lvl7pPr>
              <a:defRPr sz="1894"/>
            </a:lvl7pPr>
            <a:lvl8pPr>
              <a:defRPr sz="1894"/>
            </a:lvl8pPr>
            <a:lvl9pPr>
              <a:defRPr sz="1894"/>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5" name="Text Placeholder 4"/>
          <p:cNvSpPr>
            <a:spLocks noGrp="1"/>
          </p:cNvSpPr>
          <p:nvPr>
            <p:ph type="body" sz="quarter" idx="3"/>
          </p:nvPr>
        </p:nvSpPr>
        <p:spPr>
          <a:xfrm>
            <a:off x="5499839" y="1817617"/>
            <a:ext cx="4785574" cy="757496"/>
          </a:xfrm>
        </p:spPr>
        <p:txBody>
          <a:bodyPr anchor="b"/>
          <a:lstStyle>
            <a:lvl1pPr marL="0" indent="0">
              <a:buNone/>
              <a:defRPr sz="2842" b="1"/>
            </a:lvl1pPr>
            <a:lvl2pPr marL="541325" indent="0">
              <a:buNone/>
              <a:defRPr sz="2368" b="1"/>
            </a:lvl2pPr>
            <a:lvl3pPr marL="1082650" indent="0">
              <a:buNone/>
              <a:defRPr sz="2131" b="1"/>
            </a:lvl3pPr>
            <a:lvl4pPr marL="1623974" indent="0">
              <a:buNone/>
              <a:defRPr sz="1894" b="1"/>
            </a:lvl4pPr>
            <a:lvl5pPr marL="2165299" indent="0">
              <a:buNone/>
              <a:defRPr sz="1894" b="1"/>
            </a:lvl5pPr>
            <a:lvl6pPr marL="2706624" indent="0">
              <a:buNone/>
              <a:defRPr sz="1894" b="1"/>
            </a:lvl6pPr>
            <a:lvl7pPr marL="3247949" indent="0">
              <a:buNone/>
              <a:defRPr sz="1894" b="1"/>
            </a:lvl7pPr>
            <a:lvl8pPr marL="3789274" indent="0">
              <a:buNone/>
              <a:defRPr sz="1894" b="1"/>
            </a:lvl8pPr>
            <a:lvl9pPr marL="4330598" indent="0">
              <a:buNone/>
              <a:defRPr sz="1894" b="1"/>
            </a:lvl9pPr>
          </a:lstStyle>
          <a:p>
            <a:pPr lvl="0"/>
            <a:r>
              <a:rPr lang="en-US"/>
              <a:t>Click to edit Master text styles</a:t>
            </a:r>
          </a:p>
        </p:txBody>
      </p:sp>
      <p:sp>
        <p:nvSpPr>
          <p:cNvPr id="6" name="Content Placeholder 5"/>
          <p:cNvSpPr>
            <a:spLocks noGrp="1"/>
          </p:cNvSpPr>
          <p:nvPr>
            <p:ph sz="quarter" idx="4"/>
          </p:nvPr>
        </p:nvSpPr>
        <p:spPr>
          <a:xfrm>
            <a:off x="5499839" y="2575113"/>
            <a:ext cx="4785574" cy="4678435"/>
          </a:xfrm>
        </p:spPr>
        <p:txBody>
          <a:bodyPr/>
          <a:lstStyle>
            <a:lvl1pPr>
              <a:defRPr sz="2842"/>
            </a:lvl1pPr>
            <a:lvl2pPr>
              <a:defRPr sz="2368"/>
            </a:lvl2pPr>
            <a:lvl3pPr>
              <a:defRPr sz="2131"/>
            </a:lvl3pPr>
            <a:lvl4pPr>
              <a:defRPr sz="1894"/>
            </a:lvl4pPr>
            <a:lvl5pPr>
              <a:defRPr sz="1894"/>
            </a:lvl5pPr>
            <a:lvl6pPr>
              <a:defRPr sz="1894"/>
            </a:lvl6pPr>
            <a:lvl7pPr>
              <a:defRPr sz="1894"/>
            </a:lvl7pPr>
            <a:lvl8pPr>
              <a:defRPr sz="1894"/>
            </a:lvl8pPr>
            <a:lvl9pPr>
              <a:defRPr sz="1894"/>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7" name="Date Placeholder 6"/>
          <p:cNvSpPr>
            <a:spLocks noGrp="1"/>
          </p:cNvSpPr>
          <p:nvPr>
            <p:ph type="dt" sz="half" idx="10"/>
          </p:nvPr>
        </p:nvSpPr>
        <p:spPr/>
        <p:txBody>
          <a:bodyPr/>
          <a:lstStyle/>
          <a:p>
            <a:fld id="{79C6D00A-B865-405E-AE51-4C83ED671E74}" type="datetimeFigureOut">
              <a:rPr lang="en-US" smtClean="0"/>
              <a:t>2/28/2021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85A07AA-7A5D-4778-A7E4-4A6E379E3C41}" type="slidenum">
              <a:rPr lang="en-US" smtClean="0"/>
              <a:t>‹#›</a:t>
            </a:fld>
            <a:endParaRPr lang="en-US"/>
          </a:p>
        </p:txBody>
      </p:sp>
    </p:spTree>
    <p:extLst>
      <p:ext uri="{BB962C8B-B14F-4D97-AF65-F5344CB8AC3E}">
        <p14:creationId xmlns:p14="http://schemas.microsoft.com/office/powerpoint/2010/main" val="90410976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l-GR"/>
          </a:p>
        </p:txBody>
      </p:sp>
      <p:sp>
        <p:nvSpPr>
          <p:cNvPr id="3" name="Date Placeholder 2"/>
          <p:cNvSpPr>
            <a:spLocks noGrp="1"/>
          </p:cNvSpPr>
          <p:nvPr>
            <p:ph type="dt" sz="half" idx="10"/>
          </p:nvPr>
        </p:nvSpPr>
        <p:spPr/>
        <p:txBody>
          <a:bodyPr/>
          <a:lstStyle/>
          <a:p>
            <a:fld id="{79C6D00A-B865-405E-AE51-4C83ED671E74}" type="datetimeFigureOut">
              <a:rPr lang="en-US" smtClean="0"/>
              <a:t>2/28/2021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85A07AA-7A5D-4778-A7E4-4A6E379E3C41}" type="slidenum">
              <a:rPr lang="en-US" smtClean="0"/>
              <a:t>‹#›</a:t>
            </a:fld>
            <a:endParaRPr lang="en-US"/>
          </a:p>
        </p:txBody>
      </p:sp>
    </p:spTree>
    <p:extLst>
      <p:ext uri="{BB962C8B-B14F-4D97-AF65-F5344CB8AC3E}">
        <p14:creationId xmlns:p14="http://schemas.microsoft.com/office/powerpoint/2010/main" val="248093886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9C6D00A-B865-405E-AE51-4C83ED671E74}" type="datetimeFigureOut">
              <a:rPr lang="en-US" smtClean="0"/>
              <a:t>2/28/2021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85A07AA-7A5D-4778-A7E4-4A6E379E3C41}" type="slidenum">
              <a:rPr lang="en-US" smtClean="0"/>
              <a:t>‹#›</a:t>
            </a:fld>
            <a:endParaRPr lang="en-US"/>
          </a:p>
        </p:txBody>
      </p:sp>
    </p:spTree>
    <p:extLst>
      <p:ext uri="{BB962C8B-B14F-4D97-AF65-F5344CB8AC3E}">
        <p14:creationId xmlns:p14="http://schemas.microsoft.com/office/powerpoint/2010/main" val="9907693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55238" y="5217901"/>
            <a:ext cx="9202738" cy="1612735"/>
          </a:xfrm>
        </p:spPr>
        <p:txBody>
          <a:bodyPr anchor="t"/>
          <a:lstStyle>
            <a:lvl1pPr algn="l">
              <a:defRPr sz="4700" b="1" cap="all"/>
            </a:lvl1pPr>
          </a:lstStyle>
          <a:p>
            <a:r>
              <a:rPr lang="en-US"/>
              <a:t>Click to edit Master title style</a:t>
            </a:r>
            <a:endParaRPr lang="el-GR"/>
          </a:p>
        </p:txBody>
      </p:sp>
      <p:sp>
        <p:nvSpPr>
          <p:cNvPr id="3" name="Text Placeholder 2"/>
          <p:cNvSpPr>
            <a:spLocks noGrp="1"/>
          </p:cNvSpPr>
          <p:nvPr>
            <p:ph type="body" idx="1"/>
          </p:nvPr>
        </p:nvSpPr>
        <p:spPr>
          <a:xfrm>
            <a:off x="855238" y="3441638"/>
            <a:ext cx="9202738" cy="1776263"/>
          </a:xfrm>
        </p:spPr>
        <p:txBody>
          <a:bodyPr anchor="b"/>
          <a:lstStyle>
            <a:lvl1pPr marL="0" indent="0">
              <a:buNone/>
              <a:defRPr sz="2400">
                <a:solidFill>
                  <a:schemeClr val="tx1">
                    <a:tint val="75000"/>
                  </a:schemeClr>
                </a:solidFill>
              </a:defRPr>
            </a:lvl1pPr>
            <a:lvl2pPr marL="540900" indent="0">
              <a:buNone/>
              <a:defRPr sz="2100">
                <a:solidFill>
                  <a:schemeClr val="tx1">
                    <a:tint val="75000"/>
                  </a:schemeClr>
                </a:solidFill>
              </a:defRPr>
            </a:lvl2pPr>
            <a:lvl3pPr marL="1081799" indent="0">
              <a:buNone/>
              <a:defRPr sz="1900">
                <a:solidFill>
                  <a:schemeClr val="tx1">
                    <a:tint val="75000"/>
                  </a:schemeClr>
                </a:solidFill>
              </a:defRPr>
            </a:lvl3pPr>
            <a:lvl4pPr marL="1622702" indent="0">
              <a:buNone/>
              <a:defRPr sz="1700">
                <a:solidFill>
                  <a:schemeClr val="tx1">
                    <a:tint val="75000"/>
                  </a:schemeClr>
                </a:solidFill>
              </a:defRPr>
            </a:lvl4pPr>
            <a:lvl5pPr marL="2163601" indent="0">
              <a:buNone/>
              <a:defRPr sz="1700">
                <a:solidFill>
                  <a:schemeClr val="tx1">
                    <a:tint val="75000"/>
                  </a:schemeClr>
                </a:solidFill>
              </a:defRPr>
            </a:lvl5pPr>
            <a:lvl6pPr marL="2704502" indent="0">
              <a:buNone/>
              <a:defRPr sz="1700">
                <a:solidFill>
                  <a:schemeClr val="tx1">
                    <a:tint val="75000"/>
                  </a:schemeClr>
                </a:solidFill>
              </a:defRPr>
            </a:lvl6pPr>
            <a:lvl7pPr marL="3245404" indent="0">
              <a:buNone/>
              <a:defRPr sz="1700">
                <a:solidFill>
                  <a:schemeClr val="tx1">
                    <a:tint val="75000"/>
                  </a:schemeClr>
                </a:solidFill>
              </a:defRPr>
            </a:lvl7pPr>
            <a:lvl8pPr marL="3786305" indent="0">
              <a:buNone/>
              <a:defRPr sz="1700">
                <a:solidFill>
                  <a:schemeClr val="tx1">
                    <a:tint val="75000"/>
                  </a:schemeClr>
                </a:solidFill>
              </a:defRPr>
            </a:lvl8pPr>
            <a:lvl9pPr marL="4327204" indent="0">
              <a:buNone/>
              <a:defRPr sz="17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C552EE3-C1F9-4E04-98AE-3A0BA72F0934}" type="datetimeFigureOut">
              <a:rPr lang="en-US" smtClean="0"/>
              <a:t>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FC4956-8C58-4149-9775-70BB5168A12F}" type="slidenum">
              <a:rPr lang="en-US" smtClean="0"/>
              <a:t>‹#›</a:t>
            </a:fld>
            <a:endParaRPr lang="en-US"/>
          </a:p>
        </p:txBody>
      </p:sp>
    </p:spTree>
    <p:extLst>
      <p:ext uri="{BB962C8B-B14F-4D97-AF65-F5344CB8AC3E}">
        <p14:creationId xmlns:p14="http://schemas.microsoft.com/office/powerpoint/2010/main" val="769278725"/>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1338" y="323299"/>
            <a:ext cx="3561926" cy="1375900"/>
          </a:xfrm>
        </p:spPr>
        <p:txBody>
          <a:bodyPr anchor="b"/>
          <a:lstStyle>
            <a:lvl1pPr algn="l">
              <a:defRPr sz="2368" b="1"/>
            </a:lvl1pPr>
          </a:lstStyle>
          <a:p>
            <a:r>
              <a:rPr lang="en-US"/>
              <a:t>Click to edit Master title style</a:t>
            </a:r>
            <a:endParaRPr lang="el-GR"/>
          </a:p>
        </p:txBody>
      </p:sp>
      <p:sp>
        <p:nvSpPr>
          <p:cNvPr id="3" name="Content Placeholder 2"/>
          <p:cNvSpPr>
            <a:spLocks noGrp="1"/>
          </p:cNvSpPr>
          <p:nvPr>
            <p:ph idx="1"/>
          </p:nvPr>
        </p:nvSpPr>
        <p:spPr>
          <a:xfrm>
            <a:off x="4232959" y="323299"/>
            <a:ext cx="6052454" cy="6930249"/>
          </a:xfrm>
        </p:spPr>
        <p:txBody>
          <a:bodyPr/>
          <a:lstStyle>
            <a:lvl1pPr>
              <a:defRPr sz="3789"/>
            </a:lvl1pPr>
            <a:lvl2pPr>
              <a:defRPr sz="3315"/>
            </a:lvl2pPr>
            <a:lvl3pPr>
              <a:defRPr sz="2842"/>
            </a:lvl3pPr>
            <a:lvl4pPr>
              <a:defRPr sz="2368"/>
            </a:lvl4pPr>
            <a:lvl5pPr>
              <a:defRPr sz="2368"/>
            </a:lvl5pPr>
            <a:lvl6pPr>
              <a:defRPr sz="2368"/>
            </a:lvl6pPr>
            <a:lvl7pPr>
              <a:defRPr sz="2368"/>
            </a:lvl7pPr>
            <a:lvl8pPr>
              <a:defRPr sz="2368"/>
            </a:lvl8pPr>
            <a:lvl9pPr>
              <a:defRPr sz="2368"/>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Text Placeholder 3"/>
          <p:cNvSpPr>
            <a:spLocks noGrp="1"/>
          </p:cNvSpPr>
          <p:nvPr>
            <p:ph type="body" sz="half" idx="2"/>
          </p:nvPr>
        </p:nvSpPr>
        <p:spPr>
          <a:xfrm>
            <a:off x="541338" y="1699199"/>
            <a:ext cx="3561926" cy="5554349"/>
          </a:xfrm>
        </p:spPr>
        <p:txBody>
          <a:bodyPr/>
          <a:lstStyle>
            <a:lvl1pPr marL="0" indent="0">
              <a:buNone/>
              <a:defRPr sz="1658"/>
            </a:lvl1pPr>
            <a:lvl2pPr marL="541325" indent="0">
              <a:buNone/>
              <a:defRPr sz="1421"/>
            </a:lvl2pPr>
            <a:lvl3pPr marL="1082650" indent="0">
              <a:buNone/>
              <a:defRPr sz="1184"/>
            </a:lvl3pPr>
            <a:lvl4pPr marL="1623974" indent="0">
              <a:buNone/>
              <a:defRPr sz="1066"/>
            </a:lvl4pPr>
            <a:lvl5pPr marL="2165299" indent="0">
              <a:buNone/>
              <a:defRPr sz="1066"/>
            </a:lvl5pPr>
            <a:lvl6pPr marL="2706624" indent="0">
              <a:buNone/>
              <a:defRPr sz="1066"/>
            </a:lvl6pPr>
            <a:lvl7pPr marL="3247949" indent="0">
              <a:buNone/>
              <a:defRPr sz="1066"/>
            </a:lvl7pPr>
            <a:lvl8pPr marL="3789274" indent="0">
              <a:buNone/>
              <a:defRPr sz="1066"/>
            </a:lvl8pPr>
            <a:lvl9pPr marL="4330598" indent="0">
              <a:buNone/>
              <a:defRPr sz="1066"/>
            </a:lvl9pPr>
          </a:lstStyle>
          <a:p>
            <a:pPr lvl="0"/>
            <a:r>
              <a:rPr lang="en-US"/>
              <a:t>Click to edit Master text styles</a:t>
            </a:r>
          </a:p>
        </p:txBody>
      </p:sp>
      <p:sp>
        <p:nvSpPr>
          <p:cNvPr id="5" name="Date Placeholder 4"/>
          <p:cNvSpPr>
            <a:spLocks noGrp="1"/>
          </p:cNvSpPr>
          <p:nvPr>
            <p:ph type="dt" sz="half" idx="10"/>
          </p:nvPr>
        </p:nvSpPr>
        <p:spPr/>
        <p:txBody>
          <a:bodyPr/>
          <a:lstStyle/>
          <a:p>
            <a:fld id="{79C6D00A-B865-405E-AE51-4C83ED671E74}" type="datetimeFigureOut">
              <a:rPr lang="en-US" smtClean="0"/>
              <a:t>2/28/2021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85A07AA-7A5D-4778-A7E4-4A6E379E3C41}" type="slidenum">
              <a:rPr lang="en-US" smtClean="0"/>
              <a:t>‹#›</a:t>
            </a:fld>
            <a:endParaRPr lang="en-US"/>
          </a:p>
        </p:txBody>
      </p:sp>
    </p:spTree>
    <p:extLst>
      <p:ext uri="{BB962C8B-B14F-4D97-AF65-F5344CB8AC3E}">
        <p14:creationId xmlns:p14="http://schemas.microsoft.com/office/powerpoint/2010/main" val="200462755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22119" y="5684044"/>
            <a:ext cx="6496050" cy="671034"/>
          </a:xfrm>
        </p:spPr>
        <p:txBody>
          <a:bodyPr anchor="b"/>
          <a:lstStyle>
            <a:lvl1pPr algn="l">
              <a:defRPr sz="2368" b="1"/>
            </a:lvl1pPr>
          </a:lstStyle>
          <a:p>
            <a:r>
              <a:rPr lang="en-US"/>
              <a:t>Click to edit Master title style</a:t>
            </a:r>
            <a:endParaRPr lang="el-GR"/>
          </a:p>
        </p:txBody>
      </p:sp>
      <p:sp>
        <p:nvSpPr>
          <p:cNvPr id="3" name="Picture Placeholder 2"/>
          <p:cNvSpPr>
            <a:spLocks noGrp="1"/>
          </p:cNvSpPr>
          <p:nvPr>
            <p:ph type="pic" idx="1"/>
          </p:nvPr>
        </p:nvSpPr>
        <p:spPr>
          <a:xfrm>
            <a:off x="2122119" y="725543"/>
            <a:ext cx="6496050" cy="4872038"/>
          </a:xfrm>
        </p:spPr>
        <p:txBody>
          <a:bodyPr/>
          <a:lstStyle>
            <a:lvl1pPr marL="0" indent="0">
              <a:buNone/>
              <a:defRPr sz="3789"/>
            </a:lvl1pPr>
            <a:lvl2pPr marL="541325" indent="0">
              <a:buNone/>
              <a:defRPr sz="3315"/>
            </a:lvl2pPr>
            <a:lvl3pPr marL="1082650" indent="0">
              <a:buNone/>
              <a:defRPr sz="2842"/>
            </a:lvl3pPr>
            <a:lvl4pPr marL="1623974" indent="0">
              <a:buNone/>
              <a:defRPr sz="2368"/>
            </a:lvl4pPr>
            <a:lvl5pPr marL="2165299" indent="0">
              <a:buNone/>
              <a:defRPr sz="2368"/>
            </a:lvl5pPr>
            <a:lvl6pPr marL="2706624" indent="0">
              <a:buNone/>
              <a:defRPr sz="2368"/>
            </a:lvl6pPr>
            <a:lvl7pPr marL="3247949" indent="0">
              <a:buNone/>
              <a:defRPr sz="2368"/>
            </a:lvl7pPr>
            <a:lvl8pPr marL="3789274" indent="0">
              <a:buNone/>
              <a:defRPr sz="2368"/>
            </a:lvl8pPr>
            <a:lvl9pPr marL="4330598" indent="0">
              <a:buNone/>
              <a:defRPr sz="2368"/>
            </a:lvl9pPr>
          </a:lstStyle>
          <a:p>
            <a:endParaRPr lang="el-GR"/>
          </a:p>
        </p:txBody>
      </p:sp>
      <p:sp>
        <p:nvSpPr>
          <p:cNvPr id="4" name="Text Placeholder 3"/>
          <p:cNvSpPr>
            <a:spLocks noGrp="1"/>
          </p:cNvSpPr>
          <p:nvPr>
            <p:ph type="body" sz="half" idx="2"/>
          </p:nvPr>
        </p:nvSpPr>
        <p:spPr>
          <a:xfrm>
            <a:off x="2122119" y="6355078"/>
            <a:ext cx="6496050" cy="952979"/>
          </a:xfrm>
        </p:spPr>
        <p:txBody>
          <a:bodyPr/>
          <a:lstStyle>
            <a:lvl1pPr marL="0" indent="0">
              <a:buNone/>
              <a:defRPr sz="1658"/>
            </a:lvl1pPr>
            <a:lvl2pPr marL="541325" indent="0">
              <a:buNone/>
              <a:defRPr sz="1421"/>
            </a:lvl2pPr>
            <a:lvl3pPr marL="1082650" indent="0">
              <a:buNone/>
              <a:defRPr sz="1184"/>
            </a:lvl3pPr>
            <a:lvl4pPr marL="1623974" indent="0">
              <a:buNone/>
              <a:defRPr sz="1066"/>
            </a:lvl4pPr>
            <a:lvl5pPr marL="2165299" indent="0">
              <a:buNone/>
              <a:defRPr sz="1066"/>
            </a:lvl5pPr>
            <a:lvl6pPr marL="2706624" indent="0">
              <a:buNone/>
              <a:defRPr sz="1066"/>
            </a:lvl6pPr>
            <a:lvl7pPr marL="3247949" indent="0">
              <a:buNone/>
              <a:defRPr sz="1066"/>
            </a:lvl7pPr>
            <a:lvl8pPr marL="3789274" indent="0">
              <a:buNone/>
              <a:defRPr sz="1066"/>
            </a:lvl8pPr>
            <a:lvl9pPr marL="4330598" indent="0">
              <a:buNone/>
              <a:defRPr sz="1066"/>
            </a:lvl9pPr>
          </a:lstStyle>
          <a:p>
            <a:pPr lvl="0"/>
            <a:r>
              <a:rPr lang="en-US"/>
              <a:t>Click to edit Master text styles</a:t>
            </a:r>
          </a:p>
        </p:txBody>
      </p:sp>
      <p:sp>
        <p:nvSpPr>
          <p:cNvPr id="5" name="Date Placeholder 4"/>
          <p:cNvSpPr>
            <a:spLocks noGrp="1"/>
          </p:cNvSpPr>
          <p:nvPr>
            <p:ph type="dt" sz="half" idx="10"/>
          </p:nvPr>
        </p:nvSpPr>
        <p:spPr/>
        <p:txBody>
          <a:bodyPr/>
          <a:lstStyle/>
          <a:p>
            <a:fld id="{79C6D00A-B865-405E-AE51-4C83ED671E74}" type="datetimeFigureOut">
              <a:rPr lang="en-US" smtClean="0"/>
              <a:t>2/28/2021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85A07AA-7A5D-4778-A7E4-4A6E379E3C41}" type="slidenum">
              <a:rPr lang="en-US" smtClean="0"/>
              <a:t>‹#›</a:t>
            </a:fld>
            <a:endParaRPr lang="en-US"/>
          </a:p>
        </p:txBody>
      </p:sp>
    </p:spTree>
    <p:extLst>
      <p:ext uri="{BB962C8B-B14F-4D97-AF65-F5344CB8AC3E}">
        <p14:creationId xmlns:p14="http://schemas.microsoft.com/office/powerpoint/2010/main" val="2687724236"/>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l-G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p:cNvSpPr>
            <a:spLocks noGrp="1"/>
          </p:cNvSpPr>
          <p:nvPr>
            <p:ph type="dt" sz="half" idx="10"/>
          </p:nvPr>
        </p:nvSpPr>
        <p:spPr/>
        <p:txBody>
          <a:bodyPr/>
          <a:lstStyle/>
          <a:p>
            <a:fld id="{79C6D00A-B865-405E-AE51-4C83ED671E74}" type="datetimeFigureOut">
              <a:rPr lang="en-US" smtClean="0"/>
              <a:t>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5A07AA-7A5D-4778-A7E4-4A6E379E3C41}" type="slidenum">
              <a:rPr lang="en-US" smtClean="0"/>
              <a:t>‹#›</a:t>
            </a:fld>
            <a:endParaRPr lang="en-US"/>
          </a:p>
        </p:txBody>
      </p:sp>
    </p:spTree>
    <p:extLst>
      <p:ext uri="{BB962C8B-B14F-4D97-AF65-F5344CB8AC3E}">
        <p14:creationId xmlns:p14="http://schemas.microsoft.com/office/powerpoint/2010/main" val="2397550974"/>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849394" y="325179"/>
            <a:ext cx="2436019" cy="6928369"/>
          </a:xfrm>
        </p:spPr>
        <p:txBody>
          <a:bodyPr vert="eaVert"/>
          <a:lstStyle/>
          <a:p>
            <a:r>
              <a:rPr lang="en-US"/>
              <a:t>Click to edit Master title style</a:t>
            </a:r>
            <a:endParaRPr lang="el-GR"/>
          </a:p>
        </p:txBody>
      </p:sp>
      <p:sp>
        <p:nvSpPr>
          <p:cNvPr id="3" name="Vertical Text Placeholder 2"/>
          <p:cNvSpPr>
            <a:spLocks noGrp="1"/>
          </p:cNvSpPr>
          <p:nvPr>
            <p:ph type="body" orient="vert" idx="1"/>
          </p:nvPr>
        </p:nvSpPr>
        <p:spPr>
          <a:xfrm>
            <a:off x="541338" y="325179"/>
            <a:ext cx="7127610" cy="692836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p:cNvSpPr>
            <a:spLocks noGrp="1"/>
          </p:cNvSpPr>
          <p:nvPr>
            <p:ph type="dt" sz="half" idx="10"/>
          </p:nvPr>
        </p:nvSpPr>
        <p:spPr/>
        <p:txBody>
          <a:bodyPr/>
          <a:lstStyle/>
          <a:p>
            <a:fld id="{79C6D00A-B865-405E-AE51-4C83ED671E74}" type="datetimeFigureOut">
              <a:rPr lang="en-US" smtClean="0"/>
              <a:t>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5A07AA-7A5D-4778-A7E4-4A6E379E3C41}" type="slidenum">
              <a:rPr lang="en-US" smtClean="0"/>
              <a:t>‹#›</a:t>
            </a:fld>
            <a:endParaRPr lang="en-US"/>
          </a:p>
        </p:txBody>
      </p:sp>
    </p:spTree>
    <p:extLst>
      <p:ext uri="{BB962C8B-B14F-4D97-AF65-F5344CB8AC3E}">
        <p14:creationId xmlns:p14="http://schemas.microsoft.com/office/powerpoint/2010/main" val="4002525182"/>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four Content">
    <p:spTree>
      <p:nvGrpSpPr>
        <p:cNvPr id="1" name=""/>
        <p:cNvGrpSpPr/>
        <p:nvPr/>
      </p:nvGrpSpPr>
      <p:grpSpPr>
        <a:xfrm>
          <a:off x="0" y="0"/>
          <a:ext cx="0" cy="0"/>
          <a:chOff x="0" y="0"/>
          <a:chExt cx="0" cy="0"/>
        </a:xfrm>
      </p:grpSpPr>
      <p:sp>
        <p:nvSpPr>
          <p:cNvPr id="2" name="Title 1"/>
          <p:cNvSpPr>
            <a:spLocks noGrp="1"/>
          </p:cNvSpPr>
          <p:nvPr>
            <p:ph type="title"/>
          </p:nvPr>
        </p:nvSpPr>
        <p:spPr>
          <a:xfrm>
            <a:off x="541337" y="325179"/>
            <a:ext cx="8841846" cy="409733"/>
          </a:xfrm>
        </p:spPr>
        <p:txBody>
          <a:bodyPr>
            <a:normAutofit/>
          </a:bodyPr>
          <a:lstStyle>
            <a:lvl1pPr algn="ctr">
              <a:defRPr sz="1894"/>
            </a:lvl1pPr>
          </a:lstStyle>
          <a:p>
            <a:r>
              <a:rPr kumimoji="0" lang="en-US" dirty="0"/>
              <a:t>Click to edit Master title style</a:t>
            </a:r>
          </a:p>
        </p:txBody>
      </p:sp>
      <p:sp>
        <p:nvSpPr>
          <p:cNvPr id="3" name="Content Placeholder 2"/>
          <p:cNvSpPr>
            <a:spLocks noGrp="1"/>
          </p:cNvSpPr>
          <p:nvPr>
            <p:ph sz="half" idx="1"/>
          </p:nvPr>
        </p:nvSpPr>
        <p:spPr>
          <a:xfrm>
            <a:off x="553585" y="905432"/>
            <a:ext cx="4330700" cy="2813563"/>
          </a:xfrm>
        </p:spPr>
        <p:txBody>
          <a:bodyPr/>
          <a:lstStyle>
            <a:lvl1pPr>
              <a:defRPr sz="3078"/>
            </a:lvl1pPr>
            <a:lvl2pPr>
              <a:defRPr sz="2605"/>
            </a:lvl2pPr>
            <a:lvl3pPr>
              <a:defRPr sz="2368"/>
            </a:lvl3pPr>
            <a:lvl4pPr>
              <a:defRPr sz="2131"/>
            </a:lvl4pPr>
            <a:lvl5pPr>
              <a:defRPr sz="2131"/>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79C6D00A-B865-405E-AE51-4C83ED671E74}" type="datetimeFigureOut">
              <a:rPr lang="en-US" smtClean="0"/>
              <a:t>2/28/2021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85A07AA-7A5D-4778-A7E4-4A6E379E3C41}" type="slidenum">
              <a:rPr lang="en-US" smtClean="0"/>
              <a:t>‹#›</a:t>
            </a:fld>
            <a:endParaRPr lang="en-US"/>
          </a:p>
        </p:txBody>
      </p:sp>
      <p:sp>
        <p:nvSpPr>
          <p:cNvPr id="8" name="Content Placeholder 2"/>
          <p:cNvSpPr>
            <a:spLocks noGrp="1"/>
          </p:cNvSpPr>
          <p:nvPr>
            <p:ph sz="half" idx="13"/>
          </p:nvPr>
        </p:nvSpPr>
        <p:spPr>
          <a:xfrm>
            <a:off x="5072337" y="3804253"/>
            <a:ext cx="4330700" cy="2813563"/>
          </a:xfrm>
        </p:spPr>
        <p:txBody>
          <a:bodyPr/>
          <a:lstStyle>
            <a:lvl1pPr>
              <a:defRPr sz="3078"/>
            </a:lvl1pPr>
            <a:lvl2pPr>
              <a:defRPr sz="2605"/>
            </a:lvl2pPr>
            <a:lvl3pPr>
              <a:defRPr sz="2368"/>
            </a:lvl3pPr>
            <a:lvl4pPr>
              <a:defRPr sz="2131"/>
            </a:lvl4pPr>
            <a:lvl5pPr>
              <a:defRPr sz="2131"/>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9" name="Content Placeholder 2"/>
          <p:cNvSpPr>
            <a:spLocks noGrp="1"/>
          </p:cNvSpPr>
          <p:nvPr>
            <p:ph sz="half" idx="14"/>
          </p:nvPr>
        </p:nvSpPr>
        <p:spPr>
          <a:xfrm>
            <a:off x="5072337" y="905431"/>
            <a:ext cx="4330700" cy="2813563"/>
          </a:xfrm>
        </p:spPr>
        <p:txBody>
          <a:bodyPr/>
          <a:lstStyle>
            <a:lvl1pPr>
              <a:defRPr sz="3078"/>
            </a:lvl1pPr>
            <a:lvl2pPr>
              <a:defRPr sz="2605"/>
            </a:lvl2pPr>
            <a:lvl3pPr>
              <a:defRPr sz="2368"/>
            </a:lvl3pPr>
            <a:lvl4pPr>
              <a:defRPr sz="2131"/>
            </a:lvl4pPr>
            <a:lvl5pPr>
              <a:defRPr sz="2131"/>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 name="Content Placeholder 2"/>
          <p:cNvSpPr>
            <a:spLocks noGrp="1"/>
          </p:cNvSpPr>
          <p:nvPr>
            <p:ph sz="half" idx="15"/>
          </p:nvPr>
        </p:nvSpPr>
        <p:spPr>
          <a:xfrm>
            <a:off x="553585" y="3804253"/>
            <a:ext cx="4330700" cy="2813563"/>
          </a:xfrm>
        </p:spPr>
        <p:txBody>
          <a:bodyPr/>
          <a:lstStyle>
            <a:lvl1pPr>
              <a:defRPr sz="3078"/>
            </a:lvl1pPr>
            <a:lvl2pPr>
              <a:defRPr sz="2605"/>
            </a:lvl2pPr>
            <a:lvl3pPr>
              <a:defRPr sz="2368"/>
            </a:lvl3pPr>
            <a:lvl4pPr>
              <a:defRPr sz="2131"/>
            </a:lvl4pPr>
            <a:lvl5pPr>
              <a:defRPr sz="2131"/>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extLst>
      <p:ext uri="{BB962C8B-B14F-4D97-AF65-F5344CB8AC3E}">
        <p14:creationId xmlns:p14="http://schemas.microsoft.com/office/powerpoint/2010/main" val="19857165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l-GR"/>
          </a:p>
        </p:txBody>
      </p:sp>
      <p:sp>
        <p:nvSpPr>
          <p:cNvPr id="3" name="Content Placeholder 2"/>
          <p:cNvSpPr>
            <a:spLocks noGrp="1"/>
          </p:cNvSpPr>
          <p:nvPr>
            <p:ph sz="half" idx="1"/>
          </p:nvPr>
        </p:nvSpPr>
        <p:spPr>
          <a:xfrm>
            <a:off x="640961" y="2244298"/>
            <a:ext cx="5678404" cy="6343800"/>
          </a:xfrm>
        </p:spPr>
        <p:txBody>
          <a:bodyPr/>
          <a:lstStyle>
            <a:lvl1pPr>
              <a:defRPr sz="3300"/>
            </a:lvl1pPr>
            <a:lvl2pPr>
              <a:defRPr sz="2800"/>
            </a:lvl2pPr>
            <a:lvl3pPr>
              <a:defRPr sz="2400"/>
            </a:lvl3pPr>
            <a:lvl4pPr>
              <a:defRPr sz="2100"/>
            </a:lvl4pPr>
            <a:lvl5pPr>
              <a:defRPr sz="2100"/>
            </a:lvl5pPr>
            <a:lvl6pPr>
              <a:defRPr sz="2100"/>
            </a:lvl6pPr>
            <a:lvl7pPr>
              <a:defRPr sz="2100"/>
            </a:lvl7pPr>
            <a:lvl8pPr>
              <a:defRPr sz="2100"/>
            </a:lvl8pPr>
            <a:lvl9pPr>
              <a:defRPr sz="21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Content Placeholder 3"/>
          <p:cNvSpPr>
            <a:spLocks noGrp="1"/>
          </p:cNvSpPr>
          <p:nvPr>
            <p:ph sz="half" idx="2"/>
          </p:nvPr>
        </p:nvSpPr>
        <p:spPr>
          <a:xfrm>
            <a:off x="6499809" y="2244298"/>
            <a:ext cx="5678405" cy="6343800"/>
          </a:xfrm>
        </p:spPr>
        <p:txBody>
          <a:bodyPr/>
          <a:lstStyle>
            <a:lvl1pPr>
              <a:defRPr sz="3300"/>
            </a:lvl1pPr>
            <a:lvl2pPr>
              <a:defRPr sz="2800"/>
            </a:lvl2pPr>
            <a:lvl3pPr>
              <a:defRPr sz="2400"/>
            </a:lvl3pPr>
            <a:lvl4pPr>
              <a:defRPr sz="2100"/>
            </a:lvl4pPr>
            <a:lvl5pPr>
              <a:defRPr sz="2100"/>
            </a:lvl5pPr>
            <a:lvl6pPr>
              <a:defRPr sz="2100"/>
            </a:lvl6pPr>
            <a:lvl7pPr>
              <a:defRPr sz="2100"/>
            </a:lvl7pPr>
            <a:lvl8pPr>
              <a:defRPr sz="2100"/>
            </a:lvl8pPr>
            <a:lvl9pPr>
              <a:defRPr sz="21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5" name="Date Placeholder 4"/>
          <p:cNvSpPr>
            <a:spLocks noGrp="1"/>
          </p:cNvSpPr>
          <p:nvPr>
            <p:ph type="dt" sz="half" idx="10"/>
          </p:nvPr>
        </p:nvSpPr>
        <p:spPr/>
        <p:txBody>
          <a:bodyPr/>
          <a:lstStyle/>
          <a:p>
            <a:fld id="{1C552EE3-C1F9-4E04-98AE-3A0BA72F0934}" type="datetimeFigureOut">
              <a:rPr lang="en-US" smtClean="0"/>
              <a:t>2/28/2021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CFC4956-8C58-4149-9775-70BB5168A12F}" type="slidenum">
              <a:rPr lang="en-US" smtClean="0"/>
              <a:t>‹#›</a:t>
            </a:fld>
            <a:endParaRPr lang="en-US"/>
          </a:p>
        </p:txBody>
      </p:sp>
    </p:spTree>
    <p:extLst>
      <p:ext uri="{BB962C8B-B14F-4D97-AF65-F5344CB8AC3E}">
        <p14:creationId xmlns:p14="http://schemas.microsoft.com/office/powerpoint/2010/main" val="28945203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41341" y="325179"/>
            <a:ext cx="9744075" cy="1353344"/>
          </a:xfrm>
        </p:spPr>
        <p:txBody>
          <a:bodyPr/>
          <a:lstStyle>
            <a:lvl1pPr>
              <a:defRPr/>
            </a:lvl1pPr>
          </a:lstStyle>
          <a:p>
            <a:r>
              <a:rPr lang="en-US"/>
              <a:t>Click to edit Master title style</a:t>
            </a:r>
            <a:endParaRPr lang="el-GR"/>
          </a:p>
        </p:txBody>
      </p:sp>
      <p:sp>
        <p:nvSpPr>
          <p:cNvPr id="3" name="Text Placeholder 2"/>
          <p:cNvSpPr>
            <a:spLocks noGrp="1"/>
          </p:cNvSpPr>
          <p:nvPr>
            <p:ph type="body" idx="1"/>
          </p:nvPr>
        </p:nvSpPr>
        <p:spPr>
          <a:xfrm>
            <a:off x="541337" y="1817617"/>
            <a:ext cx="4783695" cy="757496"/>
          </a:xfrm>
        </p:spPr>
        <p:txBody>
          <a:bodyPr anchor="b"/>
          <a:lstStyle>
            <a:lvl1pPr marL="0" indent="0">
              <a:buNone/>
              <a:defRPr sz="2800" b="1"/>
            </a:lvl1pPr>
            <a:lvl2pPr marL="540900" indent="0">
              <a:buNone/>
              <a:defRPr sz="2400" b="1"/>
            </a:lvl2pPr>
            <a:lvl3pPr marL="1081799" indent="0">
              <a:buNone/>
              <a:defRPr sz="2100" b="1"/>
            </a:lvl3pPr>
            <a:lvl4pPr marL="1622702" indent="0">
              <a:buNone/>
              <a:defRPr sz="1900" b="1"/>
            </a:lvl4pPr>
            <a:lvl5pPr marL="2163601" indent="0">
              <a:buNone/>
              <a:defRPr sz="1900" b="1"/>
            </a:lvl5pPr>
            <a:lvl6pPr marL="2704502" indent="0">
              <a:buNone/>
              <a:defRPr sz="1900" b="1"/>
            </a:lvl6pPr>
            <a:lvl7pPr marL="3245404" indent="0">
              <a:buNone/>
              <a:defRPr sz="1900" b="1"/>
            </a:lvl7pPr>
            <a:lvl8pPr marL="3786305" indent="0">
              <a:buNone/>
              <a:defRPr sz="1900" b="1"/>
            </a:lvl8pPr>
            <a:lvl9pPr marL="4327204" indent="0">
              <a:buNone/>
              <a:defRPr sz="1900" b="1"/>
            </a:lvl9pPr>
          </a:lstStyle>
          <a:p>
            <a:pPr lvl="0"/>
            <a:r>
              <a:rPr lang="en-US"/>
              <a:t>Click to edit Master text styles</a:t>
            </a:r>
          </a:p>
        </p:txBody>
      </p:sp>
      <p:sp>
        <p:nvSpPr>
          <p:cNvPr id="4" name="Content Placeholder 3"/>
          <p:cNvSpPr>
            <a:spLocks noGrp="1"/>
          </p:cNvSpPr>
          <p:nvPr>
            <p:ph sz="half" idx="2"/>
          </p:nvPr>
        </p:nvSpPr>
        <p:spPr>
          <a:xfrm>
            <a:off x="541337" y="2575115"/>
            <a:ext cx="4783695" cy="4678435"/>
          </a:xfrm>
        </p:spPr>
        <p:txBody>
          <a:bodyPr/>
          <a:lstStyle>
            <a:lvl1pPr>
              <a:defRPr sz="2800"/>
            </a:lvl1pPr>
            <a:lvl2pPr>
              <a:defRPr sz="2400"/>
            </a:lvl2pPr>
            <a:lvl3pPr>
              <a:defRPr sz="2100"/>
            </a:lvl3pPr>
            <a:lvl4pPr>
              <a:defRPr sz="1900"/>
            </a:lvl4pPr>
            <a:lvl5pPr>
              <a:defRPr sz="1900"/>
            </a:lvl5pPr>
            <a:lvl6pPr>
              <a:defRPr sz="1900"/>
            </a:lvl6pPr>
            <a:lvl7pPr>
              <a:defRPr sz="1900"/>
            </a:lvl7pPr>
            <a:lvl8pPr>
              <a:defRPr sz="1900"/>
            </a:lvl8pPr>
            <a:lvl9pPr>
              <a:defRPr sz="1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5" name="Text Placeholder 4"/>
          <p:cNvSpPr>
            <a:spLocks noGrp="1"/>
          </p:cNvSpPr>
          <p:nvPr>
            <p:ph type="body" sz="quarter" idx="3"/>
          </p:nvPr>
        </p:nvSpPr>
        <p:spPr>
          <a:xfrm>
            <a:off x="5499839" y="1817617"/>
            <a:ext cx="4785574" cy="757496"/>
          </a:xfrm>
        </p:spPr>
        <p:txBody>
          <a:bodyPr anchor="b"/>
          <a:lstStyle>
            <a:lvl1pPr marL="0" indent="0">
              <a:buNone/>
              <a:defRPr sz="2800" b="1"/>
            </a:lvl1pPr>
            <a:lvl2pPr marL="540900" indent="0">
              <a:buNone/>
              <a:defRPr sz="2400" b="1"/>
            </a:lvl2pPr>
            <a:lvl3pPr marL="1081799" indent="0">
              <a:buNone/>
              <a:defRPr sz="2100" b="1"/>
            </a:lvl3pPr>
            <a:lvl4pPr marL="1622702" indent="0">
              <a:buNone/>
              <a:defRPr sz="1900" b="1"/>
            </a:lvl4pPr>
            <a:lvl5pPr marL="2163601" indent="0">
              <a:buNone/>
              <a:defRPr sz="1900" b="1"/>
            </a:lvl5pPr>
            <a:lvl6pPr marL="2704502" indent="0">
              <a:buNone/>
              <a:defRPr sz="1900" b="1"/>
            </a:lvl6pPr>
            <a:lvl7pPr marL="3245404" indent="0">
              <a:buNone/>
              <a:defRPr sz="1900" b="1"/>
            </a:lvl7pPr>
            <a:lvl8pPr marL="3786305" indent="0">
              <a:buNone/>
              <a:defRPr sz="1900" b="1"/>
            </a:lvl8pPr>
            <a:lvl9pPr marL="4327204" indent="0">
              <a:buNone/>
              <a:defRPr sz="1900" b="1"/>
            </a:lvl9pPr>
          </a:lstStyle>
          <a:p>
            <a:pPr lvl="0"/>
            <a:r>
              <a:rPr lang="en-US"/>
              <a:t>Click to edit Master text styles</a:t>
            </a:r>
          </a:p>
        </p:txBody>
      </p:sp>
      <p:sp>
        <p:nvSpPr>
          <p:cNvPr id="6" name="Content Placeholder 5"/>
          <p:cNvSpPr>
            <a:spLocks noGrp="1"/>
          </p:cNvSpPr>
          <p:nvPr>
            <p:ph sz="quarter" idx="4"/>
          </p:nvPr>
        </p:nvSpPr>
        <p:spPr>
          <a:xfrm>
            <a:off x="5499839" y="2575115"/>
            <a:ext cx="4785574" cy="4678435"/>
          </a:xfrm>
        </p:spPr>
        <p:txBody>
          <a:bodyPr/>
          <a:lstStyle>
            <a:lvl1pPr>
              <a:defRPr sz="2800"/>
            </a:lvl1pPr>
            <a:lvl2pPr>
              <a:defRPr sz="2400"/>
            </a:lvl2pPr>
            <a:lvl3pPr>
              <a:defRPr sz="2100"/>
            </a:lvl3pPr>
            <a:lvl4pPr>
              <a:defRPr sz="1900"/>
            </a:lvl4pPr>
            <a:lvl5pPr>
              <a:defRPr sz="1900"/>
            </a:lvl5pPr>
            <a:lvl6pPr>
              <a:defRPr sz="1900"/>
            </a:lvl6pPr>
            <a:lvl7pPr>
              <a:defRPr sz="1900"/>
            </a:lvl7pPr>
            <a:lvl8pPr>
              <a:defRPr sz="1900"/>
            </a:lvl8pPr>
            <a:lvl9pPr>
              <a:defRPr sz="1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7" name="Date Placeholder 6"/>
          <p:cNvSpPr>
            <a:spLocks noGrp="1"/>
          </p:cNvSpPr>
          <p:nvPr>
            <p:ph type="dt" sz="half" idx="10"/>
          </p:nvPr>
        </p:nvSpPr>
        <p:spPr/>
        <p:txBody>
          <a:bodyPr/>
          <a:lstStyle/>
          <a:p>
            <a:fld id="{1C552EE3-C1F9-4E04-98AE-3A0BA72F0934}" type="datetimeFigureOut">
              <a:rPr lang="en-US" smtClean="0"/>
              <a:t>2/28/2021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CFC4956-8C58-4149-9775-70BB5168A12F}" type="slidenum">
              <a:rPr lang="en-US" smtClean="0"/>
              <a:t>‹#›</a:t>
            </a:fld>
            <a:endParaRPr lang="en-US"/>
          </a:p>
        </p:txBody>
      </p:sp>
    </p:spTree>
    <p:extLst>
      <p:ext uri="{BB962C8B-B14F-4D97-AF65-F5344CB8AC3E}">
        <p14:creationId xmlns:p14="http://schemas.microsoft.com/office/powerpoint/2010/main" val="17484506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l-GR"/>
          </a:p>
        </p:txBody>
      </p:sp>
      <p:sp>
        <p:nvSpPr>
          <p:cNvPr id="3" name="Date Placeholder 2"/>
          <p:cNvSpPr>
            <a:spLocks noGrp="1"/>
          </p:cNvSpPr>
          <p:nvPr>
            <p:ph type="dt" sz="half" idx="10"/>
          </p:nvPr>
        </p:nvSpPr>
        <p:spPr/>
        <p:txBody>
          <a:bodyPr/>
          <a:lstStyle/>
          <a:p>
            <a:fld id="{1C552EE3-C1F9-4E04-98AE-3A0BA72F0934}" type="datetimeFigureOut">
              <a:rPr lang="en-US" smtClean="0"/>
              <a:t>2/28/2021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CFC4956-8C58-4149-9775-70BB5168A12F}" type="slidenum">
              <a:rPr lang="en-US" smtClean="0"/>
              <a:t>‹#›</a:t>
            </a:fld>
            <a:endParaRPr lang="en-US"/>
          </a:p>
        </p:txBody>
      </p:sp>
    </p:spTree>
    <p:extLst>
      <p:ext uri="{BB962C8B-B14F-4D97-AF65-F5344CB8AC3E}">
        <p14:creationId xmlns:p14="http://schemas.microsoft.com/office/powerpoint/2010/main" val="2988390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C552EE3-C1F9-4E04-98AE-3A0BA72F0934}" type="datetimeFigureOut">
              <a:rPr lang="en-US" smtClean="0"/>
              <a:t>2/28/2021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CFC4956-8C58-4149-9775-70BB5168A12F}" type="slidenum">
              <a:rPr lang="en-US" smtClean="0"/>
              <a:t>‹#›</a:t>
            </a:fld>
            <a:endParaRPr lang="en-US"/>
          </a:p>
        </p:txBody>
      </p:sp>
    </p:spTree>
    <p:extLst>
      <p:ext uri="{BB962C8B-B14F-4D97-AF65-F5344CB8AC3E}">
        <p14:creationId xmlns:p14="http://schemas.microsoft.com/office/powerpoint/2010/main" val="34233397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1338" y="323299"/>
            <a:ext cx="3561926" cy="1375900"/>
          </a:xfrm>
        </p:spPr>
        <p:txBody>
          <a:bodyPr anchor="b"/>
          <a:lstStyle>
            <a:lvl1pPr algn="l">
              <a:defRPr sz="2400" b="1"/>
            </a:lvl1pPr>
          </a:lstStyle>
          <a:p>
            <a:r>
              <a:rPr lang="en-US"/>
              <a:t>Click to edit Master title style</a:t>
            </a:r>
            <a:endParaRPr lang="el-GR"/>
          </a:p>
        </p:txBody>
      </p:sp>
      <p:sp>
        <p:nvSpPr>
          <p:cNvPr id="3" name="Content Placeholder 2"/>
          <p:cNvSpPr>
            <a:spLocks noGrp="1"/>
          </p:cNvSpPr>
          <p:nvPr>
            <p:ph idx="1"/>
          </p:nvPr>
        </p:nvSpPr>
        <p:spPr>
          <a:xfrm>
            <a:off x="4232959" y="323308"/>
            <a:ext cx="6052454" cy="6930249"/>
          </a:xfrm>
        </p:spPr>
        <p:txBody>
          <a:bodyPr/>
          <a:lstStyle>
            <a:lvl1pPr>
              <a:defRPr sz="3800"/>
            </a:lvl1pPr>
            <a:lvl2pPr>
              <a:defRPr sz="3300"/>
            </a:lvl2pPr>
            <a:lvl3pPr>
              <a:defRPr sz="2800"/>
            </a:lvl3pPr>
            <a:lvl4pPr>
              <a:defRPr sz="2400"/>
            </a:lvl4pPr>
            <a:lvl5pPr>
              <a:defRPr sz="2400"/>
            </a:lvl5pPr>
            <a:lvl6pPr>
              <a:defRPr sz="2400"/>
            </a:lvl6pPr>
            <a:lvl7pPr>
              <a:defRPr sz="2400"/>
            </a:lvl7pPr>
            <a:lvl8pPr>
              <a:defRPr sz="2400"/>
            </a:lvl8pPr>
            <a:lvl9pPr>
              <a:defRPr sz="2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Text Placeholder 3"/>
          <p:cNvSpPr>
            <a:spLocks noGrp="1"/>
          </p:cNvSpPr>
          <p:nvPr>
            <p:ph type="body" sz="half" idx="2"/>
          </p:nvPr>
        </p:nvSpPr>
        <p:spPr>
          <a:xfrm>
            <a:off x="541338" y="1699207"/>
            <a:ext cx="3561926" cy="5554349"/>
          </a:xfrm>
        </p:spPr>
        <p:txBody>
          <a:bodyPr/>
          <a:lstStyle>
            <a:lvl1pPr marL="0" indent="0">
              <a:buNone/>
              <a:defRPr sz="1700"/>
            </a:lvl1pPr>
            <a:lvl2pPr marL="540900" indent="0">
              <a:buNone/>
              <a:defRPr sz="1400"/>
            </a:lvl2pPr>
            <a:lvl3pPr marL="1081799" indent="0">
              <a:buNone/>
              <a:defRPr sz="1200"/>
            </a:lvl3pPr>
            <a:lvl4pPr marL="1622702" indent="0">
              <a:buNone/>
              <a:defRPr sz="1100"/>
            </a:lvl4pPr>
            <a:lvl5pPr marL="2163601" indent="0">
              <a:buNone/>
              <a:defRPr sz="1100"/>
            </a:lvl5pPr>
            <a:lvl6pPr marL="2704502" indent="0">
              <a:buNone/>
              <a:defRPr sz="1100"/>
            </a:lvl6pPr>
            <a:lvl7pPr marL="3245404" indent="0">
              <a:buNone/>
              <a:defRPr sz="1100"/>
            </a:lvl7pPr>
            <a:lvl8pPr marL="3786305" indent="0">
              <a:buNone/>
              <a:defRPr sz="1100"/>
            </a:lvl8pPr>
            <a:lvl9pPr marL="4327204" indent="0">
              <a:buNone/>
              <a:defRPr sz="1100"/>
            </a:lvl9pPr>
          </a:lstStyle>
          <a:p>
            <a:pPr lvl="0"/>
            <a:r>
              <a:rPr lang="en-US"/>
              <a:t>Click to edit Master text styles</a:t>
            </a:r>
          </a:p>
        </p:txBody>
      </p:sp>
      <p:sp>
        <p:nvSpPr>
          <p:cNvPr id="5" name="Date Placeholder 4"/>
          <p:cNvSpPr>
            <a:spLocks noGrp="1"/>
          </p:cNvSpPr>
          <p:nvPr>
            <p:ph type="dt" sz="half" idx="10"/>
          </p:nvPr>
        </p:nvSpPr>
        <p:spPr/>
        <p:txBody>
          <a:bodyPr/>
          <a:lstStyle/>
          <a:p>
            <a:fld id="{1C552EE3-C1F9-4E04-98AE-3A0BA72F0934}" type="datetimeFigureOut">
              <a:rPr lang="en-US" smtClean="0"/>
              <a:t>2/28/2021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CFC4956-8C58-4149-9775-70BB5168A12F}" type="slidenum">
              <a:rPr lang="en-US" smtClean="0"/>
              <a:t>‹#›</a:t>
            </a:fld>
            <a:endParaRPr lang="en-US"/>
          </a:p>
        </p:txBody>
      </p:sp>
    </p:spTree>
    <p:extLst>
      <p:ext uri="{BB962C8B-B14F-4D97-AF65-F5344CB8AC3E}">
        <p14:creationId xmlns:p14="http://schemas.microsoft.com/office/powerpoint/2010/main" val="35176462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22119" y="5684044"/>
            <a:ext cx="6496050" cy="671034"/>
          </a:xfrm>
        </p:spPr>
        <p:txBody>
          <a:bodyPr anchor="b"/>
          <a:lstStyle>
            <a:lvl1pPr algn="l">
              <a:defRPr sz="2400" b="1"/>
            </a:lvl1pPr>
          </a:lstStyle>
          <a:p>
            <a:r>
              <a:rPr lang="en-US"/>
              <a:t>Click to edit Master title style</a:t>
            </a:r>
            <a:endParaRPr lang="el-GR"/>
          </a:p>
        </p:txBody>
      </p:sp>
      <p:sp>
        <p:nvSpPr>
          <p:cNvPr id="3" name="Picture Placeholder 2"/>
          <p:cNvSpPr>
            <a:spLocks noGrp="1"/>
          </p:cNvSpPr>
          <p:nvPr>
            <p:ph type="pic" idx="1"/>
          </p:nvPr>
        </p:nvSpPr>
        <p:spPr>
          <a:xfrm>
            <a:off x="2122119" y="725543"/>
            <a:ext cx="6496050" cy="4872038"/>
          </a:xfrm>
        </p:spPr>
        <p:txBody>
          <a:bodyPr/>
          <a:lstStyle>
            <a:lvl1pPr marL="0" indent="0">
              <a:buNone/>
              <a:defRPr sz="3800"/>
            </a:lvl1pPr>
            <a:lvl2pPr marL="540900" indent="0">
              <a:buNone/>
              <a:defRPr sz="3300"/>
            </a:lvl2pPr>
            <a:lvl3pPr marL="1081799" indent="0">
              <a:buNone/>
              <a:defRPr sz="2800"/>
            </a:lvl3pPr>
            <a:lvl4pPr marL="1622702" indent="0">
              <a:buNone/>
              <a:defRPr sz="2400"/>
            </a:lvl4pPr>
            <a:lvl5pPr marL="2163601" indent="0">
              <a:buNone/>
              <a:defRPr sz="2400"/>
            </a:lvl5pPr>
            <a:lvl6pPr marL="2704502" indent="0">
              <a:buNone/>
              <a:defRPr sz="2400"/>
            </a:lvl6pPr>
            <a:lvl7pPr marL="3245404" indent="0">
              <a:buNone/>
              <a:defRPr sz="2400"/>
            </a:lvl7pPr>
            <a:lvl8pPr marL="3786305" indent="0">
              <a:buNone/>
              <a:defRPr sz="2400"/>
            </a:lvl8pPr>
            <a:lvl9pPr marL="4327204" indent="0">
              <a:buNone/>
              <a:defRPr sz="2400"/>
            </a:lvl9pPr>
          </a:lstStyle>
          <a:p>
            <a:endParaRPr lang="el-GR"/>
          </a:p>
        </p:txBody>
      </p:sp>
      <p:sp>
        <p:nvSpPr>
          <p:cNvPr id="4" name="Text Placeholder 3"/>
          <p:cNvSpPr>
            <a:spLocks noGrp="1"/>
          </p:cNvSpPr>
          <p:nvPr>
            <p:ph type="body" sz="half" idx="2"/>
          </p:nvPr>
        </p:nvSpPr>
        <p:spPr>
          <a:xfrm>
            <a:off x="2122119" y="6355080"/>
            <a:ext cx="6496050" cy="952979"/>
          </a:xfrm>
        </p:spPr>
        <p:txBody>
          <a:bodyPr/>
          <a:lstStyle>
            <a:lvl1pPr marL="0" indent="0">
              <a:buNone/>
              <a:defRPr sz="1700"/>
            </a:lvl1pPr>
            <a:lvl2pPr marL="540900" indent="0">
              <a:buNone/>
              <a:defRPr sz="1400"/>
            </a:lvl2pPr>
            <a:lvl3pPr marL="1081799" indent="0">
              <a:buNone/>
              <a:defRPr sz="1200"/>
            </a:lvl3pPr>
            <a:lvl4pPr marL="1622702" indent="0">
              <a:buNone/>
              <a:defRPr sz="1100"/>
            </a:lvl4pPr>
            <a:lvl5pPr marL="2163601" indent="0">
              <a:buNone/>
              <a:defRPr sz="1100"/>
            </a:lvl5pPr>
            <a:lvl6pPr marL="2704502" indent="0">
              <a:buNone/>
              <a:defRPr sz="1100"/>
            </a:lvl6pPr>
            <a:lvl7pPr marL="3245404" indent="0">
              <a:buNone/>
              <a:defRPr sz="1100"/>
            </a:lvl7pPr>
            <a:lvl8pPr marL="3786305" indent="0">
              <a:buNone/>
              <a:defRPr sz="1100"/>
            </a:lvl8pPr>
            <a:lvl9pPr marL="4327204" indent="0">
              <a:buNone/>
              <a:defRPr sz="1100"/>
            </a:lvl9pPr>
          </a:lstStyle>
          <a:p>
            <a:pPr lvl="0"/>
            <a:r>
              <a:rPr lang="en-US"/>
              <a:t>Click to edit Master text styles</a:t>
            </a:r>
          </a:p>
        </p:txBody>
      </p:sp>
      <p:sp>
        <p:nvSpPr>
          <p:cNvPr id="5" name="Date Placeholder 4"/>
          <p:cNvSpPr>
            <a:spLocks noGrp="1"/>
          </p:cNvSpPr>
          <p:nvPr>
            <p:ph type="dt" sz="half" idx="10"/>
          </p:nvPr>
        </p:nvSpPr>
        <p:spPr/>
        <p:txBody>
          <a:bodyPr/>
          <a:lstStyle/>
          <a:p>
            <a:fld id="{1C552EE3-C1F9-4E04-98AE-3A0BA72F0934}" type="datetimeFigureOut">
              <a:rPr lang="en-US" smtClean="0"/>
              <a:t>2/28/2021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CFC4956-8C58-4149-9775-70BB5168A12F}" type="slidenum">
              <a:rPr lang="en-US" smtClean="0"/>
              <a:t>‹#›</a:t>
            </a:fld>
            <a:endParaRPr lang="en-US"/>
          </a:p>
        </p:txBody>
      </p:sp>
    </p:spTree>
    <p:extLst>
      <p:ext uri="{BB962C8B-B14F-4D97-AF65-F5344CB8AC3E}">
        <p14:creationId xmlns:p14="http://schemas.microsoft.com/office/powerpoint/2010/main" val="7401241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theme" Target="../theme/theme3.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slideLayout" Target="../slideLayouts/slideLayout34.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7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41341" y="325179"/>
            <a:ext cx="9744075" cy="1353344"/>
          </a:xfrm>
          <a:prstGeom prst="rect">
            <a:avLst/>
          </a:prstGeom>
        </p:spPr>
        <p:txBody>
          <a:bodyPr vert="horz" lIns="108177" tIns="54089" rIns="108177" bIns="54089" rtlCol="0" anchor="ctr">
            <a:normAutofit/>
          </a:bodyPr>
          <a:lstStyle/>
          <a:p>
            <a:r>
              <a:rPr lang="en-US"/>
              <a:t>Click to edit Master title style</a:t>
            </a:r>
            <a:endParaRPr lang="el-GR"/>
          </a:p>
        </p:txBody>
      </p:sp>
      <p:sp>
        <p:nvSpPr>
          <p:cNvPr id="3" name="Text Placeholder 2"/>
          <p:cNvSpPr>
            <a:spLocks noGrp="1"/>
          </p:cNvSpPr>
          <p:nvPr>
            <p:ph type="body" idx="1"/>
          </p:nvPr>
        </p:nvSpPr>
        <p:spPr>
          <a:xfrm>
            <a:off x="541341" y="1894682"/>
            <a:ext cx="9744075" cy="5358866"/>
          </a:xfrm>
          <a:prstGeom prst="rect">
            <a:avLst/>
          </a:prstGeom>
        </p:spPr>
        <p:txBody>
          <a:bodyPr vert="horz" lIns="108177" tIns="54089" rIns="108177" bIns="54089"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p:cNvSpPr>
            <a:spLocks noGrp="1"/>
          </p:cNvSpPr>
          <p:nvPr>
            <p:ph type="dt" sz="half" idx="2"/>
          </p:nvPr>
        </p:nvSpPr>
        <p:spPr>
          <a:xfrm>
            <a:off x="541337" y="7526096"/>
            <a:ext cx="2526242" cy="432318"/>
          </a:xfrm>
          <a:prstGeom prst="rect">
            <a:avLst/>
          </a:prstGeom>
        </p:spPr>
        <p:txBody>
          <a:bodyPr vert="horz" lIns="108177" tIns="54089" rIns="108177" bIns="54089" rtlCol="0" anchor="ctr"/>
          <a:lstStyle>
            <a:lvl1pPr algn="l">
              <a:defRPr sz="1400">
                <a:solidFill>
                  <a:schemeClr val="tx1">
                    <a:tint val="75000"/>
                  </a:schemeClr>
                </a:solidFill>
              </a:defRPr>
            </a:lvl1pPr>
          </a:lstStyle>
          <a:p>
            <a:fld id="{1C552EE3-C1F9-4E04-98AE-3A0BA72F0934}" type="datetimeFigureOut">
              <a:rPr lang="en-US" smtClean="0"/>
              <a:t>2/28/2021</a:t>
            </a:fld>
            <a:endParaRPr lang="en-US"/>
          </a:p>
        </p:txBody>
      </p:sp>
      <p:sp>
        <p:nvSpPr>
          <p:cNvPr id="5" name="Footer Placeholder 4"/>
          <p:cNvSpPr>
            <a:spLocks noGrp="1"/>
          </p:cNvSpPr>
          <p:nvPr>
            <p:ph type="ftr" sz="quarter" idx="3"/>
          </p:nvPr>
        </p:nvSpPr>
        <p:spPr>
          <a:xfrm>
            <a:off x="3699143" y="7526096"/>
            <a:ext cx="3428471" cy="432318"/>
          </a:xfrm>
          <a:prstGeom prst="rect">
            <a:avLst/>
          </a:prstGeom>
        </p:spPr>
        <p:txBody>
          <a:bodyPr vert="horz" lIns="108177" tIns="54089" rIns="108177" bIns="54089" rtlCol="0" anchor="ctr"/>
          <a:lstStyle>
            <a:lvl1pPr algn="ctr">
              <a:defRPr sz="14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7759171" y="7526096"/>
            <a:ext cx="2526242" cy="432318"/>
          </a:xfrm>
          <a:prstGeom prst="rect">
            <a:avLst/>
          </a:prstGeom>
        </p:spPr>
        <p:txBody>
          <a:bodyPr vert="horz" lIns="108177" tIns="54089" rIns="108177" bIns="54089" rtlCol="0" anchor="ctr"/>
          <a:lstStyle>
            <a:lvl1pPr algn="r">
              <a:defRPr sz="1400">
                <a:solidFill>
                  <a:schemeClr val="tx1">
                    <a:tint val="75000"/>
                  </a:schemeClr>
                </a:solidFill>
              </a:defRPr>
            </a:lvl1pPr>
          </a:lstStyle>
          <a:p>
            <a:fld id="{ACFC4956-8C58-4149-9775-70BB5168A12F}" type="slidenum">
              <a:rPr lang="en-US" smtClean="0"/>
              <a:t>‹#›</a:t>
            </a:fld>
            <a:endParaRPr lang="en-US"/>
          </a:p>
        </p:txBody>
      </p:sp>
    </p:spTree>
    <p:extLst>
      <p:ext uri="{BB962C8B-B14F-4D97-AF65-F5344CB8AC3E}">
        <p14:creationId xmlns:p14="http://schemas.microsoft.com/office/powerpoint/2010/main" val="2414440382"/>
      </p:ext>
    </p:extLst>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xStyles>
    <p:titleStyle>
      <a:lvl1pPr algn="ctr" defTabSz="1081799" rtl="0" eaLnBrk="1" latinLnBrk="0" hangingPunct="1">
        <a:spcBef>
          <a:spcPct val="0"/>
        </a:spcBef>
        <a:buNone/>
        <a:defRPr sz="5200" kern="1200">
          <a:solidFill>
            <a:schemeClr val="tx1"/>
          </a:solidFill>
          <a:latin typeface="+mj-lt"/>
          <a:ea typeface="+mj-ea"/>
          <a:cs typeface="+mj-cs"/>
        </a:defRPr>
      </a:lvl1pPr>
    </p:titleStyle>
    <p:bodyStyle>
      <a:lvl1pPr marL="405679" indent="-405679" algn="l" defTabSz="1081799" rtl="0" eaLnBrk="1" latinLnBrk="0" hangingPunct="1">
        <a:spcBef>
          <a:spcPct val="20000"/>
        </a:spcBef>
        <a:buFont typeface="Arial" pitchFamily="34" charset="0"/>
        <a:buChar char="•"/>
        <a:defRPr sz="3800" kern="1200">
          <a:solidFill>
            <a:schemeClr val="tx1"/>
          </a:solidFill>
          <a:latin typeface="+mn-lt"/>
          <a:ea typeface="+mn-ea"/>
          <a:cs typeface="+mn-cs"/>
        </a:defRPr>
      </a:lvl1pPr>
      <a:lvl2pPr marL="878964" indent="-338063" algn="l" defTabSz="1081799" rtl="0" eaLnBrk="1" latinLnBrk="0" hangingPunct="1">
        <a:spcBef>
          <a:spcPct val="20000"/>
        </a:spcBef>
        <a:buFont typeface="Arial" pitchFamily="34" charset="0"/>
        <a:buChar char="–"/>
        <a:defRPr sz="3300" kern="1200">
          <a:solidFill>
            <a:schemeClr val="tx1"/>
          </a:solidFill>
          <a:latin typeface="+mn-lt"/>
          <a:ea typeface="+mn-ea"/>
          <a:cs typeface="+mn-cs"/>
        </a:defRPr>
      </a:lvl2pPr>
      <a:lvl3pPr marL="1352251" indent="-270449" algn="l" defTabSz="1081799" rtl="0" eaLnBrk="1" latinLnBrk="0" hangingPunct="1">
        <a:spcBef>
          <a:spcPct val="20000"/>
        </a:spcBef>
        <a:buFont typeface="Arial" pitchFamily="34" charset="0"/>
        <a:buChar char="•"/>
        <a:defRPr sz="2800" kern="1200">
          <a:solidFill>
            <a:schemeClr val="tx1"/>
          </a:solidFill>
          <a:latin typeface="+mn-lt"/>
          <a:ea typeface="+mn-ea"/>
          <a:cs typeface="+mn-cs"/>
        </a:defRPr>
      </a:lvl3pPr>
      <a:lvl4pPr marL="1893153" indent="-270449" algn="l" defTabSz="1081799" rtl="0" eaLnBrk="1" latinLnBrk="0" hangingPunct="1">
        <a:spcBef>
          <a:spcPct val="20000"/>
        </a:spcBef>
        <a:buFont typeface="Arial" pitchFamily="34" charset="0"/>
        <a:buChar char="–"/>
        <a:defRPr sz="2400" kern="1200">
          <a:solidFill>
            <a:schemeClr val="tx1"/>
          </a:solidFill>
          <a:latin typeface="+mn-lt"/>
          <a:ea typeface="+mn-ea"/>
          <a:cs typeface="+mn-cs"/>
        </a:defRPr>
      </a:lvl4pPr>
      <a:lvl5pPr marL="2434052" indent="-270449" algn="l" defTabSz="1081799" rtl="0" eaLnBrk="1" latinLnBrk="0" hangingPunct="1">
        <a:spcBef>
          <a:spcPct val="20000"/>
        </a:spcBef>
        <a:buFont typeface="Arial" pitchFamily="34" charset="0"/>
        <a:buChar char="»"/>
        <a:defRPr sz="2400" kern="1200">
          <a:solidFill>
            <a:schemeClr val="tx1"/>
          </a:solidFill>
          <a:latin typeface="+mn-lt"/>
          <a:ea typeface="+mn-ea"/>
          <a:cs typeface="+mn-cs"/>
        </a:defRPr>
      </a:lvl5pPr>
      <a:lvl6pPr marL="2974952" indent="-270449" algn="l" defTabSz="1081799" rtl="0" eaLnBrk="1" latinLnBrk="0" hangingPunct="1">
        <a:spcBef>
          <a:spcPct val="20000"/>
        </a:spcBef>
        <a:buFont typeface="Arial" pitchFamily="34" charset="0"/>
        <a:buChar char="•"/>
        <a:defRPr sz="2400" kern="1200">
          <a:solidFill>
            <a:schemeClr val="tx1"/>
          </a:solidFill>
          <a:latin typeface="+mn-lt"/>
          <a:ea typeface="+mn-ea"/>
          <a:cs typeface="+mn-cs"/>
        </a:defRPr>
      </a:lvl6pPr>
      <a:lvl7pPr marL="3515854" indent="-270449" algn="l" defTabSz="1081799" rtl="0" eaLnBrk="1" latinLnBrk="0" hangingPunct="1">
        <a:spcBef>
          <a:spcPct val="20000"/>
        </a:spcBef>
        <a:buFont typeface="Arial" pitchFamily="34" charset="0"/>
        <a:buChar char="•"/>
        <a:defRPr sz="2400" kern="1200">
          <a:solidFill>
            <a:schemeClr val="tx1"/>
          </a:solidFill>
          <a:latin typeface="+mn-lt"/>
          <a:ea typeface="+mn-ea"/>
          <a:cs typeface="+mn-cs"/>
        </a:defRPr>
      </a:lvl7pPr>
      <a:lvl8pPr marL="4056753" indent="-270449" algn="l" defTabSz="1081799" rtl="0" eaLnBrk="1" latinLnBrk="0" hangingPunct="1">
        <a:spcBef>
          <a:spcPct val="20000"/>
        </a:spcBef>
        <a:buFont typeface="Arial" pitchFamily="34" charset="0"/>
        <a:buChar char="•"/>
        <a:defRPr sz="2400" kern="1200">
          <a:solidFill>
            <a:schemeClr val="tx1"/>
          </a:solidFill>
          <a:latin typeface="+mn-lt"/>
          <a:ea typeface="+mn-ea"/>
          <a:cs typeface="+mn-cs"/>
        </a:defRPr>
      </a:lvl8pPr>
      <a:lvl9pPr marL="4597656" indent="-270449" algn="l" defTabSz="1081799" rtl="0" eaLnBrk="1" latinLnBrk="0" hangingPunct="1">
        <a:spcBef>
          <a:spcPct val="20000"/>
        </a:spcBef>
        <a:buFont typeface="Arial" pitchFamily="34" charset="0"/>
        <a:buChar char="•"/>
        <a:defRPr sz="2400" kern="1200">
          <a:solidFill>
            <a:schemeClr val="tx1"/>
          </a:solidFill>
          <a:latin typeface="+mn-lt"/>
          <a:ea typeface="+mn-ea"/>
          <a:cs typeface="+mn-cs"/>
        </a:defRPr>
      </a:lvl9pPr>
    </p:bodyStyle>
    <p:otherStyle>
      <a:defPPr>
        <a:defRPr lang="el-GR"/>
      </a:defPPr>
      <a:lvl1pPr marL="0" algn="l" defTabSz="1081799" rtl="0" eaLnBrk="1" latinLnBrk="0" hangingPunct="1">
        <a:defRPr sz="2100" kern="1200">
          <a:solidFill>
            <a:schemeClr val="tx1"/>
          </a:solidFill>
          <a:latin typeface="+mn-lt"/>
          <a:ea typeface="+mn-ea"/>
          <a:cs typeface="+mn-cs"/>
        </a:defRPr>
      </a:lvl1pPr>
      <a:lvl2pPr marL="540900" algn="l" defTabSz="1081799" rtl="0" eaLnBrk="1" latinLnBrk="0" hangingPunct="1">
        <a:defRPr sz="2100" kern="1200">
          <a:solidFill>
            <a:schemeClr val="tx1"/>
          </a:solidFill>
          <a:latin typeface="+mn-lt"/>
          <a:ea typeface="+mn-ea"/>
          <a:cs typeface="+mn-cs"/>
        </a:defRPr>
      </a:lvl2pPr>
      <a:lvl3pPr marL="1081799" algn="l" defTabSz="1081799" rtl="0" eaLnBrk="1" latinLnBrk="0" hangingPunct="1">
        <a:defRPr sz="2100" kern="1200">
          <a:solidFill>
            <a:schemeClr val="tx1"/>
          </a:solidFill>
          <a:latin typeface="+mn-lt"/>
          <a:ea typeface="+mn-ea"/>
          <a:cs typeface="+mn-cs"/>
        </a:defRPr>
      </a:lvl3pPr>
      <a:lvl4pPr marL="1622702" algn="l" defTabSz="1081799" rtl="0" eaLnBrk="1" latinLnBrk="0" hangingPunct="1">
        <a:defRPr sz="2100" kern="1200">
          <a:solidFill>
            <a:schemeClr val="tx1"/>
          </a:solidFill>
          <a:latin typeface="+mn-lt"/>
          <a:ea typeface="+mn-ea"/>
          <a:cs typeface="+mn-cs"/>
        </a:defRPr>
      </a:lvl4pPr>
      <a:lvl5pPr marL="2163601" algn="l" defTabSz="1081799" rtl="0" eaLnBrk="1" latinLnBrk="0" hangingPunct="1">
        <a:defRPr sz="2100" kern="1200">
          <a:solidFill>
            <a:schemeClr val="tx1"/>
          </a:solidFill>
          <a:latin typeface="+mn-lt"/>
          <a:ea typeface="+mn-ea"/>
          <a:cs typeface="+mn-cs"/>
        </a:defRPr>
      </a:lvl5pPr>
      <a:lvl6pPr marL="2704502" algn="l" defTabSz="1081799" rtl="0" eaLnBrk="1" latinLnBrk="0" hangingPunct="1">
        <a:defRPr sz="2100" kern="1200">
          <a:solidFill>
            <a:schemeClr val="tx1"/>
          </a:solidFill>
          <a:latin typeface="+mn-lt"/>
          <a:ea typeface="+mn-ea"/>
          <a:cs typeface="+mn-cs"/>
        </a:defRPr>
      </a:lvl6pPr>
      <a:lvl7pPr marL="3245404" algn="l" defTabSz="1081799" rtl="0" eaLnBrk="1" latinLnBrk="0" hangingPunct="1">
        <a:defRPr sz="2100" kern="1200">
          <a:solidFill>
            <a:schemeClr val="tx1"/>
          </a:solidFill>
          <a:latin typeface="+mn-lt"/>
          <a:ea typeface="+mn-ea"/>
          <a:cs typeface="+mn-cs"/>
        </a:defRPr>
      </a:lvl7pPr>
      <a:lvl8pPr marL="3786305" algn="l" defTabSz="1081799" rtl="0" eaLnBrk="1" latinLnBrk="0" hangingPunct="1">
        <a:defRPr sz="2100" kern="1200">
          <a:solidFill>
            <a:schemeClr val="tx1"/>
          </a:solidFill>
          <a:latin typeface="+mn-lt"/>
          <a:ea typeface="+mn-ea"/>
          <a:cs typeface="+mn-cs"/>
        </a:defRPr>
      </a:lvl8pPr>
      <a:lvl9pPr marL="4327204" algn="l" defTabSz="1081799" rtl="0" eaLnBrk="1" latinLnBrk="0" hangingPunct="1">
        <a:defRPr sz="21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lumMod val="75000"/>
          </a:schemeClr>
        </a:solidFill>
        <a:effectLst/>
      </p:bgPr>
    </p:bg>
    <p:spTree>
      <p:nvGrpSpPr>
        <p:cNvPr id="1" name=""/>
        <p:cNvGrpSpPr/>
        <p:nvPr/>
      </p:nvGrpSpPr>
      <p:grpSpPr>
        <a:xfrm>
          <a:off x="0" y="0"/>
          <a:ext cx="0" cy="0"/>
          <a:chOff x="0" y="0"/>
          <a:chExt cx="0" cy="0"/>
        </a:xfrm>
      </p:grpSpPr>
      <p:sp>
        <p:nvSpPr>
          <p:cNvPr id="2050" name="Title Placeholder 1">
            <a:extLst>
              <a:ext uri="{FF2B5EF4-FFF2-40B4-BE49-F238E27FC236}">
                <a16:creationId xmlns:a16="http://schemas.microsoft.com/office/drawing/2014/main" id="{9FF37D3E-AB1D-4C9A-9C24-13BBC8CEF74A}"/>
              </a:ext>
            </a:extLst>
          </p:cNvPr>
          <p:cNvSpPr>
            <a:spLocks noGrp="1"/>
          </p:cNvSpPr>
          <p:nvPr>
            <p:ph type="title"/>
          </p:nvPr>
        </p:nvSpPr>
        <p:spPr bwMode="auto">
          <a:xfrm>
            <a:off x="744339" y="432319"/>
            <a:ext cx="9338072" cy="15695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l-GR"/>
              <a:t>Click to edit Master title style</a:t>
            </a:r>
          </a:p>
        </p:txBody>
      </p:sp>
      <p:sp>
        <p:nvSpPr>
          <p:cNvPr id="2051" name="Text Placeholder 2">
            <a:extLst>
              <a:ext uri="{FF2B5EF4-FFF2-40B4-BE49-F238E27FC236}">
                <a16:creationId xmlns:a16="http://schemas.microsoft.com/office/drawing/2014/main" id="{5874A8AD-DD1B-4983-9187-2336CCFE28B6}"/>
              </a:ext>
            </a:extLst>
          </p:cNvPr>
          <p:cNvSpPr>
            <a:spLocks noGrp="1"/>
          </p:cNvSpPr>
          <p:nvPr>
            <p:ph type="body" idx="1"/>
          </p:nvPr>
        </p:nvSpPr>
        <p:spPr bwMode="auto">
          <a:xfrm>
            <a:off x="744339" y="2161591"/>
            <a:ext cx="9338072" cy="51521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l-GR"/>
              <a:t>Click to edit Master text styles</a:t>
            </a:r>
          </a:p>
          <a:p>
            <a:pPr lvl="1"/>
            <a:r>
              <a:rPr lang="en-US" altLang="el-GR"/>
              <a:t>Second level</a:t>
            </a:r>
          </a:p>
          <a:p>
            <a:pPr lvl="2"/>
            <a:r>
              <a:rPr lang="en-US" altLang="el-GR"/>
              <a:t>Third level</a:t>
            </a:r>
          </a:p>
          <a:p>
            <a:pPr lvl="3"/>
            <a:r>
              <a:rPr lang="en-US" altLang="el-GR"/>
              <a:t>Fourth level</a:t>
            </a:r>
          </a:p>
          <a:p>
            <a:pPr lvl="4"/>
            <a:r>
              <a:rPr lang="en-US" altLang="el-GR"/>
              <a:t>Fifth level</a:t>
            </a:r>
          </a:p>
        </p:txBody>
      </p:sp>
      <p:sp>
        <p:nvSpPr>
          <p:cNvPr id="4" name="Date Placeholder 3">
            <a:extLst>
              <a:ext uri="{FF2B5EF4-FFF2-40B4-BE49-F238E27FC236}">
                <a16:creationId xmlns:a16="http://schemas.microsoft.com/office/drawing/2014/main" id="{540F9F19-7AC6-49E3-8012-6EAA7D43A01C}"/>
              </a:ext>
            </a:extLst>
          </p:cNvPr>
          <p:cNvSpPr>
            <a:spLocks noGrp="1"/>
          </p:cNvSpPr>
          <p:nvPr>
            <p:ph type="dt" sz="half" idx="2"/>
          </p:nvPr>
        </p:nvSpPr>
        <p:spPr>
          <a:xfrm>
            <a:off x="744339" y="7526096"/>
            <a:ext cx="2436019" cy="432318"/>
          </a:xfrm>
          <a:prstGeom prst="rect">
            <a:avLst/>
          </a:prstGeom>
        </p:spPr>
        <p:txBody>
          <a:bodyPr vert="horz" lIns="91440" tIns="45720" rIns="91440" bIns="45720" rtlCol="0" anchor="ctr"/>
          <a:lstStyle>
            <a:lvl1pPr algn="l" fontAlgn="auto">
              <a:spcBef>
                <a:spcPts val="0"/>
              </a:spcBef>
              <a:spcAft>
                <a:spcPts val="0"/>
              </a:spcAft>
              <a:defRPr sz="1421">
                <a:solidFill>
                  <a:schemeClr val="tx1">
                    <a:tint val="75000"/>
                  </a:schemeClr>
                </a:solidFill>
                <a:latin typeface="+mn-lt"/>
                <a:cs typeface="+mn-cs"/>
              </a:defRPr>
            </a:lvl1pPr>
          </a:lstStyle>
          <a:p>
            <a:pPr>
              <a:defRPr/>
            </a:pPr>
            <a:fld id="{C7F598F7-426D-4D79-BF12-C157E151BFD1}" type="datetimeFigureOut">
              <a:rPr lang="en-US"/>
              <a:pPr>
                <a:defRPr/>
              </a:pPr>
              <a:t>2/28/2021</a:t>
            </a:fld>
            <a:endParaRPr lang="en-US"/>
          </a:p>
        </p:txBody>
      </p:sp>
      <p:sp>
        <p:nvSpPr>
          <p:cNvPr id="5" name="Footer Placeholder 4">
            <a:extLst>
              <a:ext uri="{FF2B5EF4-FFF2-40B4-BE49-F238E27FC236}">
                <a16:creationId xmlns:a16="http://schemas.microsoft.com/office/drawing/2014/main" id="{FE2354C5-4AF5-4C7F-A2B8-6A3EE7185A47}"/>
              </a:ext>
            </a:extLst>
          </p:cNvPr>
          <p:cNvSpPr>
            <a:spLocks noGrp="1"/>
          </p:cNvSpPr>
          <p:nvPr>
            <p:ph type="ftr" sz="quarter" idx="3"/>
          </p:nvPr>
        </p:nvSpPr>
        <p:spPr>
          <a:xfrm>
            <a:off x="3586361" y="7526096"/>
            <a:ext cx="3654028" cy="432318"/>
          </a:xfrm>
          <a:prstGeom prst="rect">
            <a:avLst/>
          </a:prstGeom>
        </p:spPr>
        <p:txBody>
          <a:bodyPr vert="horz" lIns="91440" tIns="45720" rIns="91440" bIns="45720" rtlCol="0" anchor="ctr"/>
          <a:lstStyle>
            <a:lvl1pPr algn="ctr" fontAlgn="auto">
              <a:spcBef>
                <a:spcPts val="0"/>
              </a:spcBef>
              <a:spcAft>
                <a:spcPts val="0"/>
              </a:spcAft>
              <a:defRPr sz="1421">
                <a:solidFill>
                  <a:schemeClr val="tx1">
                    <a:tint val="75000"/>
                  </a:schemeClr>
                </a:solidFill>
                <a:latin typeface="+mn-lt"/>
                <a:cs typeface="+mn-cs"/>
              </a:defRPr>
            </a:lvl1pPr>
          </a:lstStyle>
          <a:p>
            <a:pPr>
              <a:defRPr/>
            </a:pPr>
            <a:endParaRPr lang="en-US"/>
          </a:p>
        </p:txBody>
      </p:sp>
      <p:sp>
        <p:nvSpPr>
          <p:cNvPr id="6" name="Slide Number Placeholder 5">
            <a:extLst>
              <a:ext uri="{FF2B5EF4-FFF2-40B4-BE49-F238E27FC236}">
                <a16:creationId xmlns:a16="http://schemas.microsoft.com/office/drawing/2014/main" id="{6C4833B6-68DD-4F2C-9FA7-6C5238393D3A}"/>
              </a:ext>
            </a:extLst>
          </p:cNvPr>
          <p:cNvSpPr>
            <a:spLocks noGrp="1"/>
          </p:cNvSpPr>
          <p:nvPr>
            <p:ph type="sldNum" sz="quarter" idx="4"/>
          </p:nvPr>
        </p:nvSpPr>
        <p:spPr>
          <a:xfrm>
            <a:off x="7646392" y="7526096"/>
            <a:ext cx="2436019" cy="432318"/>
          </a:xfrm>
          <a:prstGeom prst="rect">
            <a:avLst/>
          </a:prstGeom>
        </p:spPr>
        <p:txBody>
          <a:bodyPr vert="horz" wrap="square" lIns="91440" tIns="45720" rIns="91440" bIns="45720" numCol="1" anchor="ctr" anchorCtr="0" compatLnSpc="1">
            <a:prstTxWarp prst="textNoShape">
              <a:avLst/>
            </a:prstTxWarp>
          </a:bodyPr>
          <a:lstStyle>
            <a:lvl1pPr algn="r">
              <a:defRPr sz="1421">
                <a:solidFill>
                  <a:srgbClr val="898989"/>
                </a:solidFill>
                <a:latin typeface="Calibri" panose="020F0502020204030204" pitchFamily="34" charset="0"/>
              </a:defRPr>
            </a:lvl1pPr>
          </a:lstStyle>
          <a:p>
            <a:fld id="{F7BF394F-814E-4BA9-951D-8F55F57241C0}" type="slidenum">
              <a:rPr lang="en-US" altLang="el-GR"/>
              <a:pPr/>
              <a:t>‹#›</a:t>
            </a:fld>
            <a:endParaRPr lang="en-US" altLang="el-GR"/>
          </a:p>
        </p:txBody>
      </p:sp>
    </p:spTree>
    <p:extLst>
      <p:ext uri="{BB962C8B-B14F-4D97-AF65-F5344CB8AC3E}">
        <p14:creationId xmlns:p14="http://schemas.microsoft.com/office/powerpoint/2010/main" val="496657881"/>
      </p:ext>
    </p:extLst>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xStyles>
    <p:titleStyle>
      <a:lvl1pPr algn="l" rtl="0" eaLnBrk="0" fontAlgn="base" hangingPunct="0">
        <a:lnSpc>
          <a:spcPct val="90000"/>
        </a:lnSpc>
        <a:spcBef>
          <a:spcPct val="0"/>
        </a:spcBef>
        <a:spcAft>
          <a:spcPct val="0"/>
        </a:spcAft>
        <a:defRPr sz="5210" kern="1200">
          <a:solidFill>
            <a:schemeClr val="tx1"/>
          </a:solidFill>
          <a:latin typeface="+mj-lt"/>
          <a:ea typeface="+mj-ea"/>
          <a:cs typeface="+mj-cs"/>
        </a:defRPr>
      </a:lvl1pPr>
      <a:lvl2pPr algn="l" rtl="0" eaLnBrk="0" fontAlgn="base" hangingPunct="0">
        <a:lnSpc>
          <a:spcPct val="90000"/>
        </a:lnSpc>
        <a:spcBef>
          <a:spcPct val="0"/>
        </a:spcBef>
        <a:spcAft>
          <a:spcPct val="0"/>
        </a:spcAft>
        <a:defRPr sz="5210">
          <a:solidFill>
            <a:schemeClr val="tx1"/>
          </a:solidFill>
          <a:latin typeface="Calibri Light" pitchFamily="34" charset="0"/>
        </a:defRPr>
      </a:lvl2pPr>
      <a:lvl3pPr algn="l" rtl="0" eaLnBrk="0" fontAlgn="base" hangingPunct="0">
        <a:lnSpc>
          <a:spcPct val="90000"/>
        </a:lnSpc>
        <a:spcBef>
          <a:spcPct val="0"/>
        </a:spcBef>
        <a:spcAft>
          <a:spcPct val="0"/>
        </a:spcAft>
        <a:defRPr sz="5210">
          <a:solidFill>
            <a:schemeClr val="tx1"/>
          </a:solidFill>
          <a:latin typeface="Calibri Light" pitchFamily="34" charset="0"/>
        </a:defRPr>
      </a:lvl3pPr>
      <a:lvl4pPr algn="l" rtl="0" eaLnBrk="0" fontAlgn="base" hangingPunct="0">
        <a:lnSpc>
          <a:spcPct val="90000"/>
        </a:lnSpc>
        <a:spcBef>
          <a:spcPct val="0"/>
        </a:spcBef>
        <a:spcAft>
          <a:spcPct val="0"/>
        </a:spcAft>
        <a:defRPr sz="5210">
          <a:solidFill>
            <a:schemeClr val="tx1"/>
          </a:solidFill>
          <a:latin typeface="Calibri Light" pitchFamily="34" charset="0"/>
        </a:defRPr>
      </a:lvl4pPr>
      <a:lvl5pPr algn="l" rtl="0" eaLnBrk="0" fontAlgn="base" hangingPunct="0">
        <a:lnSpc>
          <a:spcPct val="90000"/>
        </a:lnSpc>
        <a:spcBef>
          <a:spcPct val="0"/>
        </a:spcBef>
        <a:spcAft>
          <a:spcPct val="0"/>
        </a:spcAft>
        <a:defRPr sz="5210">
          <a:solidFill>
            <a:schemeClr val="tx1"/>
          </a:solidFill>
          <a:latin typeface="Calibri Light" pitchFamily="34" charset="0"/>
        </a:defRPr>
      </a:lvl5pPr>
      <a:lvl6pPr marL="541325" algn="l" rtl="0" fontAlgn="base">
        <a:lnSpc>
          <a:spcPct val="90000"/>
        </a:lnSpc>
        <a:spcBef>
          <a:spcPct val="0"/>
        </a:spcBef>
        <a:spcAft>
          <a:spcPct val="0"/>
        </a:spcAft>
        <a:defRPr sz="5210">
          <a:solidFill>
            <a:schemeClr val="tx1"/>
          </a:solidFill>
          <a:latin typeface="Calibri Light" pitchFamily="34" charset="0"/>
        </a:defRPr>
      </a:lvl6pPr>
      <a:lvl7pPr marL="1082650" algn="l" rtl="0" fontAlgn="base">
        <a:lnSpc>
          <a:spcPct val="90000"/>
        </a:lnSpc>
        <a:spcBef>
          <a:spcPct val="0"/>
        </a:spcBef>
        <a:spcAft>
          <a:spcPct val="0"/>
        </a:spcAft>
        <a:defRPr sz="5210">
          <a:solidFill>
            <a:schemeClr val="tx1"/>
          </a:solidFill>
          <a:latin typeface="Calibri Light" pitchFamily="34" charset="0"/>
        </a:defRPr>
      </a:lvl7pPr>
      <a:lvl8pPr marL="1623974" algn="l" rtl="0" fontAlgn="base">
        <a:lnSpc>
          <a:spcPct val="90000"/>
        </a:lnSpc>
        <a:spcBef>
          <a:spcPct val="0"/>
        </a:spcBef>
        <a:spcAft>
          <a:spcPct val="0"/>
        </a:spcAft>
        <a:defRPr sz="5210">
          <a:solidFill>
            <a:schemeClr val="tx1"/>
          </a:solidFill>
          <a:latin typeface="Calibri Light" pitchFamily="34" charset="0"/>
        </a:defRPr>
      </a:lvl8pPr>
      <a:lvl9pPr marL="2165299" algn="l" rtl="0" fontAlgn="base">
        <a:lnSpc>
          <a:spcPct val="90000"/>
        </a:lnSpc>
        <a:spcBef>
          <a:spcPct val="0"/>
        </a:spcBef>
        <a:spcAft>
          <a:spcPct val="0"/>
        </a:spcAft>
        <a:defRPr sz="5210">
          <a:solidFill>
            <a:schemeClr val="tx1"/>
          </a:solidFill>
          <a:latin typeface="Calibri Light" pitchFamily="34" charset="0"/>
        </a:defRPr>
      </a:lvl9pPr>
    </p:titleStyle>
    <p:bodyStyle>
      <a:lvl1pPr marL="270662" indent="-270662" algn="l" rtl="0" eaLnBrk="0" fontAlgn="base" hangingPunct="0">
        <a:lnSpc>
          <a:spcPct val="90000"/>
        </a:lnSpc>
        <a:spcBef>
          <a:spcPts val="1184"/>
        </a:spcBef>
        <a:spcAft>
          <a:spcPct val="0"/>
        </a:spcAft>
        <a:buFont typeface="Arial" panose="020B0604020202020204" pitchFamily="34" charset="0"/>
        <a:buChar char="•"/>
        <a:defRPr sz="3315" kern="1200">
          <a:solidFill>
            <a:schemeClr val="tx1"/>
          </a:solidFill>
          <a:latin typeface="+mn-lt"/>
          <a:ea typeface="+mn-ea"/>
          <a:cs typeface="+mn-cs"/>
        </a:defRPr>
      </a:lvl1pPr>
      <a:lvl2pPr marL="811987" indent="-270662" algn="l" rtl="0" eaLnBrk="0" fontAlgn="base" hangingPunct="0">
        <a:lnSpc>
          <a:spcPct val="90000"/>
        </a:lnSpc>
        <a:spcBef>
          <a:spcPts val="592"/>
        </a:spcBef>
        <a:spcAft>
          <a:spcPct val="0"/>
        </a:spcAft>
        <a:buFont typeface="Arial" panose="020B0604020202020204" pitchFamily="34" charset="0"/>
        <a:buChar char="•"/>
        <a:defRPr sz="2842" kern="1200">
          <a:solidFill>
            <a:schemeClr val="tx1"/>
          </a:solidFill>
          <a:latin typeface="+mn-lt"/>
          <a:ea typeface="+mn-ea"/>
          <a:cs typeface="+mn-cs"/>
        </a:defRPr>
      </a:lvl2pPr>
      <a:lvl3pPr marL="1353312" indent="-270662" algn="l" rtl="0" eaLnBrk="0" fontAlgn="base" hangingPunct="0">
        <a:lnSpc>
          <a:spcPct val="90000"/>
        </a:lnSpc>
        <a:spcBef>
          <a:spcPts val="592"/>
        </a:spcBef>
        <a:spcAft>
          <a:spcPct val="0"/>
        </a:spcAft>
        <a:buFont typeface="Arial" panose="020B0604020202020204" pitchFamily="34" charset="0"/>
        <a:buChar char="•"/>
        <a:defRPr sz="2368" kern="1200">
          <a:solidFill>
            <a:schemeClr val="tx1"/>
          </a:solidFill>
          <a:latin typeface="+mn-lt"/>
          <a:ea typeface="+mn-ea"/>
          <a:cs typeface="+mn-cs"/>
        </a:defRPr>
      </a:lvl3pPr>
      <a:lvl4pPr marL="1894637" indent="-270662" algn="l" rtl="0" eaLnBrk="0" fontAlgn="base" hangingPunct="0">
        <a:lnSpc>
          <a:spcPct val="90000"/>
        </a:lnSpc>
        <a:spcBef>
          <a:spcPts val="592"/>
        </a:spcBef>
        <a:spcAft>
          <a:spcPct val="0"/>
        </a:spcAft>
        <a:buFont typeface="Arial" panose="020B0604020202020204" pitchFamily="34" charset="0"/>
        <a:buChar char="•"/>
        <a:defRPr sz="2368" kern="1200">
          <a:solidFill>
            <a:schemeClr val="tx1"/>
          </a:solidFill>
          <a:latin typeface="+mn-lt"/>
          <a:ea typeface="+mn-ea"/>
          <a:cs typeface="+mn-cs"/>
        </a:defRPr>
      </a:lvl4pPr>
      <a:lvl5pPr marL="2435962" indent="-270662" algn="l" rtl="0" eaLnBrk="0" fontAlgn="base" hangingPunct="0">
        <a:lnSpc>
          <a:spcPct val="90000"/>
        </a:lnSpc>
        <a:spcBef>
          <a:spcPts val="592"/>
        </a:spcBef>
        <a:spcAft>
          <a:spcPct val="0"/>
        </a:spcAft>
        <a:buFont typeface="Arial" panose="020B0604020202020204" pitchFamily="34" charset="0"/>
        <a:buChar char="•"/>
        <a:defRPr sz="2368" kern="1200">
          <a:solidFill>
            <a:schemeClr val="tx1"/>
          </a:solidFill>
          <a:latin typeface="+mn-lt"/>
          <a:ea typeface="+mn-ea"/>
          <a:cs typeface="+mn-cs"/>
        </a:defRPr>
      </a:lvl5pPr>
      <a:lvl6pPr marL="2977286" indent="-270662" algn="l" defTabSz="1082650" rtl="0" eaLnBrk="1" latinLnBrk="0" hangingPunct="1">
        <a:lnSpc>
          <a:spcPct val="90000"/>
        </a:lnSpc>
        <a:spcBef>
          <a:spcPts val="592"/>
        </a:spcBef>
        <a:buFont typeface="Arial"/>
        <a:buChar char="•"/>
        <a:defRPr sz="2131" kern="1200">
          <a:solidFill>
            <a:schemeClr val="tx1"/>
          </a:solidFill>
          <a:latin typeface="+mn-lt"/>
          <a:ea typeface="+mn-ea"/>
          <a:cs typeface="+mn-cs"/>
        </a:defRPr>
      </a:lvl6pPr>
      <a:lvl7pPr marL="3518611" indent="-270662" algn="l" defTabSz="1082650" rtl="0" eaLnBrk="1" latinLnBrk="0" hangingPunct="1">
        <a:lnSpc>
          <a:spcPct val="90000"/>
        </a:lnSpc>
        <a:spcBef>
          <a:spcPts val="592"/>
        </a:spcBef>
        <a:buFont typeface="Arial"/>
        <a:buChar char="•"/>
        <a:defRPr sz="2131" kern="1200">
          <a:solidFill>
            <a:schemeClr val="tx1"/>
          </a:solidFill>
          <a:latin typeface="+mn-lt"/>
          <a:ea typeface="+mn-ea"/>
          <a:cs typeface="+mn-cs"/>
        </a:defRPr>
      </a:lvl7pPr>
      <a:lvl8pPr marL="4059936" indent="-270662" algn="l" defTabSz="1082650" rtl="0" eaLnBrk="1" latinLnBrk="0" hangingPunct="1">
        <a:lnSpc>
          <a:spcPct val="90000"/>
        </a:lnSpc>
        <a:spcBef>
          <a:spcPts val="592"/>
        </a:spcBef>
        <a:buFont typeface="Arial"/>
        <a:buChar char="•"/>
        <a:defRPr sz="2131" kern="1200">
          <a:solidFill>
            <a:schemeClr val="tx1"/>
          </a:solidFill>
          <a:latin typeface="+mn-lt"/>
          <a:ea typeface="+mn-ea"/>
          <a:cs typeface="+mn-cs"/>
        </a:defRPr>
      </a:lvl8pPr>
      <a:lvl9pPr marL="4601261" indent="-270662" algn="l" defTabSz="1082650" rtl="0" eaLnBrk="1" latinLnBrk="0" hangingPunct="1">
        <a:lnSpc>
          <a:spcPct val="90000"/>
        </a:lnSpc>
        <a:spcBef>
          <a:spcPts val="592"/>
        </a:spcBef>
        <a:buFont typeface="Arial"/>
        <a:buChar char="•"/>
        <a:defRPr sz="2131" kern="1200">
          <a:solidFill>
            <a:schemeClr val="tx1"/>
          </a:solidFill>
          <a:latin typeface="+mn-lt"/>
          <a:ea typeface="+mn-ea"/>
          <a:cs typeface="+mn-cs"/>
        </a:defRPr>
      </a:lvl9pPr>
    </p:bodyStyle>
    <p:otherStyle>
      <a:defPPr>
        <a:defRPr lang="en-US"/>
      </a:defPPr>
      <a:lvl1pPr marL="0" algn="l" defTabSz="1082650" rtl="0" eaLnBrk="1" latinLnBrk="0" hangingPunct="1">
        <a:defRPr sz="2131" kern="1200">
          <a:solidFill>
            <a:schemeClr val="tx1"/>
          </a:solidFill>
          <a:latin typeface="+mn-lt"/>
          <a:ea typeface="+mn-ea"/>
          <a:cs typeface="+mn-cs"/>
        </a:defRPr>
      </a:lvl1pPr>
      <a:lvl2pPr marL="541325" algn="l" defTabSz="1082650" rtl="0" eaLnBrk="1" latinLnBrk="0" hangingPunct="1">
        <a:defRPr sz="2131" kern="1200">
          <a:solidFill>
            <a:schemeClr val="tx1"/>
          </a:solidFill>
          <a:latin typeface="+mn-lt"/>
          <a:ea typeface="+mn-ea"/>
          <a:cs typeface="+mn-cs"/>
        </a:defRPr>
      </a:lvl2pPr>
      <a:lvl3pPr marL="1082650" algn="l" defTabSz="1082650" rtl="0" eaLnBrk="1" latinLnBrk="0" hangingPunct="1">
        <a:defRPr sz="2131" kern="1200">
          <a:solidFill>
            <a:schemeClr val="tx1"/>
          </a:solidFill>
          <a:latin typeface="+mn-lt"/>
          <a:ea typeface="+mn-ea"/>
          <a:cs typeface="+mn-cs"/>
        </a:defRPr>
      </a:lvl3pPr>
      <a:lvl4pPr marL="1623974" algn="l" defTabSz="1082650" rtl="0" eaLnBrk="1" latinLnBrk="0" hangingPunct="1">
        <a:defRPr sz="2131" kern="1200">
          <a:solidFill>
            <a:schemeClr val="tx1"/>
          </a:solidFill>
          <a:latin typeface="+mn-lt"/>
          <a:ea typeface="+mn-ea"/>
          <a:cs typeface="+mn-cs"/>
        </a:defRPr>
      </a:lvl4pPr>
      <a:lvl5pPr marL="2165299" algn="l" defTabSz="1082650" rtl="0" eaLnBrk="1" latinLnBrk="0" hangingPunct="1">
        <a:defRPr sz="2131" kern="1200">
          <a:solidFill>
            <a:schemeClr val="tx1"/>
          </a:solidFill>
          <a:latin typeface="+mn-lt"/>
          <a:ea typeface="+mn-ea"/>
          <a:cs typeface="+mn-cs"/>
        </a:defRPr>
      </a:lvl5pPr>
      <a:lvl6pPr marL="2706624" algn="l" defTabSz="1082650" rtl="0" eaLnBrk="1" latinLnBrk="0" hangingPunct="1">
        <a:defRPr sz="2131" kern="1200">
          <a:solidFill>
            <a:schemeClr val="tx1"/>
          </a:solidFill>
          <a:latin typeface="+mn-lt"/>
          <a:ea typeface="+mn-ea"/>
          <a:cs typeface="+mn-cs"/>
        </a:defRPr>
      </a:lvl6pPr>
      <a:lvl7pPr marL="3247949" algn="l" defTabSz="1082650" rtl="0" eaLnBrk="1" latinLnBrk="0" hangingPunct="1">
        <a:defRPr sz="2131" kern="1200">
          <a:solidFill>
            <a:schemeClr val="tx1"/>
          </a:solidFill>
          <a:latin typeface="+mn-lt"/>
          <a:ea typeface="+mn-ea"/>
          <a:cs typeface="+mn-cs"/>
        </a:defRPr>
      </a:lvl7pPr>
      <a:lvl8pPr marL="3789274" algn="l" defTabSz="1082650" rtl="0" eaLnBrk="1" latinLnBrk="0" hangingPunct="1">
        <a:defRPr sz="2131" kern="1200">
          <a:solidFill>
            <a:schemeClr val="tx1"/>
          </a:solidFill>
          <a:latin typeface="+mn-lt"/>
          <a:ea typeface="+mn-ea"/>
          <a:cs typeface="+mn-cs"/>
        </a:defRPr>
      </a:lvl8pPr>
      <a:lvl9pPr marL="4330598" algn="l" defTabSz="1082650" rtl="0" eaLnBrk="1" latinLnBrk="0" hangingPunct="1">
        <a:defRPr sz="2131"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lumMod val="7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41338" y="325179"/>
            <a:ext cx="9744075" cy="1353344"/>
          </a:xfrm>
          <a:prstGeom prst="rect">
            <a:avLst/>
          </a:prstGeom>
        </p:spPr>
        <p:txBody>
          <a:bodyPr vert="horz" lIns="91440" tIns="45720" rIns="91440" bIns="45720" rtlCol="0" anchor="ctr">
            <a:normAutofit/>
          </a:bodyPr>
          <a:lstStyle/>
          <a:p>
            <a:r>
              <a:rPr lang="en-US"/>
              <a:t>Click to edit Master title style</a:t>
            </a:r>
            <a:endParaRPr lang="el-GR"/>
          </a:p>
        </p:txBody>
      </p:sp>
      <p:sp>
        <p:nvSpPr>
          <p:cNvPr id="3" name="Text Placeholder 2"/>
          <p:cNvSpPr>
            <a:spLocks noGrp="1"/>
          </p:cNvSpPr>
          <p:nvPr>
            <p:ph type="body" idx="1"/>
          </p:nvPr>
        </p:nvSpPr>
        <p:spPr>
          <a:xfrm>
            <a:off x="541338" y="1894682"/>
            <a:ext cx="9744075" cy="535886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p:cNvSpPr>
            <a:spLocks noGrp="1"/>
          </p:cNvSpPr>
          <p:nvPr>
            <p:ph type="dt" sz="half" idx="2"/>
          </p:nvPr>
        </p:nvSpPr>
        <p:spPr>
          <a:xfrm>
            <a:off x="541337" y="7526096"/>
            <a:ext cx="2526242" cy="432318"/>
          </a:xfrm>
          <a:prstGeom prst="rect">
            <a:avLst/>
          </a:prstGeom>
        </p:spPr>
        <p:txBody>
          <a:bodyPr vert="horz" lIns="91440" tIns="45720" rIns="91440" bIns="45720" rtlCol="0" anchor="ctr"/>
          <a:lstStyle>
            <a:lvl1pPr algn="l">
              <a:defRPr sz="1421">
                <a:solidFill>
                  <a:schemeClr val="tx1">
                    <a:tint val="75000"/>
                  </a:schemeClr>
                </a:solidFill>
              </a:defRPr>
            </a:lvl1pPr>
          </a:lstStyle>
          <a:p>
            <a:fld id="{79C6D00A-B865-405E-AE51-4C83ED671E74}" type="datetimeFigureOut">
              <a:rPr lang="en-US" smtClean="0"/>
              <a:t>2/28/2021</a:t>
            </a:fld>
            <a:endParaRPr lang="en-US"/>
          </a:p>
        </p:txBody>
      </p:sp>
      <p:sp>
        <p:nvSpPr>
          <p:cNvPr id="5" name="Footer Placeholder 4"/>
          <p:cNvSpPr>
            <a:spLocks noGrp="1"/>
          </p:cNvSpPr>
          <p:nvPr>
            <p:ph type="ftr" sz="quarter" idx="3"/>
          </p:nvPr>
        </p:nvSpPr>
        <p:spPr>
          <a:xfrm>
            <a:off x="3699140" y="7526096"/>
            <a:ext cx="3428471" cy="432318"/>
          </a:xfrm>
          <a:prstGeom prst="rect">
            <a:avLst/>
          </a:prstGeom>
        </p:spPr>
        <p:txBody>
          <a:bodyPr vert="horz" lIns="91440" tIns="45720" rIns="91440" bIns="45720" rtlCol="0" anchor="ctr"/>
          <a:lstStyle>
            <a:lvl1pPr algn="ctr">
              <a:defRPr sz="1421">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7759171" y="7526096"/>
            <a:ext cx="2526242" cy="432318"/>
          </a:xfrm>
          <a:prstGeom prst="rect">
            <a:avLst/>
          </a:prstGeom>
        </p:spPr>
        <p:txBody>
          <a:bodyPr vert="horz" lIns="91440" tIns="45720" rIns="91440" bIns="45720" rtlCol="0" anchor="ctr"/>
          <a:lstStyle>
            <a:lvl1pPr algn="r">
              <a:defRPr sz="1421">
                <a:solidFill>
                  <a:schemeClr val="tx1">
                    <a:tint val="75000"/>
                  </a:schemeClr>
                </a:solidFill>
              </a:defRPr>
            </a:lvl1pPr>
          </a:lstStyle>
          <a:p>
            <a:fld id="{F85A07AA-7A5D-4778-A7E4-4A6E379E3C41}" type="slidenum">
              <a:rPr lang="en-US" smtClean="0"/>
              <a:t>‹#›</a:t>
            </a:fld>
            <a:endParaRPr lang="en-US"/>
          </a:p>
        </p:txBody>
      </p:sp>
    </p:spTree>
    <p:extLst>
      <p:ext uri="{BB962C8B-B14F-4D97-AF65-F5344CB8AC3E}">
        <p14:creationId xmlns:p14="http://schemas.microsoft.com/office/powerpoint/2010/main" val="1583833948"/>
      </p:ext>
    </p:extLst>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 id="2147483816" r:id="rId12"/>
  </p:sldLayoutIdLst>
  <p:txStyles>
    <p:titleStyle>
      <a:lvl1pPr algn="ctr" defTabSz="1082650" rtl="0" eaLnBrk="1" latinLnBrk="0" hangingPunct="1">
        <a:spcBef>
          <a:spcPct val="0"/>
        </a:spcBef>
        <a:buNone/>
        <a:defRPr sz="5210" kern="1200">
          <a:solidFill>
            <a:schemeClr val="tx1"/>
          </a:solidFill>
          <a:latin typeface="+mj-lt"/>
          <a:ea typeface="+mj-ea"/>
          <a:cs typeface="+mj-cs"/>
        </a:defRPr>
      </a:lvl1pPr>
    </p:titleStyle>
    <p:bodyStyle>
      <a:lvl1pPr marL="405994" indent="-405994" algn="l" defTabSz="1082650" rtl="0" eaLnBrk="1" latinLnBrk="0" hangingPunct="1">
        <a:spcBef>
          <a:spcPct val="20000"/>
        </a:spcBef>
        <a:buFont typeface="Arial" pitchFamily="34" charset="0"/>
        <a:buChar char="•"/>
        <a:defRPr sz="3789" kern="1200">
          <a:solidFill>
            <a:schemeClr val="tx1"/>
          </a:solidFill>
          <a:latin typeface="+mn-lt"/>
          <a:ea typeface="+mn-ea"/>
          <a:cs typeface="+mn-cs"/>
        </a:defRPr>
      </a:lvl1pPr>
      <a:lvl2pPr marL="879653" indent="-338328" algn="l" defTabSz="1082650" rtl="0" eaLnBrk="1" latinLnBrk="0" hangingPunct="1">
        <a:spcBef>
          <a:spcPct val="20000"/>
        </a:spcBef>
        <a:buFont typeface="Arial" pitchFamily="34" charset="0"/>
        <a:buChar char="–"/>
        <a:defRPr sz="3315" kern="1200">
          <a:solidFill>
            <a:schemeClr val="tx1"/>
          </a:solidFill>
          <a:latin typeface="+mn-lt"/>
          <a:ea typeface="+mn-ea"/>
          <a:cs typeface="+mn-cs"/>
        </a:defRPr>
      </a:lvl2pPr>
      <a:lvl3pPr marL="1353312" indent="-270662" algn="l" defTabSz="1082650" rtl="0" eaLnBrk="1" latinLnBrk="0" hangingPunct="1">
        <a:spcBef>
          <a:spcPct val="20000"/>
        </a:spcBef>
        <a:buFont typeface="Arial" pitchFamily="34" charset="0"/>
        <a:buChar char="•"/>
        <a:defRPr sz="2842" kern="1200">
          <a:solidFill>
            <a:schemeClr val="tx1"/>
          </a:solidFill>
          <a:latin typeface="+mn-lt"/>
          <a:ea typeface="+mn-ea"/>
          <a:cs typeface="+mn-cs"/>
        </a:defRPr>
      </a:lvl3pPr>
      <a:lvl4pPr marL="1894637" indent="-270662" algn="l" defTabSz="1082650" rtl="0" eaLnBrk="1" latinLnBrk="0" hangingPunct="1">
        <a:spcBef>
          <a:spcPct val="20000"/>
        </a:spcBef>
        <a:buFont typeface="Arial" pitchFamily="34" charset="0"/>
        <a:buChar char="–"/>
        <a:defRPr sz="2368" kern="1200">
          <a:solidFill>
            <a:schemeClr val="tx1"/>
          </a:solidFill>
          <a:latin typeface="+mn-lt"/>
          <a:ea typeface="+mn-ea"/>
          <a:cs typeface="+mn-cs"/>
        </a:defRPr>
      </a:lvl4pPr>
      <a:lvl5pPr marL="2435962" indent="-270662" algn="l" defTabSz="1082650" rtl="0" eaLnBrk="1" latinLnBrk="0" hangingPunct="1">
        <a:spcBef>
          <a:spcPct val="20000"/>
        </a:spcBef>
        <a:buFont typeface="Arial" pitchFamily="34" charset="0"/>
        <a:buChar char="»"/>
        <a:defRPr sz="2368" kern="1200">
          <a:solidFill>
            <a:schemeClr val="tx1"/>
          </a:solidFill>
          <a:latin typeface="+mn-lt"/>
          <a:ea typeface="+mn-ea"/>
          <a:cs typeface="+mn-cs"/>
        </a:defRPr>
      </a:lvl5pPr>
      <a:lvl6pPr marL="2977286" indent="-270662" algn="l" defTabSz="1082650" rtl="0" eaLnBrk="1" latinLnBrk="0" hangingPunct="1">
        <a:spcBef>
          <a:spcPct val="20000"/>
        </a:spcBef>
        <a:buFont typeface="Arial" pitchFamily="34" charset="0"/>
        <a:buChar char="•"/>
        <a:defRPr sz="2368" kern="1200">
          <a:solidFill>
            <a:schemeClr val="tx1"/>
          </a:solidFill>
          <a:latin typeface="+mn-lt"/>
          <a:ea typeface="+mn-ea"/>
          <a:cs typeface="+mn-cs"/>
        </a:defRPr>
      </a:lvl6pPr>
      <a:lvl7pPr marL="3518611" indent="-270662" algn="l" defTabSz="1082650" rtl="0" eaLnBrk="1" latinLnBrk="0" hangingPunct="1">
        <a:spcBef>
          <a:spcPct val="20000"/>
        </a:spcBef>
        <a:buFont typeface="Arial" pitchFamily="34" charset="0"/>
        <a:buChar char="•"/>
        <a:defRPr sz="2368" kern="1200">
          <a:solidFill>
            <a:schemeClr val="tx1"/>
          </a:solidFill>
          <a:latin typeface="+mn-lt"/>
          <a:ea typeface="+mn-ea"/>
          <a:cs typeface="+mn-cs"/>
        </a:defRPr>
      </a:lvl7pPr>
      <a:lvl8pPr marL="4059936" indent="-270662" algn="l" defTabSz="1082650" rtl="0" eaLnBrk="1" latinLnBrk="0" hangingPunct="1">
        <a:spcBef>
          <a:spcPct val="20000"/>
        </a:spcBef>
        <a:buFont typeface="Arial" pitchFamily="34" charset="0"/>
        <a:buChar char="•"/>
        <a:defRPr sz="2368" kern="1200">
          <a:solidFill>
            <a:schemeClr val="tx1"/>
          </a:solidFill>
          <a:latin typeface="+mn-lt"/>
          <a:ea typeface="+mn-ea"/>
          <a:cs typeface="+mn-cs"/>
        </a:defRPr>
      </a:lvl8pPr>
      <a:lvl9pPr marL="4601261" indent="-270662" algn="l" defTabSz="1082650" rtl="0" eaLnBrk="1" latinLnBrk="0" hangingPunct="1">
        <a:spcBef>
          <a:spcPct val="20000"/>
        </a:spcBef>
        <a:buFont typeface="Arial" pitchFamily="34" charset="0"/>
        <a:buChar char="•"/>
        <a:defRPr sz="2368" kern="1200">
          <a:solidFill>
            <a:schemeClr val="tx1"/>
          </a:solidFill>
          <a:latin typeface="+mn-lt"/>
          <a:ea typeface="+mn-ea"/>
          <a:cs typeface="+mn-cs"/>
        </a:defRPr>
      </a:lvl9pPr>
    </p:bodyStyle>
    <p:otherStyle>
      <a:defPPr>
        <a:defRPr lang="el-GR"/>
      </a:defPPr>
      <a:lvl1pPr marL="0" algn="l" defTabSz="1082650" rtl="0" eaLnBrk="1" latinLnBrk="0" hangingPunct="1">
        <a:defRPr sz="2131" kern="1200">
          <a:solidFill>
            <a:schemeClr val="tx1"/>
          </a:solidFill>
          <a:latin typeface="+mn-lt"/>
          <a:ea typeface="+mn-ea"/>
          <a:cs typeface="+mn-cs"/>
        </a:defRPr>
      </a:lvl1pPr>
      <a:lvl2pPr marL="541325" algn="l" defTabSz="1082650" rtl="0" eaLnBrk="1" latinLnBrk="0" hangingPunct="1">
        <a:defRPr sz="2131" kern="1200">
          <a:solidFill>
            <a:schemeClr val="tx1"/>
          </a:solidFill>
          <a:latin typeface="+mn-lt"/>
          <a:ea typeface="+mn-ea"/>
          <a:cs typeface="+mn-cs"/>
        </a:defRPr>
      </a:lvl2pPr>
      <a:lvl3pPr marL="1082650" algn="l" defTabSz="1082650" rtl="0" eaLnBrk="1" latinLnBrk="0" hangingPunct="1">
        <a:defRPr sz="2131" kern="1200">
          <a:solidFill>
            <a:schemeClr val="tx1"/>
          </a:solidFill>
          <a:latin typeface="+mn-lt"/>
          <a:ea typeface="+mn-ea"/>
          <a:cs typeface="+mn-cs"/>
        </a:defRPr>
      </a:lvl3pPr>
      <a:lvl4pPr marL="1623974" algn="l" defTabSz="1082650" rtl="0" eaLnBrk="1" latinLnBrk="0" hangingPunct="1">
        <a:defRPr sz="2131" kern="1200">
          <a:solidFill>
            <a:schemeClr val="tx1"/>
          </a:solidFill>
          <a:latin typeface="+mn-lt"/>
          <a:ea typeface="+mn-ea"/>
          <a:cs typeface="+mn-cs"/>
        </a:defRPr>
      </a:lvl4pPr>
      <a:lvl5pPr marL="2165299" algn="l" defTabSz="1082650" rtl="0" eaLnBrk="1" latinLnBrk="0" hangingPunct="1">
        <a:defRPr sz="2131" kern="1200">
          <a:solidFill>
            <a:schemeClr val="tx1"/>
          </a:solidFill>
          <a:latin typeface="+mn-lt"/>
          <a:ea typeface="+mn-ea"/>
          <a:cs typeface="+mn-cs"/>
        </a:defRPr>
      </a:lvl5pPr>
      <a:lvl6pPr marL="2706624" algn="l" defTabSz="1082650" rtl="0" eaLnBrk="1" latinLnBrk="0" hangingPunct="1">
        <a:defRPr sz="2131" kern="1200">
          <a:solidFill>
            <a:schemeClr val="tx1"/>
          </a:solidFill>
          <a:latin typeface="+mn-lt"/>
          <a:ea typeface="+mn-ea"/>
          <a:cs typeface="+mn-cs"/>
        </a:defRPr>
      </a:lvl6pPr>
      <a:lvl7pPr marL="3247949" algn="l" defTabSz="1082650" rtl="0" eaLnBrk="1" latinLnBrk="0" hangingPunct="1">
        <a:defRPr sz="2131" kern="1200">
          <a:solidFill>
            <a:schemeClr val="tx1"/>
          </a:solidFill>
          <a:latin typeface="+mn-lt"/>
          <a:ea typeface="+mn-ea"/>
          <a:cs typeface="+mn-cs"/>
        </a:defRPr>
      </a:lvl7pPr>
      <a:lvl8pPr marL="3789274" algn="l" defTabSz="1082650" rtl="0" eaLnBrk="1" latinLnBrk="0" hangingPunct="1">
        <a:defRPr sz="2131" kern="1200">
          <a:solidFill>
            <a:schemeClr val="tx1"/>
          </a:solidFill>
          <a:latin typeface="+mn-lt"/>
          <a:ea typeface="+mn-ea"/>
          <a:cs typeface="+mn-cs"/>
        </a:defRPr>
      </a:lvl8pPr>
      <a:lvl9pPr marL="4330598" algn="l" defTabSz="1082650" rtl="0" eaLnBrk="1" latinLnBrk="0" hangingPunct="1">
        <a:defRPr sz="213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chart" Target="../charts/chart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chart" Target="../charts/chart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chart" Target="../charts/chart1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chart" Target="../charts/chart1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chart" Target="../charts/chart1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chart" Target="../charts/chart13.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chart" Target="../charts/chart1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chart" Target="../charts/chart15.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chart" Target="../charts/chart16.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chart" Target="../charts/chart17.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chart" Target="../charts/chart18.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chart" Target="../charts/chart19.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chart" Target="../charts/chart20.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chart" Target="../charts/chart21.xm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chart" Target="../charts/chart22.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chart" Target="../charts/chart23.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chart" Target="../charts/chart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ubtitle 2">
            <a:extLst>
              <a:ext uri="{FF2B5EF4-FFF2-40B4-BE49-F238E27FC236}">
                <a16:creationId xmlns:a16="http://schemas.microsoft.com/office/drawing/2014/main" id="{A8A476B2-F500-4B48-896B-7EAEC311A8BB}"/>
              </a:ext>
            </a:extLst>
          </p:cNvPr>
          <p:cNvSpPr>
            <a:spLocks noGrp="1"/>
          </p:cNvSpPr>
          <p:nvPr>
            <p:ph type="subTitle" idx="1"/>
          </p:nvPr>
        </p:nvSpPr>
        <p:spPr>
          <a:xfrm>
            <a:off x="1522512" y="3236748"/>
            <a:ext cx="8035479" cy="599607"/>
          </a:xfrm>
        </p:spPr>
        <p:txBody>
          <a:bodyPr/>
          <a:lstStyle/>
          <a:p>
            <a:pPr eaLnBrk="1" fontAlgn="auto" hangingPunct="1">
              <a:spcAft>
                <a:spcPts val="0"/>
              </a:spcAft>
              <a:defRPr/>
            </a:pPr>
            <a:r>
              <a:rPr lang="el-GR" altLang="en-US" b="1" dirty="0">
                <a:solidFill>
                  <a:srgbClr val="333C5C"/>
                </a:solidFill>
              </a:rPr>
              <a:t>ΠΑΝΕΛΛΑΔΙΚΗ   ΕΡΕΥΝΑ</a:t>
            </a:r>
          </a:p>
          <a:p>
            <a:pPr eaLnBrk="1" hangingPunct="1"/>
            <a:endParaRPr lang="en-US" altLang="el-GR" sz="2605" dirty="0"/>
          </a:p>
        </p:txBody>
      </p:sp>
      <p:sp>
        <p:nvSpPr>
          <p:cNvPr id="4099" name="TextBox 8">
            <a:extLst>
              <a:ext uri="{FF2B5EF4-FFF2-40B4-BE49-F238E27FC236}">
                <a16:creationId xmlns:a16="http://schemas.microsoft.com/office/drawing/2014/main" id="{53549F71-39B0-48CB-BEBE-0E73B818914B}"/>
              </a:ext>
            </a:extLst>
          </p:cNvPr>
          <p:cNvSpPr txBox="1">
            <a:spLocks noChangeArrowheads="1"/>
          </p:cNvSpPr>
          <p:nvPr/>
        </p:nvSpPr>
        <p:spPr bwMode="auto">
          <a:xfrm>
            <a:off x="11278" y="4657758"/>
            <a:ext cx="11001557" cy="4567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defTabSz="1082650" eaLnBrk="1" fontAlgn="base" hangingPunct="1">
              <a:spcBef>
                <a:spcPct val="0"/>
              </a:spcBef>
              <a:spcAft>
                <a:spcPct val="0"/>
              </a:spcAft>
              <a:defRPr/>
            </a:pPr>
            <a:r>
              <a:rPr lang="el-GR" altLang="el-GR" sz="2368" b="1">
                <a:solidFill>
                  <a:srgbClr val="333C5C"/>
                </a:solidFill>
                <a:latin typeface="Calibri" panose="020F0502020204030204" pitchFamily="34" charset="0"/>
              </a:rPr>
              <a:t>ΜΑΡΤΙΟΣ 2021</a:t>
            </a:r>
            <a:endParaRPr lang="en-US" altLang="el-GR" sz="2368" b="1" dirty="0">
              <a:solidFill>
                <a:srgbClr val="333C5C"/>
              </a:solidFill>
              <a:latin typeface="Calibri" panose="020F0502020204030204" pitchFamily="34" charset="0"/>
            </a:endParaRPr>
          </a:p>
        </p:txBody>
      </p:sp>
      <p:pic>
        <p:nvPicPr>
          <p:cNvPr id="4100" name="Picture 5">
            <a:extLst>
              <a:ext uri="{FF2B5EF4-FFF2-40B4-BE49-F238E27FC236}">
                <a16:creationId xmlns:a16="http://schemas.microsoft.com/office/drawing/2014/main" id="{548BF941-AAF1-4465-8945-8203C2D17886}"/>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853299" y="625641"/>
            <a:ext cx="5315634" cy="12392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744340" y="432319"/>
            <a:ext cx="9338072" cy="1492734"/>
          </a:xfrm>
        </p:spPr>
        <p:txBody>
          <a:bodyPr>
            <a:normAutofit/>
          </a:bodyPr>
          <a:lstStyle/>
          <a:p>
            <a:pPr algn="l"/>
            <a:r>
              <a:rPr lang="el-GR" sz="1600" b="1" dirty="0"/>
              <a:t>Πιστεύετε ότι μέσα στο 2021 θα υπάρχει βελτίωση της Οικονομίας, της κατάστασης που αντιμετωπίζουν Επιχειρήσεις και εργαζόμενοι λόγω της πανδημίας;</a:t>
            </a:r>
            <a:endParaRPr lang="en-US" sz="1600" b="1" dirty="0">
              <a:latin typeface="Cambria" pitchFamily="18" charset="0"/>
              <a:ea typeface="Cambria" pitchFamily="18" charset="0"/>
            </a:endParaRPr>
          </a:p>
        </p:txBody>
      </p:sp>
      <p:graphicFrame>
        <p:nvGraphicFramePr>
          <p:cNvPr id="3" name="Table 2"/>
          <p:cNvGraphicFramePr>
            <a:graphicFrameLocks noGrp="1"/>
          </p:cNvGraphicFramePr>
          <p:nvPr>
            <p:extLst>
              <p:ext uri="{D42A27DB-BD31-4B8C-83A1-F6EECF244321}">
                <p14:modId xmlns:p14="http://schemas.microsoft.com/office/powerpoint/2010/main" val="493924793"/>
              </p:ext>
            </p:extLst>
          </p:nvPr>
        </p:nvGraphicFramePr>
        <p:xfrm>
          <a:off x="2281326" y="2514599"/>
          <a:ext cx="6223000" cy="1672392"/>
        </p:xfrm>
        <a:graphic>
          <a:graphicData uri="http://schemas.openxmlformats.org/drawingml/2006/table">
            <a:tbl>
              <a:tblPr>
                <a:tableStyleId>{6E25E649-3F16-4E02-A733-19D2CDBF48F0}</a:tableStyleId>
              </a:tblPr>
              <a:tblGrid>
                <a:gridCol w="980075">
                  <a:extLst>
                    <a:ext uri="{9D8B030D-6E8A-4147-A177-3AD203B41FA5}">
                      <a16:colId xmlns:a16="http://schemas.microsoft.com/office/drawing/2014/main" val="20000"/>
                    </a:ext>
                  </a:extLst>
                </a:gridCol>
                <a:gridCol w="964216">
                  <a:extLst>
                    <a:ext uri="{9D8B030D-6E8A-4147-A177-3AD203B41FA5}">
                      <a16:colId xmlns:a16="http://schemas.microsoft.com/office/drawing/2014/main" val="20001"/>
                    </a:ext>
                  </a:extLst>
                </a:gridCol>
                <a:gridCol w="1065713">
                  <a:extLst>
                    <a:ext uri="{9D8B030D-6E8A-4147-A177-3AD203B41FA5}">
                      <a16:colId xmlns:a16="http://schemas.microsoft.com/office/drawing/2014/main" val="20002"/>
                    </a:ext>
                  </a:extLst>
                </a:gridCol>
                <a:gridCol w="1094258">
                  <a:extLst>
                    <a:ext uri="{9D8B030D-6E8A-4147-A177-3AD203B41FA5}">
                      <a16:colId xmlns:a16="http://schemas.microsoft.com/office/drawing/2014/main" val="20003"/>
                    </a:ext>
                  </a:extLst>
                </a:gridCol>
                <a:gridCol w="1002277">
                  <a:extLst>
                    <a:ext uri="{9D8B030D-6E8A-4147-A177-3AD203B41FA5}">
                      <a16:colId xmlns:a16="http://schemas.microsoft.com/office/drawing/2014/main" val="20004"/>
                    </a:ext>
                  </a:extLst>
                </a:gridCol>
                <a:gridCol w="1116461">
                  <a:extLst>
                    <a:ext uri="{9D8B030D-6E8A-4147-A177-3AD203B41FA5}">
                      <a16:colId xmlns:a16="http://schemas.microsoft.com/office/drawing/2014/main" val="20005"/>
                    </a:ext>
                  </a:extLst>
                </a:gridCol>
              </a:tblGrid>
              <a:tr h="278732">
                <a:tc>
                  <a:txBody>
                    <a:bodyPr/>
                    <a:lstStyle/>
                    <a:p>
                      <a:pPr algn="ctr" fontAlgn="b"/>
                      <a:endParaRPr lang="el-GR" sz="1100" b="1" i="0" u="none" strike="noStrike" dirty="0">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ΝΑΙ</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ΜΑΛΛΟΝ ΝΑΙ</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ΜΑΛΛΟΝ ΟΧΙ</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ΟΧΙ</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ΔΓ/ΔΑ</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extLst>
                  <a:ext uri="{0D108BD9-81ED-4DB2-BD59-A6C34878D82A}">
                    <a16:rowId xmlns:a16="http://schemas.microsoft.com/office/drawing/2014/main" val="10000"/>
                  </a:ext>
                </a:extLst>
              </a:tr>
              <a:tr h="278732">
                <a:tc>
                  <a:txBody>
                    <a:bodyPr/>
                    <a:lstStyle/>
                    <a:p>
                      <a:pPr algn="ctr" fontAlgn="b"/>
                      <a:r>
                        <a:rPr lang="el-GR" sz="1100" b="1" u="none" strike="noStrike">
                          <a:effectLst/>
                        </a:rPr>
                        <a:t>Δεξιά</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21,7</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32,5</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dirty="0">
                          <a:effectLst/>
                        </a:rPr>
                        <a:t>19,2</a:t>
                      </a:r>
                      <a:endParaRPr lang="el-GR" sz="1100" b="1" i="0" u="none" strike="noStrike" dirty="0">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24,2</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2,5</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extLst>
                  <a:ext uri="{0D108BD9-81ED-4DB2-BD59-A6C34878D82A}">
                    <a16:rowId xmlns:a16="http://schemas.microsoft.com/office/drawing/2014/main" val="10001"/>
                  </a:ext>
                </a:extLst>
              </a:tr>
              <a:tr h="278732">
                <a:tc>
                  <a:txBody>
                    <a:bodyPr/>
                    <a:lstStyle/>
                    <a:p>
                      <a:pPr algn="ctr" fontAlgn="b"/>
                      <a:r>
                        <a:rPr lang="el-GR" sz="1100" b="1" u="none" strike="noStrike">
                          <a:effectLst/>
                        </a:rPr>
                        <a:t>Κεντροδεξιά</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16,2</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41,2</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19,6</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18,2</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4,7</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extLst>
                  <a:ext uri="{0D108BD9-81ED-4DB2-BD59-A6C34878D82A}">
                    <a16:rowId xmlns:a16="http://schemas.microsoft.com/office/drawing/2014/main" val="10002"/>
                  </a:ext>
                </a:extLst>
              </a:tr>
              <a:tr h="278732">
                <a:tc>
                  <a:txBody>
                    <a:bodyPr/>
                    <a:lstStyle/>
                    <a:p>
                      <a:pPr algn="ctr" fontAlgn="b"/>
                      <a:r>
                        <a:rPr lang="el-GR" sz="1100" b="1" u="none" strike="noStrike">
                          <a:effectLst/>
                        </a:rPr>
                        <a:t>Κέντρο</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10,0</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19,2</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24,9</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dirty="0">
                          <a:effectLst/>
                        </a:rPr>
                        <a:t>44,5</a:t>
                      </a:r>
                      <a:endParaRPr lang="el-GR" sz="1100" b="1" i="0" u="none" strike="noStrike" dirty="0">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1,3</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extLst>
                  <a:ext uri="{0D108BD9-81ED-4DB2-BD59-A6C34878D82A}">
                    <a16:rowId xmlns:a16="http://schemas.microsoft.com/office/drawing/2014/main" val="10003"/>
                  </a:ext>
                </a:extLst>
              </a:tr>
              <a:tr h="278732">
                <a:tc>
                  <a:txBody>
                    <a:bodyPr/>
                    <a:lstStyle/>
                    <a:p>
                      <a:pPr algn="ctr" fontAlgn="b"/>
                      <a:r>
                        <a:rPr lang="el-GR" sz="1100" b="1" u="none" strike="noStrike">
                          <a:effectLst/>
                        </a:rPr>
                        <a:t>Κεντροαριστερά</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6,0</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16,6</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19,2</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57,6</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0,7</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extLst>
                  <a:ext uri="{0D108BD9-81ED-4DB2-BD59-A6C34878D82A}">
                    <a16:rowId xmlns:a16="http://schemas.microsoft.com/office/drawing/2014/main" val="10004"/>
                  </a:ext>
                </a:extLst>
              </a:tr>
              <a:tr h="278732">
                <a:tc>
                  <a:txBody>
                    <a:bodyPr/>
                    <a:lstStyle/>
                    <a:p>
                      <a:pPr algn="ctr" fontAlgn="b"/>
                      <a:r>
                        <a:rPr lang="el-GR" sz="1100" b="1" u="none" strike="noStrike">
                          <a:effectLst/>
                        </a:rPr>
                        <a:t>Αριστερά</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3,8</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13,8</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13,8</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66,9</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dirty="0">
                          <a:effectLst/>
                        </a:rPr>
                        <a:t>1,5</a:t>
                      </a:r>
                      <a:endParaRPr lang="el-GR" sz="1100" b="1" i="0" u="none" strike="noStrike" dirty="0">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extLst>
                  <a:ext uri="{0D108BD9-81ED-4DB2-BD59-A6C34878D82A}">
                    <a16:rowId xmlns:a16="http://schemas.microsoft.com/office/drawing/2014/main" val="10005"/>
                  </a:ext>
                </a:extLst>
              </a:tr>
            </a:tbl>
          </a:graphicData>
        </a:graphic>
      </p:graphicFrame>
      <p:graphicFrame>
        <p:nvGraphicFramePr>
          <p:cNvPr id="4" name="Table 3"/>
          <p:cNvGraphicFramePr>
            <a:graphicFrameLocks noGrp="1"/>
          </p:cNvGraphicFramePr>
          <p:nvPr>
            <p:extLst>
              <p:ext uri="{D42A27DB-BD31-4B8C-83A1-F6EECF244321}">
                <p14:modId xmlns:p14="http://schemas.microsoft.com/office/powerpoint/2010/main" val="728804120"/>
              </p:ext>
            </p:extLst>
          </p:nvPr>
        </p:nvGraphicFramePr>
        <p:xfrm>
          <a:off x="2301875" y="4620126"/>
          <a:ext cx="6223000" cy="2057397"/>
        </p:xfrm>
        <a:graphic>
          <a:graphicData uri="http://schemas.openxmlformats.org/drawingml/2006/table">
            <a:tbl>
              <a:tblPr>
                <a:tableStyleId>{6E25E649-3F16-4E02-A733-19D2CDBF48F0}</a:tableStyleId>
              </a:tblPr>
              <a:tblGrid>
                <a:gridCol w="980075">
                  <a:extLst>
                    <a:ext uri="{9D8B030D-6E8A-4147-A177-3AD203B41FA5}">
                      <a16:colId xmlns:a16="http://schemas.microsoft.com/office/drawing/2014/main" val="20000"/>
                    </a:ext>
                  </a:extLst>
                </a:gridCol>
                <a:gridCol w="964216">
                  <a:extLst>
                    <a:ext uri="{9D8B030D-6E8A-4147-A177-3AD203B41FA5}">
                      <a16:colId xmlns:a16="http://schemas.microsoft.com/office/drawing/2014/main" val="20001"/>
                    </a:ext>
                  </a:extLst>
                </a:gridCol>
                <a:gridCol w="1065713">
                  <a:extLst>
                    <a:ext uri="{9D8B030D-6E8A-4147-A177-3AD203B41FA5}">
                      <a16:colId xmlns:a16="http://schemas.microsoft.com/office/drawing/2014/main" val="20002"/>
                    </a:ext>
                  </a:extLst>
                </a:gridCol>
                <a:gridCol w="1094258">
                  <a:extLst>
                    <a:ext uri="{9D8B030D-6E8A-4147-A177-3AD203B41FA5}">
                      <a16:colId xmlns:a16="http://schemas.microsoft.com/office/drawing/2014/main" val="20003"/>
                    </a:ext>
                  </a:extLst>
                </a:gridCol>
                <a:gridCol w="1002277">
                  <a:extLst>
                    <a:ext uri="{9D8B030D-6E8A-4147-A177-3AD203B41FA5}">
                      <a16:colId xmlns:a16="http://schemas.microsoft.com/office/drawing/2014/main" val="20004"/>
                    </a:ext>
                  </a:extLst>
                </a:gridCol>
                <a:gridCol w="1116461">
                  <a:extLst>
                    <a:ext uri="{9D8B030D-6E8A-4147-A177-3AD203B41FA5}">
                      <a16:colId xmlns:a16="http://schemas.microsoft.com/office/drawing/2014/main" val="20005"/>
                    </a:ext>
                  </a:extLst>
                </a:gridCol>
              </a:tblGrid>
              <a:tr h="263431">
                <a:tc>
                  <a:txBody>
                    <a:bodyPr/>
                    <a:lstStyle/>
                    <a:p>
                      <a:pPr algn="ctr" fontAlgn="b"/>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ΝΑΙ</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ΜΑΛΛΟΝ ΝΑΙ</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ΜΑΛΛΟΝ ΟΧΙ</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ΟΧΙ</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ΔΓ/ΔΑ</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extLst>
                  <a:ext uri="{0D108BD9-81ED-4DB2-BD59-A6C34878D82A}">
                    <a16:rowId xmlns:a16="http://schemas.microsoft.com/office/drawing/2014/main" val="10000"/>
                  </a:ext>
                </a:extLst>
              </a:tr>
              <a:tr h="263431">
                <a:tc>
                  <a:txBody>
                    <a:bodyPr/>
                    <a:lstStyle/>
                    <a:p>
                      <a:pPr algn="ctr" fontAlgn="b"/>
                      <a:r>
                        <a:rPr lang="el-GR" sz="1100" b="1" u="none" strike="noStrike">
                          <a:effectLst/>
                        </a:rPr>
                        <a:t>Ν.Δ.</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18,8</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37,9</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19,4</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21,3</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2,5</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extLst>
                  <a:ext uri="{0D108BD9-81ED-4DB2-BD59-A6C34878D82A}">
                    <a16:rowId xmlns:a16="http://schemas.microsoft.com/office/drawing/2014/main" val="10001"/>
                  </a:ext>
                </a:extLst>
              </a:tr>
              <a:tr h="263431">
                <a:tc>
                  <a:txBody>
                    <a:bodyPr/>
                    <a:lstStyle/>
                    <a:p>
                      <a:pPr algn="ctr" fontAlgn="b"/>
                      <a:r>
                        <a:rPr lang="el-GR" sz="1100" b="1" u="none" strike="noStrike" dirty="0">
                          <a:effectLst/>
                        </a:rPr>
                        <a:t>ΣΥΡΙΖΑ</a:t>
                      </a:r>
                      <a:endParaRPr lang="el-GR" sz="1100" b="1" i="0" u="none" strike="noStrike" dirty="0">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7,6</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11,2</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15,3</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62,2</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3,6</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extLst>
                  <a:ext uri="{0D108BD9-81ED-4DB2-BD59-A6C34878D82A}">
                    <a16:rowId xmlns:a16="http://schemas.microsoft.com/office/drawing/2014/main" val="10002"/>
                  </a:ext>
                </a:extLst>
              </a:tr>
              <a:tr h="476811">
                <a:tc>
                  <a:txBody>
                    <a:bodyPr/>
                    <a:lstStyle/>
                    <a:p>
                      <a:pPr algn="ctr" fontAlgn="b"/>
                      <a:r>
                        <a:rPr lang="el-GR" sz="1100" b="1" u="none" strike="noStrike">
                          <a:effectLst/>
                        </a:rPr>
                        <a:t>ΚΙΝΗΜΑ ΑΛΛΑΓΗΣ</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6,3</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31,7</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36,5</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dirty="0">
                          <a:effectLst/>
                        </a:rPr>
                        <a:t>23,8</a:t>
                      </a:r>
                      <a:endParaRPr lang="el-GR" sz="1100" b="1" i="0" u="none" strike="noStrike" dirty="0">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1,6</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extLst>
                  <a:ext uri="{0D108BD9-81ED-4DB2-BD59-A6C34878D82A}">
                    <a16:rowId xmlns:a16="http://schemas.microsoft.com/office/drawing/2014/main" val="10003"/>
                  </a:ext>
                </a:extLst>
              </a:tr>
              <a:tr h="263431">
                <a:tc>
                  <a:txBody>
                    <a:bodyPr/>
                    <a:lstStyle/>
                    <a:p>
                      <a:pPr algn="ctr" fontAlgn="b"/>
                      <a:r>
                        <a:rPr lang="el-GR" sz="1100" b="1" u="none" strike="noStrike">
                          <a:effectLst/>
                        </a:rPr>
                        <a:t>ΚΚΕ</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19,0</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9,5</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69,0</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2,4</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extLst>
                  <a:ext uri="{0D108BD9-81ED-4DB2-BD59-A6C34878D82A}">
                    <a16:rowId xmlns:a16="http://schemas.microsoft.com/office/drawing/2014/main" val="10004"/>
                  </a:ext>
                </a:extLst>
              </a:tr>
              <a:tr h="263431">
                <a:tc>
                  <a:txBody>
                    <a:bodyPr/>
                    <a:lstStyle/>
                    <a:p>
                      <a:pPr algn="ctr" fontAlgn="b"/>
                      <a:r>
                        <a:rPr lang="el-GR" sz="1100" b="1" u="none" strike="noStrike">
                          <a:effectLst/>
                        </a:rPr>
                        <a:t>ΕΛΛΗΝΙΚΗ ΛΥΣΗ</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6,9</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17,2</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75,9</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extLst>
                  <a:ext uri="{0D108BD9-81ED-4DB2-BD59-A6C34878D82A}">
                    <a16:rowId xmlns:a16="http://schemas.microsoft.com/office/drawing/2014/main" val="10005"/>
                  </a:ext>
                </a:extLst>
              </a:tr>
              <a:tr h="263431">
                <a:tc>
                  <a:txBody>
                    <a:bodyPr/>
                    <a:lstStyle/>
                    <a:p>
                      <a:pPr algn="ctr" fontAlgn="b"/>
                      <a:r>
                        <a:rPr lang="el-GR" sz="1100" b="1" u="none" strike="noStrike">
                          <a:effectLst/>
                        </a:rPr>
                        <a:t>ΜΕΡΑ 25</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7,1</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7,1</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10,7</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75,0</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endParaRPr lang="el-GR" sz="1100" b="1" i="0" u="none" strike="noStrike" dirty="0">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extLst>
                  <a:ext uri="{0D108BD9-81ED-4DB2-BD59-A6C34878D82A}">
                    <a16:rowId xmlns:a16="http://schemas.microsoft.com/office/drawing/2014/main" val="10006"/>
                  </a:ext>
                </a:extLst>
              </a:tr>
            </a:tbl>
          </a:graphicData>
        </a:graphic>
      </p:graphicFrame>
      <p:pic>
        <p:nvPicPr>
          <p:cNvPr id="5" name="Picture 1">
            <a:extLst>
              <a:ext uri="{FF2B5EF4-FFF2-40B4-BE49-F238E27FC236}">
                <a16:creationId xmlns:a16="http://schemas.microsoft.com/office/drawing/2014/main" id="{9D98DD80-43CE-4A3A-8D9A-DCE008754FE2}"/>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30784" y="7406757"/>
            <a:ext cx="1027112" cy="561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647142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744340" y="432319"/>
            <a:ext cx="9338072" cy="1117081"/>
          </a:xfrm>
        </p:spPr>
        <p:txBody>
          <a:bodyPr>
            <a:normAutofit/>
          </a:bodyPr>
          <a:lstStyle/>
          <a:p>
            <a:pPr algn="l"/>
            <a:r>
              <a:rPr lang="el-GR" sz="1600" b="1" dirty="0"/>
              <a:t>Πιστεύετε ότι το Σχέδιο Ανάκαμψης της Ευρωπαϊκής Ένωσης θα επιτρέψει στην Ελληνική Οικονομία να ανακάμψει ταχύτερα από τις αρνητικές συνέπειες  πανδημίας του κορονοιού;</a:t>
            </a:r>
            <a:endParaRPr lang="en-US" sz="1600" b="1" dirty="0">
              <a:latin typeface="Cambria" pitchFamily="18" charset="0"/>
              <a:ea typeface="Cambria" pitchFamily="18"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713313487"/>
              </p:ext>
            </p:extLst>
          </p:nvPr>
        </p:nvGraphicFramePr>
        <p:xfrm>
          <a:off x="1326995" y="1816410"/>
          <a:ext cx="8755417" cy="5526088"/>
        </p:xfrm>
        <a:graphic>
          <a:graphicData uri="http://schemas.openxmlformats.org/drawingml/2006/chart">
            <c:chart xmlns:c="http://schemas.openxmlformats.org/drawingml/2006/chart" xmlns:r="http://schemas.openxmlformats.org/officeDocument/2006/relationships" r:id="rId2"/>
          </a:graphicData>
        </a:graphic>
      </p:graphicFrame>
      <p:pic>
        <p:nvPicPr>
          <p:cNvPr id="5" name="Picture 1">
            <a:extLst>
              <a:ext uri="{FF2B5EF4-FFF2-40B4-BE49-F238E27FC236}">
                <a16:creationId xmlns:a16="http://schemas.microsoft.com/office/drawing/2014/main" id="{A288E50B-0AA3-4CC6-819C-E620CD96650D}"/>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30784" y="7406757"/>
            <a:ext cx="1027112" cy="561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647142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744340" y="432319"/>
            <a:ext cx="9338072" cy="1358898"/>
          </a:xfrm>
        </p:spPr>
        <p:txBody>
          <a:bodyPr>
            <a:normAutofit/>
          </a:bodyPr>
          <a:lstStyle/>
          <a:p>
            <a:pPr algn="l"/>
            <a:r>
              <a:rPr lang="el-GR" sz="1600" b="1" dirty="0"/>
              <a:t>Πιστεύετε ότι το Σχέδιο Ανάκαμψης της Ευρωπαϊκής Ένωσης θα επιτρέψει στην Ελληνική Οικονομία να ανακάμψει ταχύτερα από τις αρνητικές συνέπειες  πανδημίας του κορονοιού;</a:t>
            </a:r>
            <a:endParaRPr lang="en-US" sz="1600" b="1" dirty="0">
              <a:latin typeface="Cambria" pitchFamily="18" charset="0"/>
              <a:ea typeface="Cambria" pitchFamily="18" charset="0"/>
            </a:endParaRPr>
          </a:p>
        </p:txBody>
      </p:sp>
      <p:graphicFrame>
        <p:nvGraphicFramePr>
          <p:cNvPr id="3" name="Table 2"/>
          <p:cNvGraphicFramePr>
            <a:graphicFrameLocks noGrp="1"/>
          </p:cNvGraphicFramePr>
          <p:nvPr>
            <p:extLst>
              <p:ext uri="{D42A27DB-BD31-4B8C-83A1-F6EECF244321}">
                <p14:modId xmlns:p14="http://schemas.microsoft.com/office/powerpoint/2010/main" val="2134354430"/>
              </p:ext>
            </p:extLst>
          </p:nvPr>
        </p:nvGraphicFramePr>
        <p:xfrm>
          <a:off x="1003300" y="2387600"/>
          <a:ext cx="8470897" cy="1358898"/>
        </p:xfrm>
        <a:graphic>
          <a:graphicData uri="http://schemas.openxmlformats.org/drawingml/2006/table">
            <a:tbl>
              <a:tblPr>
                <a:tableStyleId>{6E25E649-3F16-4E02-A733-19D2CDBF48F0}</a:tableStyleId>
              </a:tblPr>
              <a:tblGrid>
                <a:gridCol w="1334101">
                  <a:extLst>
                    <a:ext uri="{9D8B030D-6E8A-4147-A177-3AD203B41FA5}">
                      <a16:colId xmlns:a16="http://schemas.microsoft.com/office/drawing/2014/main" val="20000"/>
                    </a:ext>
                  </a:extLst>
                </a:gridCol>
                <a:gridCol w="1312514">
                  <a:extLst>
                    <a:ext uri="{9D8B030D-6E8A-4147-A177-3AD203B41FA5}">
                      <a16:colId xmlns:a16="http://schemas.microsoft.com/office/drawing/2014/main" val="20001"/>
                    </a:ext>
                  </a:extLst>
                </a:gridCol>
                <a:gridCol w="1450675">
                  <a:extLst>
                    <a:ext uri="{9D8B030D-6E8A-4147-A177-3AD203B41FA5}">
                      <a16:colId xmlns:a16="http://schemas.microsoft.com/office/drawing/2014/main" val="20002"/>
                    </a:ext>
                  </a:extLst>
                </a:gridCol>
                <a:gridCol w="1489530">
                  <a:extLst>
                    <a:ext uri="{9D8B030D-6E8A-4147-A177-3AD203B41FA5}">
                      <a16:colId xmlns:a16="http://schemas.microsoft.com/office/drawing/2014/main" val="20003"/>
                    </a:ext>
                  </a:extLst>
                </a:gridCol>
                <a:gridCol w="1364323">
                  <a:extLst>
                    <a:ext uri="{9D8B030D-6E8A-4147-A177-3AD203B41FA5}">
                      <a16:colId xmlns:a16="http://schemas.microsoft.com/office/drawing/2014/main" val="20004"/>
                    </a:ext>
                  </a:extLst>
                </a:gridCol>
                <a:gridCol w="1519754">
                  <a:extLst>
                    <a:ext uri="{9D8B030D-6E8A-4147-A177-3AD203B41FA5}">
                      <a16:colId xmlns:a16="http://schemas.microsoft.com/office/drawing/2014/main" val="20005"/>
                    </a:ext>
                  </a:extLst>
                </a:gridCol>
              </a:tblGrid>
              <a:tr h="226483">
                <a:tc>
                  <a:txBody>
                    <a:bodyPr/>
                    <a:lstStyle/>
                    <a:p>
                      <a:pPr algn="ctr" fontAlgn="b"/>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ΝΑΙ</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ΜΑΛΛΟΝ ΝΑΙ</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ΜΑΛΛΟΝ ΟΧΙ</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ΟΧΙ</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ΔΓ/ΔΑ</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extLst>
                  <a:ext uri="{0D108BD9-81ED-4DB2-BD59-A6C34878D82A}">
                    <a16:rowId xmlns:a16="http://schemas.microsoft.com/office/drawing/2014/main" val="10000"/>
                  </a:ext>
                </a:extLst>
              </a:tr>
              <a:tr h="226483">
                <a:tc>
                  <a:txBody>
                    <a:bodyPr/>
                    <a:lstStyle/>
                    <a:p>
                      <a:pPr algn="ctr" fontAlgn="b"/>
                      <a:r>
                        <a:rPr lang="el-GR" sz="1100" b="1" u="none" strike="noStrike">
                          <a:effectLst/>
                        </a:rPr>
                        <a:t>Δεξιά</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31,4</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33,9</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10,7</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16,5</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7,4</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extLst>
                  <a:ext uri="{0D108BD9-81ED-4DB2-BD59-A6C34878D82A}">
                    <a16:rowId xmlns:a16="http://schemas.microsoft.com/office/drawing/2014/main" val="10001"/>
                  </a:ext>
                </a:extLst>
              </a:tr>
              <a:tr h="226483">
                <a:tc>
                  <a:txBody>
                    <a:bodyPr/>
                    <a:lstStyle/>
                    <a:p>
                      <a:pPr algn="ctr" fontAlgn="b"/>
                      <a:r>
                        <a:rPr lang="el-GR" sz="1100" b="1" u="none" strike="noStrike">
                          <a:effectLst/>
                        </a:rPr>
                        <a:t>Κεντροδεξιά</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27,5</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49,7</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9,4</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8,1</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5,4</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extLst>
                  <a:ext uri="{0D108BD9-81ED-4DB2-BD59-A6C34878D82A}">
                    <a16:rowId xmlns:a16="http://schemas.microsoft.com/office/drawing/2014/main" val="10002"/>
                  </a:ext>
                </a:extLst>
              </a:tr>
              <a:tr h="226483">
                <a:tc>
                  <a:txBody>
                    <a:bodyPr/>
                    <a:lstStyle/>
                    <a:p>
                      <a:pPr algn="ctr" fontAlgn="b"/>
                      <a:r>
                        <a:rPr lang="el-GR" sz="1100" b="1" u="none" strike="noStrike">
                          <a:effectLst/>
                        </a:rPr>
                        <a:t>Κέντρο</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15,7</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34,3</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dirty="0">
                          <a:effectLst/>
                        </a:rPr>
                        <a:t>19,6</a:t>
                      </a:r>
                      <a:endParaRPr lang="el-GR" sz="1100" b="1" i="0" u="none" strike="noStrike" dirty="0">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21,7</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8,7</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extLst>
                  <a:ext uri="{0D108BD9-81ED-4DB2-BD59-A6C34878D82A}">
                    <a16:rowId xmlns:a16="http://schemas.microsoft.com/office/drawing/2014/main" val="10003"/>
                  </a:ext>
                </a:extLst>
              </a:tr>
              <a:tr h="226483">
                <a:tc>
                  <a:txBody>
                    <a:bodyPr/>
                    <a:lstStyle/>
                    <a:p>
                      <a:pPr algn="ctr" fontAlgn="b"/>
                      <a:r>
                        <a:rPr lang="el-GR" sz="1100" b="1" u="none" strike="noStrike">
                          <a:effectLst/>
                        </a:rPr>
                        <a:t>Κεντροαριστερά</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8,0</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25,3</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23,3</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33,3</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10,0</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extLst>
                  <a:ext uri="{0D108BD9-81ED-4DB2-BD59-A6C34878D82A}">
                    <a16:rowId xmlns:a16="http://schemas.microsoft.com/office/drawing/2014/main" val="10004"/>
                  </a:ext>
                </a:extLst>
              </a:tr>
              <a:tr h="226483">
                <a:tc>
                  <a:txBody>
                    <a:bodyPr/>
                    <a:lstStyle/>
                    <a:p>
                      <a:pPr algn="ctr" fontAlgn="b"/>
                      <a:r>
                        <a:rPr lang="el-GR" sz="1100" b="1" u="none" strike="noStrike">
                          <a:effectLst/>
                        </a:rPr>
                        <a:t>Αριστερά</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4,6</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20,8</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26,9</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39,2</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dirty="0">
                          <a:effectLst/>
                        </a:rPr>
                        <a:t>8,5</a:t>
                      </a:r>
                      <a:endParaRPr lang="el-GR" sz="1100" b="1" i="0" u="none" strike="noStrike" dirty="0">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extLst>
                  <a:ext uri="{0D108BD9-81ED-4DB2-BD59-A6C34878D82A}">
                    <a16:rowId xmlns:a16="http://schemas.microsoft.com/office/drawing/2014/main" val="10005"/>
                  </a:ext>
                </a:extLst>
              </a:tr>
            </a:tbl>
          </a:graphicData>
        </a:graphic>
      </p:graphicFrame>
      <p:graphicFrame>
        <p:nvGraphicFramePr>
          <p:cNvPr id="4" name="Table 3"/>
          <p:cNvGraphicFramePr>
            <a:graphicFrameLocks noGrp="1"/>
          </p:cNvGraphicFramePr>
          <p:nvPr>
            <p:extLst>
              <p:ext uri="{D42A27DB-BD31-4B8C-83A1-F6EECF244321}">
                <p14:modId xmlns:p14="http://schemas.microsoft.com/office/powerpoint/2010/main" val="2859059451"/>
              </p:ext>
            </p:extLst>
          </p:nvPr>
        </p:nvGraphicFramePr>
        <p:xfrm>
          <a:off x="1003300" y="4060031"/>
          <a:ext cx="8470896" cy="2924963"/>
        </p:xfrm>
        <a:graphic>
          <a:graphicData uri="http://schemas.openxmlformats.org/drawingml/2006/table">
            <a:tbl>
              <a:tblPr>
                <a:tableStyleId>{6E25E649-3F16-4E02-A733-19D2CDBF48F0}</a:tableStyleId>
              </a:tblPr>
              <a:tblGrid>
                <a:gridCol w="1334102">
                  <a:extLst>
                    <a:ext uri="{9D8B030D-6E8A-4147-A177-3AD203B41FA5}">
                      <a16:colId xmlns:a16="http://schemas.microsoft.com/office/drawing/2014/main" val="20000"/>
                    </a:ext>
                  </a:extLst>
                </a:gridCol>
                <a:gridCol w="1312513">
                  <a:extLst>
                    <a:ext uri="{9D8B030D-6E8A-4147-A177-3AD203B41FA5}">
                      <a16:colId xmlns:a16="http://schemas.microsoft.com/office/drawing/2014/main" val="20001"/>
                    </a:ext>
                  </a:extLst>
                </a:gridCol>
                <a:gridCol w="1450674">
                  <a:extLst>
                    <a:ext uri="{9D8B030D-6E8A-4147-A177-3AD203B41FA5}">
                      <a16:colId xmlns:a16="http://schemas.microsoft.com/office/drawing/2014/main" val="20002"/>
                    </a:ext>
                  </a:extLst>
                </a:gridCol>
                <a:gridCol w="1489530">
                  <a:extLst>
                    <a:ext uri="{9D8B030D-6E8A-4147-A177-3AD203B41FA5}">
                      <a16:colId xmlns:a16="http://schemas.microsoft.com/office/drawing/2014/main" val="20003"/>
                    </a:ext>
                  </a:extLst>
                </a:gridCol>
                <a:gridCol w="1364324">
                  <a:extLst>
                    <a:ext uri="{9D8B030D-6E8A-4147-A177-3AD203B41FA5}">
                      <a16:colId xmlns:a16="http://schemas.microsoft.com/office/drawing/2014/main" val="20004"/>
                    </a:ext>
                  </a:extLst>
                </a:gridCol>
                <a:gridCol w="1519753">
                  <a:extLst>
                    <a:ext uri="{9D8B030D-6E8A-4147-A177-3AD203B41FA5}">
                      <a16:colId xmlns:a16="http://schemas.microsoft.com/office/drawing/2014/main" val="20005"/>
                    </a:ext>
                  </a:extLst>
                </a:gridCol>
              </a:tblGrid>
              <a:tr h="374515">
                <a:tc>
                  <a:txBody>
                    <a:bodyPr/>
                    <a:lstStyle/>
                    <a:p>
                      <a:pPr algn="ctr" fontAlgn="b"/>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ΝΑΙ</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ΜΑΛΛΟΝ ΝΑΙ</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ΜΑΛΛΟΝ ΟΧΙ</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ΟΧΙ</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ΔΓ/ΔΑ</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extLst>
                  <a:ext uri="{0D108BD9-81ED-4DB2-BD59-A6C34878D82A}">
                    <a16:rowId xmlns:a16="http://schemas.microsoft.com/office/drawing/2014/main" val="10000"/>
                  </a:ext>
                </a:extLst>
              </a:tr>
              <a:tr h="374515">
                <a:tc>
                  <a:txBody>
                    <a:bodyPr/>
                    <a:lstStyle/>
                    <a:p>
                      <a:pPr algn="ctr" fontAlgn="b"/>
                      <a:r>
                        <a:rPr lang="el-GR" sz="1100" b="1" u="none" strike="noStrike">
                          <a:effectLst/>
                        </a:rPr>
                        <a:t>Ν.Δ.</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29,0</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41,1</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10,8</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12,1</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7,0</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extLst>
                  <a:ext uri="{0D108BD9-81ED-4DB2-BD59-A6C34878D82A}">
                    <a16:rowId xmlns:a16="http://schemas.microsoft.com/office/drawing/2014/main" val="10001"/>
                  </a:ext>
                </a:extLst>
              </a:tr>
              <a:tr h="374515">
                <a:tc>
                  <a:txBody>
                    <a:bodyPr/>
                    <a:lstStyle/>
                    <a:p>
                      <a:pPr algn="ctr" fontAlgn="b"/>
                      <a:r>
                        <a:rPr lang="el-GR" sz="1100" b="1" u="none" strike="noStrike">
                          <a:effectLst/>
                        </a:rPr>
                        <a:t>ΣΥΡΙΖΑ</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10,0</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dirty="0">
                          <a:effectLst/>
                        </a:rPr>
                        <a:t>19,7</a:t>
                      </a:r>
                      <a:endParaRPr lang="el-GR" sz="1100" b="1" i="0" u="none" strike="noStrike" dirty="0">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25,7</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34,5</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10,0</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extLst>
                  <a:ext uri="{0D108BD9-81ED-4DB2-BD59-A6C34878D82A}">
                    <a16:rowId xmlns:a16="http://schemas.microsoft.com/office/drawing/2014/main" val="10002"/>
                  </a:ext>
                </a:extLst>
              </a:tr>
              <a:tr h="677873">
                <a:tc>
                  <a:txBody>
                    <a:bodyPr/>
                    <a:lstStyle/>
                    <a:p>
                      <a:pPr algn="ctr" fontAlgn="b"/>
                      <a:r>
                        <a:rPr lang="el-GR" sz="1100" b="1" u="none" strike="noStrike">
                          <a:effectLst/>
                        </a:rPr>
                        <a:t>ΚΙΝΗΜΑ ΑΛΛΑΓΗΣ</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dirty="0">
                          <a:effectLst/>
                        </a:rPr>
                        <a:t>17,5</a:t>
                      </a:r>
                      <a:endParaRPr lang="el-GR" sz="1100" b="1" i="0" u="none" strike="noStrike" dirty="0">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50,8</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15,9</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dirty="0">
                          <a:effectLst/>
                        </a:rPr>
                        <a:t>14,3</a:t>
                      </a:r>
                      <a:endParaRPr lang="el-GR" sz="1100" b="1" i="0" u="none" strike="noStrike" dirty="0">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1,6</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extLst>
                  <a:ext uri="{0D108BD9-81ED-4DB2-BD59-A6C34878D82A}">
                    <a16:rowId xmlns:a16="http://schemas.microsoft.com/office/drawing/2014/main" val="10003"/>
                  </a:ext>
                </a:extLst>
              </a:tr>
              <a:tr h="374515">
                <a:tc>
                  <a:txBody>
                    <a:bodyPr/>
                    <a:lstStyle/>
                    <a:p>
                      <a:pPr algn="ctr" fontAlgn="b"/>
                      <a:r>
                        <a:rPr lang="el-GR" sz="1100" b="1" u="none" strike="noStrike">
                          <a:effectLst/>
                        </a:rPr>
                        <a:t>ΚΚΕ</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7,1</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14,3</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dirty="0">
                          <a:effectLst/>
                        </a:rPr>
                        <a:t>23,8</a:t>
                      </a:r>
                      <a:endParaRPr lang="el-GR" sz="1100" b="1" i="0" u="none" strike="noStrike" dirty="0">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40,5</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14,3</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extLst>
                  <a:ext uri="{0D108BD9-81ED-4DB2-BD59-A6C34878D82A}">
                    <a16:rowId xmlns:a16="http://schemas.microsoft.com/office/drawing/2014/main" val="10004"/>
                  </a:ext>
                </a:extLst>
              </a:tr>
              <a:tr h="374515">
                <a:tc>
                  <a:txBody>
                    <a:bodyPr/>
                    <a:lstStyle/>
                    <a:p>
                      <a:pPr algn="ctr" fontAlgn="b"/>
                      <a:r>
                        <a:rPr lang="el-GR" sz="1100" b="1" u="none" strike="noStrike">
                          <a:effectLst/>
                        </a:rPr>
                        <a:t>ΕΛΛΗΝΙΚΗ ΛΥΣΗ</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25,0</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25,0</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42,9</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7,1</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extLst>
                  <a:ext uri="{0D108BD9-81ED-4DB2-BD59-A6C34878D82A}">
                    <a16:rowId xmlns:a16="http://schemas.microsoft.com/office/drawing/2014/main" val="10005"/>
                  </a:ext>
                </a:extLst>
              </a:tr>
              <a:tr h="374515">
                <a:tc>
                  <a:txBody>
                    <a:bodyPr/>
                    <a:lstStyle/>
                    <a:p>
                      <a:pPr algn="ctr" fontAlgn="b"/>
                      <a:r>
                        <a:rPr lang="el-GR" sz="1100" b="1" u="none" strike="noStrike">
                          <a:effectLst/>
                        </a:rPr>
                        <a:t>ΜΕΡΑ 25</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22,2</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29,6</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40,7</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dirty="0">
                          <a:effectLst/>
                        </a:rPr>
                        <a:t>7,4</a:t>
                      </a:r>
                      <a:endParaRPr lang="el-GR" sz="1100" b="1" i="0" u="none" strike="noStrike" dirty="0">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extLst>
                  <a:ext uri="{0D108BD9-81ED-4DB2-BD59-A6C34878D82A}">
                    <a16:rowId xmlns:a16="http://schemas.microsoft.com/office/drawing/2014/main" val="10006"/>
                  </a:ext>
                </a:extLst>
              </a:tr>
            </a:tbl>
          </a:graphicData>
        </a:graphic>
      </p:graphicFrame>
      <p:pic>
        <p:nvPicPr>
          <p:cNvPr id="5" name="Picture 1">
            <a:extLst>
              <a:ext uri="{FF2B5EF4-FFF2-40B4-BE49-F238E27FC236}">
                <a16:creationId xmlns:a16="http://schemas.microsoft.com/office/drawing/2014/main" id="{117A3AFB-AF8F-4EFE-A13F-0A4F35DA5F7C}"/>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30784" y="7406757"/>
            <a:ext cx="1027112" cy="561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647142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744340" y="432319"/>
            <a:ext cx="9338072" cy="1421881"/>
          </a:xfrm>
        </p:spPr>
        <p:txBody>
          <a:bodyPr>
            <a:normAutofit/>
          </a:bodyPr>
          <a:lstStyle/>
          <a:p>
            <a:pPr algn="l"/>
            <a:r>
              <a:rPr lang="el-GR" sz="1600" b="1" dirty="0"/>
              <a:t>Πιστεύετε ότι σ΄αυτή την περίοδο έξαρσης της πανδημίας θα έπρεπε και πρέπει να πραγματοποιούνται μαζικές συγκεντρώσεις που αντικειμενικά δημιουργούν συνθήκες συνωστισμού;</a:t>
            </a:r>
            <a:endParaRPr lang="en-US" sz="1600" b="1" dirty="0">
              <a:latin typeface="Cambria" pitchFamily="18" charset="0"/>
              <a:ea typeface="Cambria" pitchFamily="18"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345829783"/>
              </p:ext>
            </p:extLst>
          </p:nvPr>
        </p:nvGraphicFramePr>
        <p:xfrm>
          <a:off x="541337" y="1854200"/>
          <a:ext cx="9744075" cy="5399088"/>
        </p:xfrm>
        <a:graphic>
          <a:graphicData uri="http://schemas.openxmlformats.org/drawingml/2006/chart">
            <c:chart xmlns:c="http://schemas.openxmlformats.org/drawingml/2006/chart" xmlns:r="http://schemas.openxmlformats.org/officeDocument/2006/relationships" r:id="rId2"/>
          </a:graphicData>
        </a:graphic>
      </p:graphicFrame>
      <p:pic>
        <p:nvPicPr>
          <p:cNvPr id="5" name="Picture 1">
            <a:extLst>
              <a:ext uri="{FF2B5EF4-FFF2-40B4-BE49-F238E27FC236}">
                <a16:creationId xmlns:a16="http://schemas.microsoft.com/office/drawing/2014/main" id="{84E52804-1783-4EE6-9C64-49038BE3B3BB}"/>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30784" y="7406757"/>
            <a:ext cx="1027112" cy="561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647142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744340" y="432319"/>
            <a:ext cx="9338072" cy="1108997"/>
          </a:xfrm>
        </p:spPr>
        <p:txBody>
          <a:bodyPr>
            <a:normAutofit/>
          </a:bodyPr>
          <a:lstStyle/>
          <a:p>
            <a:pPr algn="l"/>
            <a:r>
              <a:rPr lang="el-GR" sz="1600" b="1" dirty="0"/>
              <a:t>Πιστεύετε ότι σ΄αυτή την περίοδο έξαρσης της πανδημίας θα έπρεπε και πρέπει να πραγματοποιούνται μαζικές συγκεντρώσεις που αντικειμενικά δημιουργούν συνθήκες συνωστισμού;</a:t>
            </a:r>
            <a:endParaRPr lang="en-US" sz="1600" b="1" dirty="0">
              <a:latin typeface="Cambria" pitchFamily="18" charset="0"/>
              <a:ea typeface="Cambria" pitchFamily="18" charset="0"/>
            </a:endParaRPr>
          </a:p>
        </p:txBody>
      </p:sp>
      <p:graphicFrame>
        <p:nvGraphicFramePr>
          <p:cNvPr id="3" name="Table 2"/>
          <p:cNvGraphicFramePr>
            <a:graphicFrameLocks noGrp="1"/>
          </p:cNvGraphicFramePr>
          <p:nvPr>
            <p:extLst>
              <p:ext uri="{D42A27DB-BD31-4B8C-83A1-F6EECF244321}">
                <p14:modId xmlns:p14="http://schemas.microsoft.com/office/powerpoint/2010/main" val="1466634053"/>
              </p:ext>
            </p:extLst>
          </p:nvPr>
        </p:nvGraphicFramePr>
        <p:xfrm>
          <a:off x="2271052" y="1761679"/>
          <a:ext cx="6223000" cy="2462957"/>
        </p:xfrm>
        <a:graphic>
          <a:graphicData uri="http://schemas.openxmlformats.org/drawingml/2006/table">
            <a:tbl>
              <a:tblPr>
                <a:tableStyleId>{6E25E649-3F16-4E02-A733-19D2CDBF48F0}</a:tableStyleId>
              </a:tblPr>
              <a:tblGrid>
                <a:gridCol w="980075">
                  <a:extLst>
                    <a:ext uri="{9D8B030D-6E8A-4147-A177-3AD203B41FA5}">
                      <a16:colId xmlns:a16="http://schemas.microsoft.com/office/drawing/2014/main" val="20000"/>
                    </a:ext>
                  </a:extLst>
                </a:gridCol>
                <a:gridCol w="964216">
                  <a:extLst>
                    <a:ext uri="{9D8B030D-6E8A-4147-A177-3AD203B41FA5}">
                      <a16:colId xmlns:a16="http://schemas.microsoft.com/office/drawing/2014/main" val="20001"/>
                    </a:ext>
                  </a:extLst>
                </a:gridCol>
                <a:gridCol w="1065713">
                  <a:extLst>
                    <a:ext uri="{9D8B030D-6E8A-4147-A177-3AD203B41FA5}">
                      <a16:colId xmlns:a16="http://schemas.microsoft.com/office/drawing/2014/main" val="20002"/>
                    </a:ext>
                  </a:extLst>
                </a:gridCol>
                <a:gridCol w="1094258">
                  <a:extLst>
                    <a:ext uri="{9D8B030D-6E8A-4147-A177-3AD203B41FA5}">
                      <a16:colId xmlns:a16="http://schemas.microsoft.com/office/drawing/2014/main" val="20003"/>
                    </a:ext>
                  </a:extLst>
                </a:gridCol>
                <a:gridCol w="1002277">
                  <a:extLst>
                    <a:ext uri="{9D8B030D-6E8A-4147-A177-3AD203B41FA5}">
                      <a16:colId xmlns:a16="http://schemas.microsoft.com/office/drawing/2014/main" val="20004"/>
                    </a:ext>
                  </a:extLst>
                </a:gridCol>
                <a:gridCol w="1116461">
                  <a:extLst>
                    <a:ext uri="{9D8B030D-6E8A-4147-A177-3AD203B41FA5}">
                      <a16:colId xmlns:a16="http://schemas.microsoft.com/office/drawing/2014/main" val="20005"/>
                    </a:ext>
                  </a:extLst>
                </a:gridCol>
              </a:tblGrid>
              <a:tr h="383059">
                <a:tc>
                  <a:txBody>
                    <a:bodyPr/>
                    <a:lstStyle/>
                    <a:p>
                      <a:pPr algn="ctr" fontAlgn="b"/>
                      <a:endParaRPr lang="el-GR" sz="1100" b="0" i="0" u="none" strike="noStrike" dirty="0">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ΝΑΙ</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ΜΑΛΛΟΝ ΝΑΙ</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ΜΑΛΛΟΝ ΟΧΙ</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ΟΧΙ</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ΔΓ/ΔΑ</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extLst>
                  <a:ext uri="{0D108BD9-81ED-4DB2-BD59-A6C34878D82A}">
                    <a16:rowId xmlns:a16="http://schemas.microsoft.com/office/drawing/2014/main" val="10000"/>
                  </a:ext>
                </a:extLst>
              </a:tr>
              <a:tr h="547662">
                <a:tc>
                  <a:txBody>
                    <a:bodyPr/>
                    <a:lstStyle/>
                    <a:p>
                      <a:pPr algn="ctr" fontAlgn="b"/>
                      <a:r>
                        <a:rPr lang="el-GR" sz="1100" b="1" u="none" strike="noStrike">
                          <a:effectLst/>
                        </a:rPr>
                        <a:t>Δεξιά</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3,3</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2,5</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10,0</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82,5</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1,7</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extLst>
                  <a:ext uri="{0D108BD9-81ED-4DB2-BD59-A6C34878D82A}">
                    <a16:rowId xmlns:a16="http://schemas.microsoft.com/office/drawing/2014/main" val="10001"/>
                  </a:ext>
                </a:extLst>
              </a:tr>
              <a:tr h="383059">
                <a:tc>
                  <a:txBody>
                    <a:bodyPr/>
                    <a:lstStyle/>
                    <a:p>
                      <a:pPr algn="ctr" fontAlgn="b"/>
                      <a:r>
                        <a:rPr lang="el-GR" sz="1100" b="1" u="none" strike="noStrike">
                          <a:effectLst/>
                        </a:rPr>
                        <a:t>Κεντροδεξιά</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1,4</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4,8</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4,8</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88,4</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0,7</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extLst>
                  <a:ext uri="{0D108BD9-81ED-4DB2-BD59-A6C34878D82A}">
                    <a16:rowId xmlns:a16="http://schemas.microsoft.com/office/drawing/2014/main" val="10002"/>
                  </a:ext>
                </a:extLst>
              </a:tr>
              <a:tr h="383059">
                <a:tc>
                  <a:txBody>
                    <a:bodyPr/>
                    <a:lstStyle/>
                    <a:p>
                      <a:pPr algn="ctr" fontAlgn="b"/>
                      <a:r>
                        <a:rPr lang="el-GR" sz="1100" b="1" u="none" strike="noStrike">
                          <a:effectLst/>
                        </a:rPr>
                        <a:t>Κέντρο</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7,8</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3,9</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7,0</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78,3</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3,0</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extLst>
                  <a:ext uri="{0D108BD9-81ED-4DB2-BD59-A6C34878D82A}">
                    <a16:rowId xmlns:a16="http://schemas.microsoft.com/office/drawing/2014/main" val="10003"/>
                  </a:ext>
                </a:extLst>
              </a:tr>
              <a:tr h="383059">
                <a:tc>
                  <a:txBody>
                    <a:bodyPr/>
                    <a:lstStyle/>
                    <a:p>
                      <a:pPr algn="ctr" fontAlgn="b"/>
                      <a:r>
                        <a:rPr lang="el-GR" sz="1100" b="1" u="none" strike="noStrike">
                          <a:effectLst/>
                        </a:rPr>
                        <a:t>Κεντροαριστερά</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17,3</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10,0</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16,0</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53,3</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3,3</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extLst>
                  <a:ext uri="{0D108BD9-81ED-4DB2-BD59-A6C34878D82A}">
                    <a16:rowId xmlns:a16="http://schemas.microsoft.com/office/drawing/2014/main" val="10004"/>
                  </a:ext>
                </a:extLst>
              </a:tr>
              <a:tr h="383059">
                <a:tc>
                  <a:txBody>
                    <a:bodyPr/>
                    <a:lstStyle/>
                    <a:p>
                      <a:pPr algn="ctr" fontAlgn="b"/>
                      <a:r>
                        <a:rPr lang="el-GR" sz="1100" b="1" u="none" strike="noStrike">
                          <a:effectLst/>
                        </a:rPr>
                        <a:t>Αριστερά</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26,7</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22,1</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14,5</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32,8</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dirty="0">
                          <a:effectLst/>
                        </a:rPr>
                        <a:t>3,8</a:t>
                      </a:r>
                      <a:endParaRPr lang="el-GR" sz="1100" b="1" i="0" u="none" strike="noStrike" dirty="0">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extLst>
                  <a:ext uri="{0D108BD9-81ED-4DB2-BD59-A6C34878D82A}">
                    <a16:rowId xmlns:a16="http://schemas.microsoft.com/office/drawing/2014/main" val="10005"/>
                  </a:ext>
                </a:extLst>
              </a:tr>
            </a:tbl>
          </a:graphicData>
        </a:graphic>
      </p:graphicFrame>
      <p:graphicFrame>
        <p:nvGraphicFramePr>
          <p:cNvPr id="4" name="Table 3"/>
          <p:cNvGraphicFramePr>
            <a:graphicFrameLocks noGrp="1"/>
          </p:cNvGraphicFramePr>
          <p:nvPr>
            <p:extLst>
              <p:ext uri="{D42A27DB-BD31-4B8C-83A1-F6EECF244321}">
                <p14:modId xmlns:p14="http://schemas.microsoft.com/office/powerpoint/2010/main" val="1219974242"/>
              </p:ext>
            </p:extLst>
          </p:nvPr>
        </p:nvGraphicFramePr>
        <p:xfrm>
          <a:off x="2260779" y="4444999"/>
          <a:ext cx="6223000" cy="2489197"/>
        </p:xfrm>
        <a:graphic>
          <a:graphicData uri="http://schemas.openxmlformats.org/drawingml/2006/table">
            <a:tbl>
              <a:tblPr>
                <a:tableStyleId>{6E25E649-3F16-4E02-A733-19D2CDBF48F0}</a:tableStyleId>
              </a:tblPr>
              <a:tblGrid>
                <a:gridCol w="980075">
                  <a:extLst>
                    <a:ext uri="{9D8B030D-6E8A-4147-A177-3AD203B41FA5}">
                      <a16:colId xmlns:a16="http://schemas.microsoft.com/office/drawing/2014/main" val="20000"/>
                    </a:ext>
                  </a:extLst>
                </a:gridCol>
                <a:gridCol w="964216">
                  <a:extLst>
                    <a:ext uri="{9D8B030D-6E8A-4147-A177-3AD203B41FA5}">
                      <a16:colId xmlns:a16="http://schemas.microsoft.com/office/drawing/2014/main" val="20001"/>
                    </a:ext>
                  </a:extLst>
                </a:gridCol>
                <a:gridCol w="1065713">
                  <a:extLst>
                    <a:ext uri="{9D8B030D-6E8A-4147-A177-3AD203B41FA5}">
                      <a16:colId xmlns:a16="http://schemas.microsoft.com/office/drawing/2014/main" val="20002"/>
                    </a:ext>
                  </a:extLst>
                </a:gridCol>
                <a:gridCol w="1094258">
                  <a:extLst>
                    <a:ext uri="{9D8B030D-6E8A-4147-A177-3AD203B41FA5}">
                      <a16:colId xmlns:a16="http://schemas.microsoft.com/office/drawing/2014/main" val="20003"/>
                    </a:ext>
                  </a:extLst>
                </a:gridCol>
                <a:gridCol w="1002277">
                  <a:extLst>
                    <a:ext uri="{9D8B030D-6E8A-4147-A177-3AD203B41FA5}">
                      <a16:colId xmlns:a16="http://schemas.microsoft.com/office/drawing/2014/main" val="20004"/>
                    </a:ext>
                  </a:extLst>
                </a:gridCol>
                <a:gridCol w="1116461">
                  <a:extLst>
                    <a:ext uri="{9D8B030D-6E8A-4147-A177-3AD203B41FA5}">
                      <a16:colId xmlns:a16="http://schemas.microsoft.com/office/drawing/2014/main" val="20005"/>
                    </a:ext>
                  </a:extLst>
                </a:gridCol>
              </a:tblGrid>
              <a:tr h="318719">
                <a:tc>
                  <a:txBody>
                    <a:bodyPr/>
                    <a:lstStyle/>
                    <a:p>
                      <a:pPr algn="ctr" fontAlgn="b"/>
                      <a:endParaRPr lang="el-GR" sz="1100" b="1" i="0" u="none" strike="noStrike" dirty="0">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ΝΑΙ</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ΜΑΛΛΟΝ ΝΑΙ</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ΜΑΛΛΟΝ ΟΧΙ</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ΟΧΙ</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ΔΓ/ΔΑ</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extLst>
                  <a:ext uri="{0D108BD9-81ED-4DB2-BD59-A6C34878D82A}">
                    <a16:rowId xmlns:a16="http://schemas.microsoft.com/office/drawing/2014/main" val="10000"/>
                  </a:ext>
                </a:extLst>
              </a:tr>
              <a:tr h="318719">
                <a:tc>
                  <a:txBody>
                    <a:bodyPr/>
                    <a:lstStyle/>
                    <a:p>
                      <a:pPr algn="ctr" fontAlgn="b"/>
                      <a:r>
                        <a:rPr lang="el-GR" sz="1100" b="1" u="none" strike="noStrike">
                          <a:effectLst/>
                        </a:rPr>
                        <a:t>Ν.Δ.</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4,5</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dirty="0">
                          <a:effectLst/>
                        </a:rPr>
                        <a:t>2,5</a:t>
                      </a:r>
                      <a:endParaRPr lang="el-GR" sz="1100" b="1" i="0" u="none" strike="noStrike" dirty="0">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6,1</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86,6</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0,3</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extLst>
                  <a:ext uri="{0D108BD9-81ED-4DB2-BD59-A6C34878D82A}">
                    <a16:rowId xmlns:a16="http://schemas.microsoft.com/office/drawing/2014/main" val="10001"/>
                  </a:ext>
                </a:extLst>
              </a:tr>
              <a:tr h="318719">
                <a:tc>
                  <a:txBody>
                    <a:bodyPr/>
                    <a:lstStyle/>
                    <a:p>
                      <a:pPr algn="ctr" fontAlgn="b"/>
                      <a:r>
                        <a:rPr lang="el-GR" sz="1100" b="1" u="none" strike="noStrike">
                          <a:effectLst/>
                        </a:rPr>
                        <a:t>ΣΥΡΙΖΑ</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15,3</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13,3</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15,3</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52,6</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3,6</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extLst>
                  <a:ext uri="{0D108BD9-81ED-4DB2-BD59-A6C34878D82A}">
                    <a16:rowId xmlns:a16="http://schemas.microsoft.com/office/drawing/2014/main" val="10002"/>
                  </a:ext>
                </a:extLst>
              </a:tr>
              <a:tr h="576883">
                <a:tc>
                  <a:txBody>
                    <a:bodyPr/>
                    <a:lstStyle/>
                    <a:p>
                      <a:pPr algn="ctr" fontAlgn="b"/>
                      <a:r>
                        <a:rPr lang="el-GR" sz="1100" b="1" u="none" strike="noStrike">
                          <a:effectLst/>
                        </a:rPr>
                        <a:t>ΚΙΝΗΜΑ ΑΛΛΑΓΗΣ</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6,3</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7,8</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dirty="0">
                          <a:effectLst/>
                        </a:rPr>
                        <a:t>6,3</a:t>
                      </a:r>
                      <a:endParaRPr lang="el-GR" sz="1100" b="1" i="0" u="none" strike="noStrike" dirty="0">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78,1</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1,6</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extLst>
                  <a:ext uri="{0D108BD9-81ED-4DB2-BD59-A6C34878D82A}">
                    <a16:rowId xmlns:a16="http://schemas.microsoft.com/office/drawing/2014/main" val="10003"/>
                  </a:ext>
                </a:extLst>
              </a:tr>
              <a:tr h="318719">
                <a:tc>
                  <a:txBody>
                    <a:bodyPr/>
                    <a:lstStyle/>
                    <a:p>
                      <a:pPr algn="ctr" fontAlgn="b"/>
                      <a:r>
                        <a:rPr lang="el-GR" sz="1100" b="1" u="none" strike="noStrike">
                          <a:effectLst/>
                        </a:rPr>
                        <a:t>ΚΚΕ</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28,6</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14,3</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9,5</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45,2</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2,4</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extLst>
                  <a:ext uri="{0D108BD9-81ED-4DB2-BD59-A6C34878D82A}">
                    <a16:rowId xmlns:a16="http://schemas.microsoft.com/office/drawing/2014/main" val="10004"/>
                  </a:ext>
                </a:extLst>
              </a:tr>
              <a:tr h="318719">
                <a:tc>
                  <a:txBody>
                    <a:bodyPr/>
                    <a:lstStyle/>
                    <a:p>
                      <a:pPr algn="ctr" fontAlgn="b"/>
                      <a:r>
                        <a:rPr lang="el-GR" sz="1100" b="1" u="none" strike="noStrike">
                          <a:effectLst/>
                        </a:rPr>
                        <a:t>ΕΛΛΗΝΙΚΗ ΛΥΣΗ</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7,1</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7,1</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78,6</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7,1</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extLst>
                  <a:ext uri="{0D108BD9-81ED-4DB2-BD59-A6C34878D82A}">
                    <a16:rowId xmlns:a16="http://schemas.microsoft.com/office/drawing/2014/main" val="10005"/>
                  </a:ext>
                </a:extLst>
              </a:tr>
              <a:tr h="318719">
                <a:tc>
                  <a:txBody>
                    <a:bodyPr/>
                    <a:lstStyle/>
                    <a:p>
                      <a:pPr algn="ctr" fontAlgn="b"/>
                      <a:r>
                        <a:rPr lang="el-GR" sz="1100" b="1" u="none" strike="noStrike">
                          <a:effectLst/>
                        </a:rPr>
                        <a:t>ΜΕΡΑ 25</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37,0</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18,5</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22,2</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22,2</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endParaRPr lang="el-GR" sz="1100" b="1" i="0" u="none" strike="noStrike" dirty="0">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extLst>
                  <a:ext uri="{0D108BD9-81ED-4DB2-BD59-A6C34878D82A}">
                    <a16:rowId xmlns:a16="http://schemas.microsoft.com/office/drawing/2014/main" val="10006"/>
                  </a:ext>
                </a:extLst>
              </a:tr>
            </a:tbl>
          </a:graphicData>
        </a:graphic>
      </p:graphicFrame>
      <p:pic>
        <p:nvPicPr>
          <p:cNvPr id="5" name="Picture 1">
            <a:extLst>
              <a:ext uri="{FF2B5EF4-FFF2-40B4-BE49-F238E27FC236}">
                <a16:creationId xmlns:a16="http://schemas.microsoft.com/office/drawing/2014/main" id="{B22DF15B-98AB-4ADA-808C-86A17C8CBA97}"/>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30784" y="7406757"/>
            <a:ext cx="1027112" cy="561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647142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744340" y="432319"/>
            <a:ext cx="9338072" cy="1246169"/>
          </a:xfrm>
        </p:spPr>
        <p:txBody>
          <a:bodyPr>
            <a:normAutofit/>
          </a:bodyPr>
          <a:lstStyle/>
          <a:p>
            <a:pPr algn="l"/>
            <a:r>
              <a:rPr lang="el-GR" sz="1600" b="1" dirty="0"/>
              <a:t>Πιστεύετε ότι καλώς θέσπισε η Κυβέρνηση Πανεπιστημιακή Αστυνομία που θα λειτουργεί μέσα στους χώρους των Α.Ε.Ι και σύστημα ελεγχόμενης εισόδου στα πανεπιστήμια με κάρτα;</a:t>
            </a:r>
            <a:endParaRPr lang="en-US" sz="1600" b="1" dirty="0">
              <a:latin typeface="Cambria" pitchFamily="18" charset="0"/>
              <a:ea typeface="Cambria" pitchFamily="18"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417244994"/>
              </p:ext>
            </p:extLst>
          </p:nvPr>
        </p:nvGraphicFramePr>
        <p:xfrm>
          <a:off x="541341" y="2129424"/>
          <a:ext cx="9744075" cy="512386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96471428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744340" y="432319"/>
            <a:ext cx="9338072" cy="1290095"/>
          </a:xfrm>
        </p:spPr>
        <p:txBody>
          <a:bodyPr>
            <a:normAutofit/>
          </a:bodyPr>
          <a:lstStyle/>
          <a:p>
            <a:pPr algn="l"/>
            <a:r>
              <a:rPr lang="el-GR" sz="1600" b="1" dirty="0"/>
              <a:t>Πιστεύετε ότι καλώς θέσπισε η Κυβέρνηση Πανεπιστημιακή Αστυνομία που θα λειτουργεί μέσα στους χώρους των Α.Ε.Ι και σύστημα ελεγχόμενης εισόδου στα πανεπιστήμια με κάρτα;</a:t>
            </a:r>
            <a:endParaRPr lang="en-US" sz="1600" b="1" dirty="0">
              <a:latin typeface="Cambria" pitchFamily="18" charset="0"/>
              <a:ea typeface="Cambria" pitchFamily="18" charset="0"/>
            </a:endParaRPr>
          </a:p>
        </p:txBody>
      </p:sp>
      <p:graphicFrame>
        <p:nvGraphicFramePr>
          <p:cNvPr id="3" name="Table 2"/>
          <p:cNvGraphicFramePr>
            <a:graphicFrameLocks noGrp="1"/>
          </p:cNvGraphicFramePr>
          <p:nvPr>
            <p:extLst>
              <p:ext uri="{D42A27DB-BD31-4B8C-83A1-F6EECF244321}">
                <p14:modId xmlns:p14="http://schemas.microsoft.com/office/powerpoint/2010/main" val="1247619250"/>
              </p:ext>
            </p:extLst>
          </p:nvPr>
        </p:nvGraphicFramePr>
        <p:xfrm>
          <a:off x="1365337" y="1997984"/>
          <a:ext cx="7791187" cy="1546884"/>
        </p:xfrm>
        <a:graphic>
          <a:graphicData uri="http://schemas.openxmlformats.org/drawingml/2006/table">
            <a:tbl>
              <a:tblPr>
                <a:tableStyleId>{6E25E649-3F16-4E02-A733-19D2CDBF48F0}</a:tableStyleId>
              </a:tblPr>
              <a:tblGrid>
                <a:gridCol w="1227052">
                  <a:extLst>
                    <a:ext uri="{9D8B030D-6E8A-4147-A177-3AD203B41FA5}">
                      <a16:colId xmlns:a16="http://schemas.microsoft.com/office/drawing/2014/main" val="20000"/>
                    </a:ext>
                  </a:extLst>
                </a:gridCol>
                <a:gridCol w="1207197">
                  <a:extLst>
                    <a:ext uri="{9D8B030D-6E8A-4147-A177-3AD203B41FA5}">
                      <a16:colId xmlns:a16="http://schemas.microsoft.com/office/drawing/2014/main" val="20001"/>
                    </a:ext>
                  </a:extLst>
                </a:gridCol>
                <a:gridCol w="1334271">
                  <a:extLst>
                    <a:ext uri="{9D8B030D-6E8A-4147-A177-3AD203B41FA5}">
                      <a16:colId xmlns:a16="http://schemas.microsoft.com/office/drawing/2014/main" val="20002"/>
                    </a:ext>
                  </a:extLst>
                </a:gridCol>
                <a:gridCol w="1370010">
                  <a:extLst>
                    <a:ext uri="{9D8B030D-6E8A-4147-A177-3AD203B41FA5}">
                      <a16:colId xmlns:a16="http://schemas.microsoft.com/office/drawing/2014/main" val="20003"/>
                    </a:ext>
                  </a:extLst>
                </a:gridCol>
                <a:gridCol w="1254850">
                  <a:extLst>
                    <a:ext uri="{9D8B030D-6E8A-4147-A177-3AD203B41FA5}">
                      <a16:colId xmlns:a16="http://schemas.microsoft.com/office/drawing/2014/main" val="20004"/>
                    </a:ext>
                  </a:extLst>
                </a:gridCol>
                <a:gridCol w="1397807">
                  <a:extLst>
                    <a:ext uri="{9D8B030D-6E8A-4147-A177-3AD203B41FA5}">
                      <a16:colId xmlns:a16="http://schemas.microsoft.com/office/drawing/2014/main" val="20005"/>
                    </a:ext>
                  </a:extLst>
                </a:gridCol>
              </a:tblGrid>
              <a:tr h="257814">
                <a:tc>
                  <a:txBody>
                    <a:bodyPr/>
                    <a:lstStyle/>
                    <a:p>
                      <a:pPr algn="ctr" fontAlgn="b"/>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ΝΑΙ</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ΜΑΛΛΟΝ ΝΑΙ</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ΜΑΛΛΟΝ ΟΧΙ</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ΟΧΙ</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ΔΓ/ΔΑ</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extLst>
                  <a:ext uri="{0D108BD9-81ED-4DB2-BD59-A6C34878D82A}">
                    <a16:rowId xmlns:a16="http://schemas.microsoft.com/office/drawing/2014/main" val="10000"/>
                  </a:ext>
                </a:extLst>
              </a:tr>
              <a:tr h="257814">
                <a:tc>
                  <a:txBody>
                    <a:bodyPr/>
                    <a:lstStyle/>
                    <a:p>
                      <a:pPr algn="ctr" fontAlgn="b"/>
                      <a:r>
                        <a:rPr lang="el-GR" sz="1100" b="1" u="none" strike="noStrike">
                          <a:effectLst/>
                        </a:rPr>
                        <a:t>Δεξιά</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69,2</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11,7</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5,0</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dirty="0">
                          <a:solidFill>
                            <a:sysClr val="windowText" lastClr="000000"/>
                          </a:solidFill>
                          <a:effectLst/>
                        </a:rPr>
                        <a:t>8,3</a:t>
                      </a:r>
                      <a:endParaRPr lang="el-GR" sz="1100" b="1" i="0" u="none" strike="noStrike" dirty="0">
                        <a:solidFill>
                          <a:sysClr val="windowText" lastClr="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5,8</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extLst>
                  <a:ext uri="{0D108BD9-81ED-4DB2-BD59-A6C34878D82A}">
                    <a16:rowId xmlns:a16="http://schemas.microsoft.com/office/drawing/2014/main" val="10001"/>
                  </a:ext>
                </a:extLst>
              </a:tr>
              <a:tr h="257814">
                <a:tc>
                  <a:txBody>
                    <a:bodyPr/>
                    <a:lstStyle/>
                    <a:p>
                      <a:pPr algn="ctr" fontAlgn="b"/>
                      <a:r>
                        <a:rPr lang="el-GR" sz="1100" b="1" u="none" strike="noStrike">
                          <a:effectLst/>
                        </a:rPr>
                        <a:t>Κεντροδεξιά</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77,0</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8,1</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8,8</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6,1</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extLst>
                  <a:ext uri="{0D108BD9-81ED-4DB2-BD59-A6C34878D82A}">
                    <a16:rowId xmlns:a16="http://schemas.microsoft.com/office/drawing/2014/main" val="10002"/>
                  </a:ext>
                </a:extLst>
              </a:tr>
              <a:tr h="257814">
                <a:tc>
                  <a:txBody>
                    <a:bodyPr/>
                    <a:lstStyle/>
                    <a:p>
                      <a:pPr algn="ctr" fontAlgn="b"/>
                      <a:r>
                        <a:rPr lang="el-GR" sz="1100" b="1" u="none" strike="noStrike">
                          <a:effectLst/>
                        </a:rPr>
                        <a:t>Κέντρο</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55,7</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10,9</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9,6</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20,0</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3,9</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extLst>
                  <a:ext uri="{0D108BD9-81ED-4DB2-BD59-A6C34878D82A}">
                    <a16:rowId xmlns:a16="http://schemas.microsoft.com/office/drawing/2014/main" val="10003"/>
                  </a:ext>
                </a:extLst>
              </a:tr>
              <a:tr h="257814">
                <a:tc>
                  <a:txBody>
                    <a:bodyPr/>
                    <a:lstStyle/>
                    <a:p>
                      <a:pPr algn="ctr" fontAlgn="b"/>
                      <a:r>
                        <a:rPr lang="el-GR" sz="1100" b="1" u="none" strike="noStrike">
                          <a:effectLst/>
                        </a:rPr>
                        <a:t>Κεντροαριστερά</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24,5</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10,6</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9,9</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51,0</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4,0</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extLst>
                  <a:ext uri="{0D108BD9-81ED-4DB2-BD59-A6C34878D82A}">
                    <a16:rowId xmlns:a16="http://schemas.microsoft.com/office/drawing/2014/main" val="10004"/>
                  </a:ext>
                </a:extLst>
              </a:tr>
              <a:tr h="257814">
                <a:tc>
                  <a:txBody>
                    <a:bodyPr/>
                    <a:lstStyle/>
                    <a:p>
                      <a:pPr algn="ctr" fontAlgn="b"/>
                      <a:r>
                        <a:rPr lang="el-GR" sz="1100" b="1" u="none" strike="noStrike">
                          <a:effectLst/>
                        </a:rPr>
                        <a:t>Αριστερά</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13,8</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5,4</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5,4</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74,6</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dirty="0">
                          <a:effectLst/>
                        </a:rPr>
                        <a:t>0,8</a:t>
                      </a:r>
                      <a:endParaRPr lang="el-GR" sz="1100" b="1" i="0" u="none" strike="noStrike" dirty="0">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extLst>
                  <a:ext uri="{0D108BD9-81ED-4DB2-BD59-A6C34878D82A}">
                    <a16:rowId xmlns:a16="http://schemas.microsoft.com/office/drawing/2014/main" val="10005"/>
                  </a:ext>
                </a:extLst>
              </a:tr>
            </a:tbl>
          </a:graphicData>
        </a:graphic>
      </p:graphicFrame>
      <p:graphicFrame>
        <p:nvGraphicFramePr>
          <p:cNvPr id="4" name="Table 3"/>
          <p:cNvGraphicFramePr>
            <a:graphicFrameLocks noGrp="1"/>
          </p:cNvGraphicFramePr>
          <p:nvPr>
            <p:extLst>
              <p:ext uri="{D42A27DB-BD31-4B8C-83A1-F6EECF244321}">
                <p14:modId xmlns:p14="http://schemas.microsoft.com/office/powerpoint/2010/main" val="3339244318"/>
              </p:ext>
            </p:extLst>
          </p:nvPr>
        </p:nvGraphicFramePr>
        <p:xfrm>
          <a:off x="1365337" y="3820438"/>
          <a:ext cx="7791187" cy="3006248"/>
        </p:xfrm>
        <a:graphic>
          <a:graphicData uri="http://schemas.openxmlformats.org/drawingml/2006/table">
            <a:tbl>
              <a:tblPr>
                <a:tableStyleId>{6E25E649-3F16-4E02-A733-19D2CDBF48F0}</a:tableStyleId>
              </a:tblPr>
              <a:tblGrid>
                <a:gridCol w="1227052">
                  <a:extLst>
                    <a:ext uri="{9D8B030D-6E8A-4147-A177-3AD203B41FA5}">
                      <a16:colId xmlns:a16="http://schemas.microsoft.com/office/drawing/2014/main" val="20000"/>
                    </a:ext>
                  </a:extLst>
                </a:gridCol>
                <a:gridCol w="1207197">
                  <a:extLst>
                    <a:ext uri="{9D8B030D-6E8A-4147-A177-3AD203B41FA5}">
                      <a16:colId xmlns:a16="http://schemas.microsoft.com/office/drawing/2014/main" val="20001"/>
                    </a:ext>
                  </a:extLst>
                </a:gridCol>
                <a:gridCol w="1334271">
                  <a:extLst>
                    <a:ext uri="{9D8B030D-6E8A-4147-A177-3AD203B41FA5}">
                      <a16:colId xmlns:a16="http://schemas.microsoft.com/office/drawing/2014/main" val="20002"/>
                    </a:ext>
                  </a:extLst>
                </a:gridCol>
                <a:gridCol w="1370009">
                  <a:extLst>
                    <a:ext uri="{9D8B030D-6E8A-4147-A177-3AD203B41FA5}">
                      <a16:colId xmlns:a16="http://schemas.microsoft.com/office/drawing/2014/main" val="20003"/>
                    </a:ext>
                  </a:extLst>
                </a:gridCol>
                <a:gridCol w="1254850">
                  <a:extLst>
                    <a:ext uri="{9D8B030D-6E8A-4147-A177-3AD203B41FA5}">
                      <a16:colId xmlns:a16="http://schemas.microsoft.com/office/drawing/2014/main" val="20004"/>
                    </a:ext>
                  </a:extLst>
                </a:gridCol>
                <a:gridCol w="1397808">
                  <a:extLst>
                    <a:ext uri="{9D8B030D-6E8A-4147-A177-3AD203B41FA5}">
                      <a16:colId xmlns:a16="http://schemas.microsoft.com/office/drawing/2014/main" val="20005"/>
                    </a:ext>
                  </a:extLst>
                </a:gridCol>
              </a:tblGrid>
              <a:tr h="384923">
                <a:tc>
                  <a:txBody>
                    <a:bodyPr/>
                    <a:lstStyle/>
                    <a:p>
                      <a:pPr algn="ctr" fontAlgn="b"/>
                      <a:endParaRPr lang="el-GR" sz="1100" b="1" i="0" u="none" strike="noStrike" dirty="0">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ΝΑΙ</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ΜΑΛΛΟΝ ΝΑΙ</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ΜΑΛΛΟΝ ΟΧΙ</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ΟΧΙ</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ΔΓ/ΔΑ</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extLst>
                  <a:ext uri="{0D108BD9-81ED-4DB2-BD59-A6C34878D82A}">
                    <a16:rowId xmlns:a16="http://schemas.microsoft.com/office/drawing/2014/main" val="10000"/>
                  </a:ext>
                </a:extLst>
              </a:tr>
              <a:tr h="384923">
                <a:tc>
                  <a:txBody>
                    <a:bodyPr/>
                    <a:lstStyle/>
                    <a:p>
                      <a:pPr algn="ctr" fontAlgn="b"/>
                      <a:r>
                        <a:rPr lang="el-GR" sz="1100" b="1" u="none" strike="noStrike">
                          <a:effectLst/>
                        </a:rPr>
                        <a:t>Ν.Δ.</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71,9</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11,2</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4,5</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8,3</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4,2</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extLst>
                  <a:ext uri="{0D108BD9-81ED-4DB2-BD59-A6C34878D82A}">
                    <a16:rowId xmlns:a16="http://schemas.microsoft.com/office/drawing/2014/main" val="10001"/>
                  </a:ext>
                </a:extLst>
              </a:tr>
              <a:tr h="384923">
                <a:tc>
                  <a:txBody>
                    <a:bodyPr/>
                    <a:lstStyle/>
                    <a:p>
                      <a:pPr algn="ctr" fontAlgn="b"/>
                      <a:r>
                        <a:rPr lang="el-GR" sz="1100" b="1" u="none" strike="noStrike">
                          <a:effectLst/>
                        </a:rPr>
                        <a:t>ΣΥΡΙΖΑ</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25,1</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8,1</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8,9</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53,8</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4,0</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extLst>
                  <a:ext uri="{0D108BD9-81ED-4DB2-BD59-A6C34878D82A}">
                    <a16:rowId xmlns:a16="http://schemas.microsoft.com/office/drawing/2014/main" val="10002"/>
                  </a:ext>
                </a:extLst>
              </a:tr>
              <a:tr h="696710">
                <a:tc>
                  <a:txBody>
                    <a:bodyPr/>
                    <a:lstStyle/>
                    <a:p>
                      <a:pPr algn="ctr" fontAlgn="b"/>
                      <a:r>
                        <a:rPr lang="el-GR" sz="1100" b="1" u="none" strike="noStrike">
                          <a:effectLst/>
                        </a:rPr>
                        <a:t>ΚΙΝΗΜΑ ΑΛΛΑΓΗΣ</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dirty="0">
                          <a:effectLst/>
                        </a:rPr>
                        <a:t>60,9</a:t>
                      </a:r>
                      <a:endParaRPr lang="el-GR" sz="1100" b="1" i="0" u="none" strike="noStrike" dirty="0">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14,1</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dirty="0">
                          <a:effectLst/>
                        </a:rPr>
                        <a:t>7,8</a:t>
                      </a:r>
                      <a:endParaRPr lang="el-GR" sz="1100" b="1" i="0" u="none" strike="noStrike" dirty="0">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15,6</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1,6</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extLst>
                  <a:ext uri="{0D108BD9-81ED-4DB2-BD59-A6C34878D82A}">
                    <a16:rowId xmlns:a16="http://schemas.microsoft.com/office/drawing/2014/main" val="10003"/>
                  </a:ext>
                </a:extLst>
              </a:tr>
              <a:tr h="384923">
                <a:tc>
                  <a:txBody>
                    <a:bodyPr/>
                    <a:lstStyle/>
                    <a:p>
                      <a:pPr algn="ctr" fontAlgn="b"/>
                      <a:r>
                        <a:rPr lang="el-GR" sz="1100" b="1" u="none" strike="noStrike">
                          <a:effectLst/>
                        </a:rPr>
                        <a:t>ΚΚΕ</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19,0</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7,1</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9,5</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64,3</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extLst>
                  <a:ext uri="{0D108BD9-81ED-4DB2-BD59-A6C34878D82A}">
                    <a16:rowId xmlns:a16="http://schemas.microsoft.com/office/drawing/2014/main" val="10004"/>
                  </a:ext>
                </a:extLst>
              </a:tr>
              <a:tr h="384923">
                <a:tc>
                  <a:txBody>
                    <a:bodyPr/>
                    <a:lstStyle/>
                    <a:p>
                      <a:pPr algn="ctr" fontAlgn="b"/>
                      <a:r>
                        <a:rPr lang="el-GR" sz="1100" b="1" u="none" strike="noStrike">
                          <a:effectLst/>
                        </a:rPr>
                        <a:t>ΕΛΛΗΝΙΚΗ ΛΥΣΗ</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53,6</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7,1</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25,0</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7,1</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7,1</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extLst>
                  <a:ext uri="{0D108BD9-81ED-4DB2-BD59-A6C34878D82A}">
                    <a16:rowId xmlns:a16="http://schemas.microsoft.com/office/drawing/2014/main" val="10005"/>
                  </a:ext>
                </a:extLst>
              </a:tr>
              <a:tr h="384923">
                <a:tc>
                  <a:txBody>
                    <a:bodyPr/>
                    <a:lstStyle/>
                    <a:p>
                      <a:pPr algn="ctr" fontAlgn="b"/>
                      <a:r>
                        <a:rPr lang="el-GR" sz="1100" b="1" u="none" strike="noStrike">
                          <a:effectLst/>
                        </a:rPr>
                        <a:t>ΜΕΡΑ 25</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11,1</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11,1</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77,8</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endParaRPr lang="el-GR" sz="1100" b="1" i="0" u="none" strike="noStrike" dirty="0">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extLst>
                  <a:ext uri="{0D108BD9-81ED-4DB2-BD59-A6C34878D82A}">
                    <a16:rowId xmlns:a16="http://schemas.microsoft.com/office/drawing/2014/main" val="10006"/>
                  </a:ext>
                </a:extLst>
              </a:tr>
            </a:tbl>
          </a:graphicData>
        </a:graphic>
      </p:graphicFrame>
      <p:pic>
        <p:nvPicPr>
          <p:cNvPr id="5" name="Picture 1">
            <a:extLst>
              <a:ext uri="{FF2B5EF4-FFF2-40B4-BE49-F238E27FC236}">
                <a16:creationId xmlns:a16="http://schemas.microsoft.com/office/drawing/2014/main" id="{8973C4B3-7DF2-4C83-8A9A-7A924D2069BD}"/>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30784" y="7406757"/>
            <a:ext cx="1027112" cy="561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6471428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744340" y="432319"/>
            <a:ext cx="9338072" cy="855060"/>
          </a:xfrm>
        </p:spPr>
        <p:txBody>
          <a:bodyPr>
            <a:normAutofit/>
          </a:bodyPr>
          <a:lstStyle/>
          <a:p>
            <a:pPr algn="l"/>
            <a:r>
              <a:rPr lang="el-GR" sz="1600" b="1" dirty="0"/>
              <a:t>Πιστεύετε ότι καλώς θέσπισε η Κυβέρνηση ελάχιστη βάση για την εισαγωγή στα Πανεπιστήμια και μέτρα διαγραφής των λεγόμενων αιώνιων φοιτητών;</a:t>
            </a:r>
            <a:endParaRPr lang="en-US" sz="1600" b="1" dirty="0">
              <a:latin typeface="Cambria" pitchFamily="18" charset="0"/>
              <a:ea typeface="Cambria" pitchFamily="18"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856514649"/>
              </p:ext>
            </p:extLst>
          </p:nvPr>
        </p:nvGraphicFramePr>
        <p:xfrm>
          <a:off x="648219" y="1147762"/>
          <a:ext cx="9744075" cy="5824538"/>
        </p:xfrm>
        <a:graphic>
          <a:graphicData uri="http://schemas.openxmlformats.org/drawingml/2006/chart">
            <c:chart xmlns:c="http://schemas.openxmlformats.org/drawingml/2006/chart" xmlns:r="http://schemas.openxmlformats.org/officeDocument/2006/relationships" r:id="rId2"/>
          </a:graphicData>
        </a:graphic>
      </p:graphicFrame>
      <p:pic>
        <p:nvPicPr>
          <p:cNvPr id="5" name="Picture 1">
            <a:extLst>
              <a:ext uri="{FF2B5EF4-FFF2-40B4-BE49-F238E27FC236}">
                <a16:creationId xmlns:a16="http://schemas.microsoft.com/office/drawing/2014/main" id="{26189CE5-7636-49E1-BC2C-E474B1055E21}"/>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30784" y="7406757"/>
            <a:ext cx="1027112" cy="561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6471428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744340" y="432319"/>
            <a:ext cx="9338072" cy="915218"/>
          </a:xfrm>
        </p:spPr>
        <p:txBody>
          <a:bodyPr>
            <a:normAutofit/>
          </a:bodyPr>
          <a:lstStyle/>
          <a:p>
            <a:pPr algn="l"/>
            <a:r>
              <a:rPr lang="el-GR" sz="1800" b="1" dirty="0"/>
              <a:t>Πιστεύετε ότι καλώς θέσπισε η Κυβέρνηση ελάχιστη βάση για την εισαγωγή στα Πανεπιστήμια και μέτρα διαγραφής των λεγόμενων αιώνιων φοιτητών</a:t>
            </a:r>
            <a:r>
              <a:rPr lang="el-GR" sz="2400" dirty="0"/>
              <a:t>;</a:t>
            </a:r>
            <a:endParaRPr lang="en-US" sz="2400" dirty="0">
              <a:latin typeface="Cambria" pitchFamily="18" charset="0"/>
              <a:ea typeface="Cambria" pitchFamily="18" charset="0"/>
            </a:endParaRPr>
          </a:p>
        </p:txBody>
      </p:sp>
      <p:graphicFrame>
        <p:nvGraphicFramePr>
          <p:cNvPr id="3" name="Table 2"/>
          <p:cNvGraphicFramePr>
            <a:graphicFrameLocks noGrp="1"/>
          </p:cNvGraphicFramePr>
          <p:nvPr>
            <p:extLst>
              <p:ext uri="{D42A27DB-BD31-4B8C-83A1-F6EECF244321}">
                <p14:modId xmlns:p14="http://schemas.microsoft.com/office/powerpoint/2010/main" val="656191749"/>
              </p:ext>
            </p:extLst>
          </p:nvPr>
        </p:nvGraphicFramePr>
        <p:xfrm>
          <a:off x="926432" y="1987711"/>
          <a:ext cx="8674767" cy="1742076"/>
        </p:xfrm>
        <a:graphic>
          <a:graphicData uri="http://schemas.openxmlformats.org/drawingml/2006/table">
            <a:tbl>
              <a:tblPr>
                <a:tableStyleId>{6E25E649-3F16-4E02-A733-19D2CDBF48F0}</a:tableStyleId>
              </a:tblPr>
              <a:tblGrid>
                <a:gridCol w="1366209">
                  <a:extLst>
                    <a:ext uri="{9D8B030D-6E8A-4147-A177-3AD203B41FA5}">
                      <a16:colId xmlns:a16="http://schemas.microsoft.com/office/drawing/2014/main" val="20000"/>
                    </a:ext>
                  </a:extLst>
                </a:gridCol>
                <a:gridCol w="1344103">
                  <a:extLst>
                    <a:ext uri="{9D8B030D-6E8A-4147-A177-3AD203B41FA5}">
                      <a16:colId xmlns:a16="http://schemas.microsoft.com/office/drawing/2014/main" val="20001"/>
                    </a:ext>
                  </a:extLst>
                </a:gridCol>
                <a:gridCol w="1485587">
                  <a:extLst>
                    <a:ext uri="{9D8B030D-6E8A-4147-A177-3AD203B41FA5}">
                      <a16:colId xmlns:a16="http://schemas.microsoft.com/office/drawing/2014/main" val="20002"/>
                    </a:ext>
                  </a:extLst>
                </a:gridCol>
                <a:gridCol w="1525379">
                  <a:extLst>
                    <a:ext uri="{9D8B030D-6E8A-4147-A177-3AD203B41FA5}">
                      <a16:colId xmlns:a16="http://schemas.microsoft.com/office/drawing/2014/main" val="20003"/>
                    </a:ext>
                  </a:extLst>
                </a:gridCol>
                <a:gridCol w="1397159">
                  <a:extLst>
                    <a:ext uri="{9D8B030D-6E8A-4147-A177-3AD203B41FA5}">
                      <a16:colId xmlns:a16="http://schemas.microsoft.com/office/drawing/2014/main" val="20004"/>
                    </a:ext>
                  </a:extLst>
                </a:gridCol>
                <a:gridCol w="1556330">
                  <a:extLst>
                    <a:ext uri="{9D8B030D-6E8A-4147-A177-3AD203B41FA5}">
                      <a16:colId xmlns:a16="http://schemas.microsoft.com/office/drawing/2014/main" val="20005"/>
                    </a:ext>
                  </a:extLst>
                </a:gridCol>
              </a:tblGrid>
              <a:tr h="290346">
                <a:tc>
                  <a:txBody>
                    <a:bodyPr/>
                    <a:lstStyle/>
                    <a:p>
                      <a:pPr algn="ctr" fontAlgn="b"/>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ΝΑΙ</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ΜΑΛΛΟΝ ΝΑΙ</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ΜΑΛΛΟΝ ΟΧΙ</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ΟΧΙ</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ΔΓ/ΔΑ</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extLst>
                  <a:ext uri="{0D108BD9-81ED-4DB2-BD59-A6C34878D82A}">
                    <a16:rowId xmlns:a16="http://schemas.microsoft.com/office/drawing/2014/main" val="10000"/>
                  </a:ext>
                </a:extLst>
              </a:tr>
              <a:tr h="290346">
                <a:tc>
                  <a:txBody>
                    <a:bodyPr/>
                    <a:lstStyle/>
                    <a:p>
                      <a:pPr algn="ctr" fontAlgn="b"/>
                      <a:r>
                        <a:rPr lang="el-GR" sz="1100" b="1" u="none" strike="noStrike">
                          <a:effectLst/>
                        </a:rPr>
                        <a:t>Δεξιά</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71,7</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8,3</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1,7</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9,2</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9,2</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extLst>
                  <a:ext uri="{0D108BD9-81ED-4DB2-BD59-A6C34878D82A}">
                    <a16:rowId xmlns:a16="http://schemas.microsoft.com/office/drawing/2014/main" val="10001"/>
                  </a:ext>
                </a:extLst>
              </a:tr>
              <a:tr h="290346">
                <a:tc>
                  <a:txBody>
                    <a:bodyPr/>
                    <a:lstStyle/>
                    <a:p>
                      <a:pPr algn="ctr" fontAlgn="b"/>
                      <a:r>
                        <a:rPr lang="el-GR" sz="1100" b="1" u="none" strike="noStrike">
                          <a:effectLst/>
                        </a:rPr>
                        <a:t>Κεντροδεξιά</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75,0</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10,1</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3,4</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dirty="0">
                          <a:effectLst/>
                        </a:rPr>
                        <a:t>8,1</a:t>
                      </a:r>
                      <a:endParaRPr lang="el-GR" sz="1100" b="1" i="0" u="none" strike="noStrike" dirty="0">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3,4</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extLst>
                  <a:ext uri="{0D108BD9-81ED-4DB2-BD59-A6C34878D82A}">
                    <a16:rowId xmlns:a16="http://schemas.microsoft.com/office/drawing/2014/main" val="10002"/>
                  </a:ext>
                </a:extLst>
              </a:tr>
              <a:tr h="290346">
                <a:tc>
                  <a:txBody>
                    <a:bodyPr/>
                    <a:lstStyle/>
                    <a:p>
                      <a:pPr algn="ctr" fontAlgn="b"/>
                      <a:r>
                        <a:rPr lang="el-GR" sz="1100" b="1" u="none" strike="noStrike">
                          <a:effectLst/>
                        </a:rPr>
                        <a:t>Κέντρο</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64,2</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14,4</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3,9</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14,4</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3,1</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extLst>
                  <a:ext uri="{0D108BD9-81ED-4DB2-BD59-A6C34878D82A}">
                    <a16:rowId xmlns:a16="http://schemas.microsoft.com/office/drawing/2014/main" val="10003"/>
                  </a:ext>
                </a:extLst>
              </a:tr>
              <a:tr h="290346">
                <a:tc>
                  <a:txBody>
                    <a:bodyPr/>
                    <a:lstStyle/>
                    <a:p>
                      <a:pPr algn="ctr" fontAlgn="b"/>
                      <a:r>
                        <a:rPr lang="el-GR" sz="1100" b="1" u="none" strike="noStrike">
                          <a:effectLst/>
                        </a:rPr>
                        <a:t>Κεντροαριστερά</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31,3</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20,0</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14,0</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28,0</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6,7</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extLst>
                  <a:ext uri="{0D108BD9-81ED-4DB2-BD59-A6C34878D82A}">
                    <a16:rowId xmlns:a16="http://schemas.microsoft.com/office/drawing/2014/main" val="10004"/>
                  </a:ext>
                </a:extLst>
              </a:tr>
              <a:tr h="290346">
                <a:tc>
                  <a:txBody>
                    <a:bodyPr/>
                    <a:lstStyle/>
                    <a:p>
                      <a:pPr algn="ctr" fontAlgn="b"/>
                      <a:r>
                        <a:rPr lang="el-GR" sz="1100" b="1" u="none" strike="noStrike">
                          <a:effectLst/>
                        </a:rPr>
                        <a:t>Αριστερά</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25,2</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9,2</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11,5</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50,4</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dirty="0">
                          <a:effectLst/>
                        </a:rPr>
                        <a:t>3,8</a:t>
                      </a:r>
                      <a:endParaRPr lang="el-GR" sz="1100" b="1" i="0" u="none" strike="noStrike" dirty="0">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extLst>
                  <a:ext uri="{0D108BD9-81ED-4DB2-BD59-A6C34878D82A}">
                    <a16:rowId xmlns:a16="http://schemas.microsoft.com/office/drawing/2014/main" val="10005"/>
                  </a:ext>
                </a:extLst>
              </a:tr>
            </a:tbl>
          </a:graphicData>
        </a:graphic>
      </p:graphicFrame>
      <p:graphicFrame>
        <p:nvGraphicFramePr>
          <p:cNvPr id="4" name="Table 3"/>
          <p:cNvGraphicFramePr>
            <a:graphicFrameLocks noGrp="1"/>
          </p:cNvGraphicFramePr>
          <p:nvPr>
            <p:extLst>
              <p:ext uri="{D42A27DB-BD31-4B8C-83A1-F6EECF244321}">
                <p14:modId xmlns:p14="http://schemas.microsoft.com/office/powerpoint/2010/main" val="2387163382"/>
              </p:ext>
            </p:extLst>
          </p:nvPr>
        </p:nvGraphicFramePr>
        <p:xfrm>
          <a:off x="926433" y="4060031"/>
          <a:ext cx="8674769" cy="2870153"/>
        </p:xfrm>
        <a:graphic>
          <a:graphicData uri="http://schemas.openxmlformats.org/drawingml/2006/table">
            <a:tbl>
              <a:tblPr>
                <a:tableStyleId>{6E25E649-3F16-4E02-A733-19D2CDBF48F0}</a:tableStyleId>
              </a:tblPr>
              <a:tblGrid>
                <a:gridCol w="1366210">
                  <a:extLst>
                    <a:ext uri="{9D8B030D-6E8A-4147-A177-3AD203B41FA5}">
                      <a16:colId xmlns:a16="http://schemas.microsoft.com/office/drawing/2014/main" val="20000"/>
                    </a:ext>
                  </a:extLst>
                </a:gridCol>
                <a:gridCol w="1344103">
                  <a:extLst>
                    <a:ext uri="{9D8B030D-6E8A-4147-A177-3AD203B41FA5}">
                      <a16:colId xmlns:a16="http://schemas.microsoft.com/office/drawing/2014/main" val="20001"/>
                    </a:ext>
                  </a:extLst>
                </a:gridCol>
                <a:gridCol w="1485588">
                  <a:extLst>
                    <a:ext uri="{9D8B030D-6E8A-4147-A177-3AD203B41FA5}">
                      <a16:colId xmlns:a16="http://schemas.microsoft.com/office/drawing/2014/main" val="20002"/>
                    </a:ext>
                  </a:extLst>
                </a:gridCol>
                <a:gridCol w="1525379">
                  <a:extLst>
                    <a:ext uri="{9D8B030D-6E8A-4147-A177-3AD203B41FA5}">
                      <a16:colId xmlns:a16="http://schemas.microsoft.com/office/drawing/2014/main" val="20003"/>
                    </a:ext>
                  </a:extLst>
                </a:gridCol>
                <a:gridCol w="1397159">
                  <a:extLst>
                    <a:ext uri="{9D8B030D-6E8A-4147-A177-3AD203B41FA5}">
                      <a16:colId xmlns:a16="http://schemas.microsoft.com/office/drawing/2014/main" val="20004"/>
                    </a:ext>
                  </a:extLst>
                </a:gridCol>
                <a:gridCol w="1556330">
                  <a:extLst>
                    <a:ext uri="{9D8B030D-6E8A-4147-A177-3AD203B41FA5}">
                      <a16:colId xmlns:a16="http://schemas.microsoft.com/office/drawing/2014/main" val="20005"/>
                    </a:ext>
                  </a:extLst>
                </a:gridCol>
              </a:tblGrid>
              <a:tr h="367497">
                <a:tc>
                  <a:txBody>
                    <a:bodyPr/>
                    <a:lstStyle/>
                    <a:p>
                      <a:pPr algn="ctr" fontAlgn="b"/>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ΝΑΙ</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ΜΑΛΛΟΝ ΝΑΙ</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ΜΑΛΛΟΝ ΟΧΙ</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ΟΧΙ</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ΔΓ/ΔΑ</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extLst>
                  <a:ext uri="{0D108BD9-81ED-4DB2-BD59-A6C34878D82A}">
                    <a16:rowId xmlns:a16="http://schemas.microsoft.com/office/drawing/2014/main" val="10000"/>
                  </a:ext>
                </a:extLst>
              </a:tr>
              <a:tr h="367497">
                <a:tc>
                  <a:txBody>
                    <a:bodyPr/>
                    <a:lstStyle/>
                    <a:p>
                      <a:pPr algn="ctr" fontAlgn="b"/>
                      <a:r>
                        <a:rPr lang="el-GR" sz="1100" b="1" u="none" strike="noStrike">
                          <a:effectLst/>
                        </a:rPr>
                        <a:t>Ν.Δ.</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70,6</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11,2</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4,5</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6,7</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7,0</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extLst>
                  <a:ext uri="{0D108BD9-81ED-4DB2-BD59-A6C34878D82A}">
                    <a16:rowId xmlns:a16="http://schemas.microsoft.com/office/drawing/2014/main" val="10001"/>
                  </a:ext>
                </a:extLst>
              </a:tr>
              <a:tr h="367497">
                <a:tc>
                  <a:txBody>
                    <a:bodyPr/>
                    <a:lstStyle/>
                    <a:p>
                      <a:pPr algn="ctr" fontAlgn="b"/>
                      <a:r>
                        <a:rPr lang="el-GR" sz="1100" b="1" u="none" strike="noStrike">
                          <a:effectLst/>
                        </a:rPr>
                        <a:t>ΣΥΡΙΖΑ</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dirty="0">
                          <a:effectLst/>
                        </a:rPr>
                        <a:t>37,3</a:t>
                      </a:r>
                      <a:endParaRPr lang="el-GR" sz="1100" b="1" i="0" u="none" strike="noStrike" dirty="0">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13,3</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11,2</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34,5</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3,6</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extLst>
                  <a:ext uri="{0D108BD9-81ED-4DB2-BD59-A6C34878D82A}">
                    <a16:rowId xmlns:a16="http://schemas.microsoft.com/office/drawing/2014/main" val="10002"/>
                  </a:ext>
                </a:extLst>
              </a:tr>
              <a:tr h="665171">
                <a:tc>
                  <a:txBody>
                    <a:bodyPr/>
                    <a:lstStyle/>
                    <a:p>
                      <a:pPr algn="ctr" fontAlgn="b"/>
                      <a:r>
                        <a:rPr lang="el-GR" sz="1100" b="1" u="none" strike="noStrike">
                          <a:effectLst/>
                        </a:rPr>
                        <a:t>ΚΙΝΗΜΑ ΑΛΛΑΓΗΣ</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58,7</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19,0</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6,3</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12,7</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3,2</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extLst>
                  <a:ext uri="{0D108BD9-81ED-4DB2-BD59-A6C34878D82A}">
                    <a16:rowId xmlns:a16="http://schemas.microsoft.com/office/drawing/2014/main" val="10003"/>
                  </a:ext>
                </a:extLst>
              </a:tr>
              <a:tr h="367497">
                <a:tc>
                  <a:txBody>
                    <a:bodyPr/>
                    <a:lstStyle/>
                    <a:p>
                      <a:pPr algn="ctr" fontAlgn="b"/>
                      <a:r>
                        <a:rPr lang="el-GR" sz="1100" b="1" u="none" strike="noStrike">
                          <a:effectLst/>
                        </a:rPr>
                        <a:t>ΚΚΕ</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26,2</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11,9</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7,1</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52,4</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2,4</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extLst>
                  <a:ext uri="{0D108BD9-81ED-4DB2-BD59-A6C34878D82A}">
                    <a16:rowId xmlns:a16="http://schemas.microsoft.com/office/drawing/2014/main" val="10004"/>
                  </a:ext>
                </a:extLst>
              </a:tr>
              <a:tr h="367497">
                <a:tc>
                  <a:txBody>
                    <a:bodyPr/>
                    <a:lstStyle/>
                    <a:p>
                      <a:pPr algn="ctr" fontAlgn="b"/>
                      <a:r>
                        <a:rPr lang="el-GR" sz="1100" b="1" u="none" strike="noStrike">
                          <a:effectLst/>
                        </a:rPr>
                        <a:t>ΕΛΛΗΝΙΚΗ ΛΥΣΗ</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85,7</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7,1</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7,1</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extLst>
                  <a:ext uri="{0D108BD9-81ED-4DB2-BD59-A6C34878D82A}">
                    <a16:rowId xmlns:a16="http://schemas.microsoft.com/office/drawing/2014/main" val="10005"/>
                  </a:ext>
                </a:extLst>
              </a:tr>
              <a:tr h="367497">
                <a:tc>
                  <a:txBody>
                    <a:bodyPr/>
                    <a:lstStyle/>
                    <a:p>
                      <a:pPr algn="ctr" fontAlgn="b"/>
                      <a:r>
                        <a:rPr lang="el-GR" sz="1100" b="1" u="none" strike="noStrike">
                          <a:effectLst/>
                        </a:rPr>
                        <a:t>ΜΕΡΑ 25</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17,9</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17,9</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17,9</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39,3</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dirty="0">
                          <a:effectLst/>
                        </a:rPr>
                        <a:t>7,1</a:t>
                      </a:r>
                      <a:endParaRPr lang="el-GR" sz="1100" b="1" i="0" u="none" strike="noStrike" dirty="0">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extLst>
                  <a:ext uri="{0D108BD9-81ED-4DB2-BD59-A6C34878D82A}">
                    <a16:rowId xmlns:a16="http://schemas.microsoft.com/office/drawing/2014/main" val="10006"/>
                  </a:ext>
                </a:extLst>
              </a:tr>
            </a:tbl>
          </a:graphicData>
        </a:graphic>
      </p:graphicFrame>
      <p:pic>
        <p:nvPicPr>
          <p:cNvPr id="5" name="Picture 1">
            <a:extLst>
              <a:ext uri="{FF2B5EF4-FFF2-40B4-BE49-F238E27FC236}">
                <a16:creationId xmlns:a16="http://schemas.microsoft.com/office/drawing/2014/main" id="{F4CB7EA6-2762-4FBD-B25E-6A59D2DFDD0E}"/>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30784" y="7406757"/>
            <a:ext cx="1027112" cy="561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6471428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744340" y="432319"/>
            <a:ext cx="9338072" cy="1143818"/>
          </a:xfrm>
        </p:spPr>
        <p:txBody>
          <a:bodyPr>
            <a:normAutofit/>
          </a:bodyPr>
          <a:lstStyle/>
          <a:p>
            <a:pPr algn="l"/>
            <a:r>
              <a:rPr lang="el-GR" sz="1600" b="1" dirty="0"/>
              <a:t>Θεωρείτε ότι είναι σωστή η καταγγελία κομμάτων της Αντιπολίτευσης ότι η Κυβέρνηση δημιουργεί Κράτος αυταρχισμού, αστυνομοκρατίας και καταστολής;</a:t>
            </a:r>
            <a:endParaRPr lang="en-US" sz="1600" b="1" dirty="0">
              <a:latin typeface="Cambria" pitchFamily="18" charset="0"/>
              <a:ea typeface="Cambria" pitchFamily="18" charset="0"/>
            </a:endParaRP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000509705"/>
              </p:ext>
            </p:extLst>
          </p:nvPr>
        </p:nvGraphicFramePr>
        <p:xfrm>
          <a:off x="541338" y="1828800"/>
          <a:ext cx="9744075" cy="5424488"/>
        </p:xfrm>
        <a:graphic>
          <a:graphicData uri="http://schemas.openxmlformats.org/drawingml/2006/chart">
            <c:chart xmlns:c="http://schemas.openxmlformats.org/drawingml/2006/chart" xmlns:r="http://schemas.openxmlformats.org/officeDocument/2006/relationships" r:id="rId2"/>
          </a:graphicData>
        </a:graphic>
      </p:graphicFrame>
      <p:pic>
        <p:nvPicPr>
          <p:cNvPr id="4" name="Picture 1">
            <a:extLst>
              <a:ext uri="{FF2B5EF4-FFF2-40B4-BE49-F238E27FC236}">
                <a16:creationId xmlns:a16="http://schemas.microsoft.com/office/drawing/2014/main" id="{42A49AB4-BF47-4F46-BBC0-27C8228A1DA6}"/>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30784" y="7406757"/>
            <a:ext cx="1027112" cy="561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647142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5">
            <a:extLst>
              <a:ext uri="{FF2B5EF4-FFF2-40B4-BE49-F238E27FC236}">
                <a16:creationId xmlns:a16="http://schemas.microsoft.com/office/drawing/2014/main" id="{E27AB5F6-B526-4477-9C02-1AC62B0211BB}"/>
              </a:ext>
            </a:extLst>
          </p:cNvPr>
          <p:cNvSpPr>
            <a:spLocks noGrp="1"/>
          </p:cNvSpPr>
          <p:nvPr>
            <p:ph type="title"/>
          </p:nvPr>
        </p:nvSpPr>
        <p:spPr>
          <a:xfrm>
            <a:off x="296984" y="302623"/>
            <a:ext cx="10159477" cy="864636"/>
          </a:xfrm>
          <a:solidFill>
            <a:srgbClr val="C00000"/>
          </a:solidFill>
        </p:spPr>
        <p:txBody>
          <a:bodyPr>
            <a:normAutofit/>
          </a:bodyPr>
          <a:lstStyle/>
          <a:p>
            <a:pPr algn="ctr" eaLnBrk="1" hangingPunct="1"/>
            <a:r>
              <a:rPr lang="el-GR" altLang="en-US" sz="2800" dirty="0">
                <a:solidFill>
                  <a:srgbClr val="002060"/>
                </a:solidFill>
              </a:rPr>
              <a:t>Ταυτότητα Έρευνας</a:t>
            </a:r>
            <a:endParaRPr lang="en-US" altLang="en-US" sz="2800" dirty="0">
              <a:solidFill>
                <a:srgbClr val="002060"/>
              </a:solidFill>
            </a:endParaRPr>
          </a:p>
        </p:txBody>
      </p:sp>
      <p:sp>
        <p:nvSpPr>
          <p:cNvPr id="3075" name="4 - Θέση περιεχομένου">
            <a:extLst>
              <a:ext uri="{FF2B5EF4-FFF2-40B4-BE49-F238E27FC236}">
                <a16:creationId xmlns:a16="http://schemas.microsoft.com/office/drawing/2014/main" id="{0FD9D685-9ECC-480A-9435-6AA3E4ED3556}"/>
              </a:ext>
            </a:extLst>
          </p:cNvPr>
          <p:cNvSpPr>
            <a:spLocks noGrp="1"/>
          </p:cNvSpPr>
          <p:nvPr>
            <p:ph idx="1"/>
          </p:nvPr>
        </p:nvSpPr>
        <p:spPr>
          <a:xfrm>
            <a:off x="296984" y="1268761"/>
            <a:ext cx="10159477" cy="6437780"/>
          </a:xfrm>
          <a:solidFill>
            <a:srgbClr val="002060"/>
          </a:solidFill>
        </p:spPr>
        <p:txBody>
          <a:bodyPr rtlCol="0">
            <a:normAutofit fontScale="92500"/>
          </a:bodyPr>
          <a:lstStyle/>
          <a:p>
            <a:pPr>
              <a:defRPr/>
            </a:pPr>
            <a:r>
              <a:rPr lang="el-GR" altLang="en-US" sz="2131" b="1" dirty="0">
                <a:solidFill>
                  <a:srgbClr val="D9D9D9"/>
                </a:solidFill>
              </a:rPr>
              <a:t>Η Έρευνα πραγματοποιήθηκε από την </a:t>
            </a:r>
            <a:r>
              <a:rPr lang="en-US" altLang="en-US" sz="2131" b="1" dirty="0">
                <a:solidFill>
                  <a:srgbClr val="D9D9D9"/>
                </a:solidFill>
              </a:rPr>
              <a:t>Opinion Poll</a:t>
            </a:r>
            <a:r>
              <a:rPr lang="el-GR" altLang="en-US" sz="2131" b="1" dirty="0">
                <a:solidFill>
                  <a:srgbClr val="D9D9D9"/>
                </a:solidFill>
              </a:rPr>
              <a:t> Ε.Π.Ε – Αριθμός Μητρώου Ε.Σ.Ρ. 49.</a:t>
            </a:r>
          </a:p>
          <a:p>
            <a:pPr>
              <a:defRPr/>
            </a:pPr>
            <a:r>
              <a:rPr lang="el-GR" altLang="en-US" sz="2131" b="1" dirty="0">
                <a:solidFill>
                  <a:srgbClr val="D9D9D9"/>
                </a:solidFill>
              </a:rPr>
              <a:t>ΕΝΤΟΛΕΑΣ </a:t>
            </a:r>
            <a:r>
              <a:rPr lang="en-US" altLang="en-US" sz="2131" b="1" dirty="0">
                <a:solidFill>
                  <a:srgbClr val="D9D9D9"/>
                </a:solidFill>
              </a:rPr>
              <a:t>:H</a:t>
            </a:r>
            <a:r>
              <a:rPr lang="el-GR" altLang="en-US" sz="2131" b="1" dirty="0" err="1">
                <a:solidFill>
                  <a:srgbClr val="D9D9D9"/>
                </a:solidFill>
              </a:rPr>
              <a:t>λεκτρονική</a:t>
            </a:r>
            <a:r>
              <a:rPr lang="el-GR" altLang="en-US" sz="2131" b="1" dirty="0">
                <a:solidFill>
                  <a:srgbClr val="D9D9D9"/>
                </a:solidFill>
              </a:rPr>
              <a:t>  εφημερίδα  </a:t>
            </a:r>
            <a:r>
              <a:rPr lang="en-US" altLang="en-US" sz="2131" b="1" dirty="0">
                <a:solidFill>
                  <a:srgbClr val="D9D9D9"/>
                </a:solidFill>
              </a:rPr>
              <a:t>POLITICAL </a:t>
            </a:r>
            <a:endParaRPr lang="el-GR" altLang="en-US" sz="2131" b="1" dirty="0">
              <a:solidFill>
                <a:srgbClr val="D9D9D9"/>
              </a:solidFill>
            </a:endParaRPr>
          </a:p>
          <a:p>
            <a:pPr>
              <a:defRPr/>
            </a:pPr>
            <a:r>
              <a:rPr lang="el-GR" altLang="en-US" sz="2131" b="1" dirty="0">
                <a:solidFill>
                  <a:srgbClr val="D9D9D9"/>
                </a:solidFill>
              </a:rPr>
              <a:t>ΕΞΕΤΑΖΟΜΕΝΟΣ ΠΛΗΘΥΣΜΟΣ</a:t>
            </a:r>
            <a:r>
              <a:rPr lang="el-GR" altLang="en-US" sz="2131" dirty="0">
                <a:solidFill>
                  <a:srgbClr val="D9D9D9"/>
                </a:solidFill>
              </a:rPr>
              <a:t>: Ηλικίας άνω των 1</a:t>
            </a:r>
            <a:r>
              <a:rPr lang="en-US" altLang="en-US" sz="2131" dirty="0">
                <a:solidFill>
                  <a:srgbClr val="D9D9D9"/>
                </a:solidFill>
              </a:rPr>
              <a:t>7</a:t>
            </a:r>
            <a:r>
              <a:rPr lang="el-GR" altLang="en-US" sz="2131" dirty="0">
                <a:solidFill>
                  <a:srgbClr val="D9D9D9"/>
                </a:solidFill>
              </a:rPr>
              <a:t>, με δικαίωμα ψήφου</a:t>
            </a:r>
          </a:p>
          <a:p>
            <a:pPr>
              <a:defRPr/>
            </a:pPr>
            <a:r>
              <a:rPr lang="el-GR" altLang="en-US" sz="2131" b="1" dirty="0">
                <a:solidFill>
                  <a:srgbClr val="D9D9D9"/>
                </a:solidFill>
              </a:rPr>
              <a:t>ΜΕΓΕΘΟΣ ΔΕΙΓΜΑΤΟΣ:</a:t>
            </a:r>
            <a:r>
              <a:rPr lang="el-GR" altLang="en-US" sz="2131" dirty="0">
                <a:solidFill>
                  <a:srgbClr val="D9D9D9"/>
                </a:solidFill>
              </a:rPr>
              <a:t> 1.0</a:t>
            </a:r>
            <a:r>
              <a:rPr lang="en-US" altLang="en-US" sz="2131" dirty="0">
                <a:solidFill>
                  <a:srgbClr val="D9D9D9"/>
                </a:solidFill>
              </a:rPr>
              <a:t>01</a:t>
            </a:r>
            <a:r>
              <a:rPr lang="el-GR" altLang="en-US" sz="2131" dirty="0">
                <a:solidFill>
                  <a:srgbClr val="D9D9D9"/>
                </a:solidFill>
              </a:rPr>
              <a:t>  νοικοκυριά</a:t>
            </a:r>
          </a:p>
          <a:p>
            <a:pPr>
              <a:defRPr/>
            </a:pPr>
            <a:r>
              <a:rPr lang="el-GR" altLang="en-US" sz="2131" b="1" dirty="0">
                <a:solidFill>
                  <a:srgbClr val="D9D9D9"/>
                </a:solidFill>
              </a:rPr>
              <a:t>ΧΡΟΝΙΚΟ ΔΙΑΣΤΗΜΑ:</a:t>
            </a:r>
            <a:r>
              <a:rPr lang="el-GR" altLang="en-US" sz="2131" dirty="0">
                <a:solidFill>
                  <a:srgbClr val="D9D9D9"/>
                </a:solidFill>
              </a:rPr>
              <a:t> </a:t>
            </a:r>
            <a:r>
              <a:rPr lang="en-GB" altLang="en-US" sz="2131" dirty="0">
                <a:solidFill>
                  <a:srgbClr val="D9D9D9"/>
                </a:solidFill>
              </a:rPr>
              <a:t>22</a:t>
            </a:r>
            <a:r>
              <a:rPr lang="el-GR" altLang="en-US" sz="2131" dirty="0">
                <a:solidFill>
                  <a:srgbClr val="D9D9D9"/>
                </a:solidFill>
              </a:rPr>
              <a:t>  Φεβρουάριου   - 26  Φεβρουαρίου   2021</a:t>
            </a:r>
          </a:p>
          <a:p>
            <a:pPr>
              <a:defRPr/>
            </a:pPr>
            <a:r>
              <a:rPr lang="el-GR" altLang="en-US" sz="2131" b="1" dirty="0">
                <a:solidFill>
                  <a:srgbClr val="D9D9D9"/>
                </a:solidFill>
              </a:rPr>
              <a:t>ΠΕΡΙΟΧΗ ΔΙΕΞΑΓΩΓΗΣ:</a:t>
            </a:r>
            <a:r>
              <a:rPr lang="el-GR" altLang="en-US" sz="2131" dirty="0">
                <a:solidFill>
                  <a:srgbClr val="D9D9D9"/>
                </a:solidFill>
              </a:rPr>
              <a:t> Πανελλαδική κάλυψη</a:t>
            </a:r>
          </a:p>
          <a:p>
            <a:pPr>
              <a:defRPr/>
            </a:pPr>
            <a:r>
              <a:rPr lang="el-GR" altLang="en-US" sz="2131" b="1" dirty="0">
                <a:solidFill>
                  <a:srgbClr val="D9D9D9"/>
                </a:solidFill>
              </a:rPr>
              <a:t>ΜΕΘΟΔΟΣ ΔΕΙΓΜΑΤΟΛΗΨΙΑΣ:</a:t>
            </a:r>
            <a:r>
              <a:rPr lang="el-GR" altLang="en-US" sz="2131" dirty="0">
                <a:solidFill>
                  <a:srgbClr val="D9D9D9"/>
                </a:solidFill>
              </a:rPr>
              <a:t> </a:t>
            </a:r>
            <a:r>
              <a:rPr lang="el-GR" altLang="en-US" sz="2131" dirty="0" err="1">
                <a:solidFill>
                  <a:srgbClr val="D9D9D9"/>
                </a:solidFill>
              </a:rPr>
              <a:t>Πολυσταδιακή</a:t>
            </a:r>
            <a:r>
              <a:rPr lang="el-GR" altLang="en-US" sz="2131" dirty="0">
                <a:solidFill>
                  <a:srgbClr val="D9D9D9"/>
                </a:solidFill>
              </a:rPr>
              <a:t> τυχαία δειγματοληψία με χρήση </a:t>
            </a:r>
            <a:r>
              <a:rPr lang="en-US" altLang="en-US" sz="2131" dirty="0">
                <a:solidFill>
                  <a:srgbClr val="D9D9D9"/>
                </a:solidFill>
              </a:rPr>
              <a:t>quota </a:t>
            </a:r>
            <a:r>
              <a:rPr lang="el-GR" altLang="en-US" sz="2131" dirty="0">
                <a:solidFill>
                  <a:srgbClr val="D9D9D9"/>
                </a:solidFill>
              </a:rPr>
              <a:t>βάσει  γεωγραφικής κατανομής.</a:t>
            </a:r>
          </a:p>
          <a:p>
            <a:pPr>
              <a:defRPr/>
            </a:pPr>
            <a:r>
              <a:rPr lang="el-GR" altLang="en-US" sz="2131" b="1" dirty="0">
                <a:solidFill>
                  <a:srgbClr val="D9D9D9"/>
                </a:solidFill>
              </a:rPr>
              <a:t>ΜΕΘΟΔΟΣ ΣΥΛΛΟΓΗΣ ΣΤΟΙΧΕΙΩΝ:</a:t>
            </a:r>
            <a:r>
              <a:rPr lang="el-GR" altLang="en-US" sz="2131" dirty="0">
                <a:solidFill>
                  <a:srgbClr val="D9D9D9"/>
                </a:solidFill>
              </a:rPr>
              <a:t> Τηλεφωνικές συνεντεύξεις βάσει ηλεκτρονικού ερωτηματολογίου (</a:t>
            </a:r>
            <a:r>
              <a:rPr lang="en-US" altLang="en-US" sz="2131" dirty="0">
                <a:solidFill>
                  <a:srgbClr val="D9D9D9"/>
                </a:solidFill>
              </a:rPr>
              <a:t>CATI</a:t>
            </a:r>
            <a:r>
              <a:rPr lang="el-GR" altLang="en-US" sz="2131" dirty="0">
                <a:solidFill>
                  <a:srgbClr val="D9D9D9"/>
                </a:solidFill>
              </a:rPr>
              <a:t>).</a:t>
            </a:r>
          </a:p>
          <a:p>
            <a:pPr>
              <a:defRPr/>
            </a:pPr>
            <a:r>
              <a:rPr lang="el-GR" altLang="en-US" sz="2131" b="1" dirty="0">
                <a:solidFill>
                  <a:srgbClr val="D9D9D9"/>
                </a:solidFill>
              </a:rPr>
              <a:t>ΣΤΑΘΜΙΣΗ:</a:t>
            </a:r>
            <a:r>
              <a:rPr lang="el-GR" altLang="en-US" sz="2131" dirty="0">
                <a:solidFill>
                  <a:srgbClr val="D9D9D9"/>
                </a:solidFill>
              </a:rPr>
              <a:t> Έγινε στάθμιση με βάση τα αποτελέσματα των  βουλευτικών εκλογών του  Ιουλίου 2019.</a:t>
            </a:r>
          </a:p>
          <a:p>
            <a:pPr>
              <a:defRPr/>
            </a:pPr>
            <a:r>
              <a:rPr lang="el-GR" altLang="en-US" sz="2131" b="1" dirty="0">
                <a:solidFill>
                  <a:srgbClr val="D9D9D9"/>
                </a:solidFill>
              </a:rPr>
              <a:t>ΜΕΓΙΣΤΟ ΣΤΑΤΙΣΤΙΚΟ ΣΦΑΛΜΑ: </a:t>
            </a:r>
            <a:r>
              <a:rPr lang="en-US" altLang="en-US" sz="2131" b="1" dirty="0">
                <a:solidFill>
                  <a:srgbClr val="D9D9D9"/>
                </a:solidFill>
              </a:rPr>
              <a:t>+/-</a:t>
            </a:r>
            <a:r>
              <a:rPr lang="el-GR" altLang="en-US" sz="2131" dirty="0">
                <a:solidFill>
                  <a:srgbClr val="D9D9D9"/>
                </a:solidFill>
              </a:rPr>
              <a:t>3 %</a:t>
            </a:r>
          </a:p>
          <a:p>
            <a:pPr>
              <a:buNone/>
              <a:defRPr/>
            </a:pPr>
            <a:endParaRPr lang="el-GR" altLang="en-US" sz="2131" dirty="0">
              <a:solidFill>
                <a:srgbClr val="D9D9D9"/>
              </a:solidFill>
            </a:endParaRPr>
          </a:p>
          <a:p>
            <a:pPr>
              <a:buNone/>
              <a:defRPr/>
            </a:pPr>
            <a:r>
              <a:rPr lang="el-GR" sz="2131" b="1" dirty="0"/>
              <a:t>       </a:t>
            </a:r>
            <a:r>
              <a:rPr lang="el-GR" sz="2131" b="1" dirty="0">
                <a:solidFill>
                  <a:schemeClr val="bg1"/>
                </a:solidFill>
              </a:rPr>
              <a:t>Προσωπικό  </a:t>
            </a:r>
            <a:r>
              <a:rPr lang="en-US" sz="2131" b="1" dirty="0">
                <a:solidFill>
                  <a:schemeClr val="bg1"/>
                </a:solidFill>
              </a:rPr>
              <a:t> field</a:t>
            </a:r>
            <a:r>
              <a:rPr lang="en-US" sz="2131" dirty="0">
                <a:solidFill>
                  <a:schemeClr val="bg1"/>
                </a:solidFill>
              </a:rPr>
              <a:t>: </a:t>
            </a:r>
            <a:r>
              <a:rPr lang="el-GR" sz="2131" dirty="0">
                <a:solidFill>
                  <a:schemeClr val="bg1"/>
                </a:solidFill>
              </a:rPr>
              <a:t>Εργαστήκαν  12 ερευνητές  και 2 επόπτες</a:t>
            </a:r>
          </a:p>
          <a:p>
            <a:pPr>
              <a:buNone/>
              <a:defRPr/>
            </a:pPr>
            <a:endParaRPr lang="el-GR" altLang="en-US" sz="2131" dirty="0">
              <a:solidFill>
                <a:srgbClr val="D9D9D9"/>
              </a:solidFill>
            </a:endParaRPr>
          </a:p>
          <a:p>
            <a:pPr>
              <a:defRPr/>
            </a:pPr>
            <a:r>
              <a:rPr lang="el-GR" altLang="en-US" sz="2131" dirty="0">
                <a:solidFill>
                  <a:srgbClr val="D9D9D9"/>
                </a:solidFill>
              </a:rPr>
              <a:t>Η </a:t>
            </a:r>
            <a:r>
              <a:rPr lang="en-US" altLang="en-US" sz="2131" dirty="0">
                <a:solidFill>
                  <a:srgbClr val="D9D9D9"/>
                </a:solidFill>
              </a:rPr>
              <a:t>Opinion Poll</a:t>
            </a:r>
            <a:r>
              <a:rPr lang="el-GR" altLang="en-US" sz="2131" dirty="0">
                <a:solidFill>
                  <a:srgbClr val="D9D9D9"/>
                </a:solidFill>
              </a:rPr>
              <a:t> Ε.Π.Ε. είναι μέλος της </a:t>
            </a:r>
            <a:r>
              <a:rPr lang="en-US" altLang="en-US" sz="2131" dirty="0">
                <a:solidFill>
                  <a:srgbClr val="D9D9D9"/>
                </a:solidFill>
              </a:rPr>
              <a:t>ESOMAR</a:t>
            </a:r>
            <a:r>
              <a:rPr lang="el-GR" altLang="en-US" sz="2131" dirty="0">
                <a:solidFill>
                  <a:srgbClr val="D9D9D9"/>
                </a:solidFill>
              </a:rPr>
              <a:t>, της </a:t>
            </a:r>
            <a:r>
              <a:rPr lang="en-US" altLang="en-US" sz="2131" dirty="0">
                <a:solidFill>
                  <a:srgbClr val="D9D9D9"/>
                </a:solidFill>
              </a:rPr>
              <a:t>WAPOR </a:t>
            </a:r>
            <a:r>
              <a:rPr lang="el-GR" altLang="en-US" sz="2131" dirty="0">
                <a:solidFill>
                  <a:srgbClr val="D9D9D9"/>
                </a:solidFill>
              </a:rPr>
              <a:t>και τηρεί τους διεθνείς κώδικες δεοντολογίας για την διεξαγωγή και δημοσιοποίηση ερευνών κοινής γνώμης.</a:t>
            </a:r>
          </a:p>
          <a:p>
            <a:pPr>
              <a:defRPr/>
            </a:pPr>
            <a:endParaRPr lang="el-GR" altLang="en-US" sz="2131" dirty="0">
              <a:solidFill>
                <a:srgbClr val="D9D9D9"/>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744340" y="432319"/>
            <a:ext cx="9338072" cy="1240070"/>
          </a:xfrm>
        </p:spPr>
        <p:txBody>
          <a:bodyPr>
            <a:normAutofit/>
          </a:bodyPr>
          <a:lstStyle/>
          <a:p>
            <a:pPr algn="l"/>
            <a:r>
              <a:rPr lang="el-GR" sz="1600" b="1" dirty="0"/>
              <a:t>Θεωρείτε ότι είναι σωστή η καταγγελία κομμάτων της Αντιπολίτευσης ότι η Κυβέρνηση δημιουργεί Κράτος αυταρχισμού, αστυνομοκρατίας και καταστολής;</a:t>
            </a:r>
            <a:endParaRPr lang="en-US" sz="1600" b="1" dirty="0">
              <a:latin typeface="Cambria" pitchFamily="18" charset="0"/>
              <a:ea typeface="Cambria" pitchFamily="18" charset="0"/>
            </a:endParaRPr>
          </a:p>
        </p:txBody>
      </p:sp>
      <p:graphicFrame>
        <p:nvGraphicFramePr>
          <p:cNvPr id="3" name="Table 2"/>
          <p:cNvGraphicFramePr>
            <a:graphicFrameLocks noGrp="1"/>
          </p:cNvGraphicFramePr>
          <p:nvPr>
            <p:extLst>
              <p:ext uri="{D42A27DB-BD31-4B8C-83A1-F6EECF244321}">
                <p14:modId xmlns:p14="http://schemas.microsoft.com/office/powerpoint/2010/main" val="129698164"/>
              </p:ext>
            </p:extLst>
          </p:nvPr>
        </p:nvGraphicFramePr>
        <p:xfrm>
          <a:off x="1227221" y="2090452"/>
          <a:ext cx="8554450" cy="1735590"/>
        </p:xfrm>
        <a:graphic>
          <a:graphicData uri="http://schemas.openxmlformats.org/drawingml/2006/table">
            <a:tbl>
              <a:tblPr>
                <a:tableStyleId>{6E25E649-3F16-4E02-A733-19D2CDBF48F0}</a:tableStyleId>
              </a:tblPr>
              <a:tblGrid>
                <a:gridCol w="1347260">
                  <a:extLst>
                    <a:ext uri="{9D8B030D-6E8A-4147-A177-3AD203B41FA5}">
                      <a16:colId xmlns:a16="http://schemas.microsoft.com/office/drawing/2014/main" val="20000"/>
                    </a:ext>
                  </a:extLst>
                </a:gridCol>
                <a:gridCol w="1325460">
                  <a:extLst>
                    <a:ext uri="{9D8B030D-6E8A-4147-A177-3AD203B41FA5}">
                      <a16:colId xmlns:a16="http://schemas.microsoft.com/office/drawing/2014/main" val="20001"/>
                    </a:ext>
                  </a:extLst>
                </a:gridCol>
                <a:gridCol w="1464983">
                  <a:extLst>
                    <a:ext uri="{9D8B030D-6E8A-4147-A177-3AD203B41FA5}">
                      <a16:colId xmlns:a16="http://schemas.microsoft.com/office/drawing/2014/main" val="20002"/>
                    </a:ext>
                  </a:extLst>
                </a:gridCol>
                <a:gridCol w="1504222">
                  <a:extLst>
                    <a:ext uri="{9D8B030D-6E8A-4147-A177-3AD203B41FA5}">
                      <a16:colId xmlns:a16="http://schemas.microsoft.com/office/drawing/2014/main" val="20003"/>
                    </a:ext>
                  </a:extLst>
                </a:gridCol>
                <a:gridCol w="1377780">
                  <a:extLst>
                    <a:ext uri="{9D8B030D-6E8A-4147-A177-3AD203B41FA5}">
                      <a16:colId xmlns:a16="http://schemas.microsoft.com/office/drawing/2014/main" val="20004"/>
                    </a:ext>
                  </a:extLst>
                </a:gridCol>
                <a:gridCol w="1534745">
                  <a:extLst>
                    <a:ext uri="{9D8B030D-6E8A-4147-A177-3AD203B41FA5}">
                      <a16:colId xmlns:a16="http://schemas.microsoft.com/office/drawing/2014/main" val="20005"/>
                    </a:ext>
                  </a:extLst>
                </a:gridCol>
              </a:tblGrid>
              <a:tr h="289265">
                <a:tc>
                  <a:txBody>
                    <a:bodyPr/>
                    <a:lstStyle/>
                    <a:p>
                      <a:pPr algn="ctr" fontAlgn="b"/>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ΝΑΙ</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ΜΑΛΛΟΝ ΝΑΙ</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ΜΑΛΛΟΝ ΟΧΙ</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ΟΧΙ</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ΔΓ/ΔΑ</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extLst>
                  <a:ext uri="{0D108BD9-81ED-4DB2-BD59-A6C34878D82A}">
                    <a16:rowId xmlns:a16="http://schemas.microsoft.com/office/drawing/2014/main" val="10000"/>
                  </a:ext>
                </a:extLst>
              </a:tr>
              <a:tr h="289265">
                <a:tc>
                  <a:txBody>
                    <a:bodyPr/>
                    <a:lstStyle/>
                    <a:p>
                      <a:pPr algn="ctr" fontAlgn="b"/>
                      <a:r>
                        <a:rPr lang="el-GR" sz="1100" b="1" u="none" strike="noStrike">
                          <a:effectLst/>
                        </a:rPr>
                        <a:t>Δεξιά</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dirty="0">
                          <a:effectLst/>
                        </a:rPr>
                        <a:t>5,9</a:t>
                      </a:r>
                      <a:endParaRPr lang="el-GR" sz="1100" b="1" i="0" u="none" strike="noStrike" dirty="0">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3,4</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8,4</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78,2</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4,2</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extLst>
                  <a:ext uri="{0D108BD9-81ED-4DB2-BD59-A6C34878D82A}">
                    <a16:rowId xmlns:a16="http://schemas.microsoft.com/office/drawing/2014/main" val="10001"/>
                  </a:ext>
                </a:extLst>
              </a:tr>
              <a:tr h="289265">
                <a:tc>
                  <a:txBody>
                    <a:bodyPr/>
                    <a:lstStyle/>
                    <a:p>
                      <a:pPr algn="ctr" fontAlgn="b"/>
                      <a:r>
                        <a:rPr lang="el-GR" sz="1100" b="1" u="none" strike="noStrike">
                          <a:effectLst/>
                        </a:rPr>
                        <a:t>Κεντροδεξιά</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4,1</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4,1</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10,8</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79,1</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2,0</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extLst>
                  <a:ext uri="{0D108BD9-81ED-4DB2-BD59-A6C34878D82A}">
                    <a16:rowId xmlns:a16="http://schemas.microsoft.com/office/drawing/2014/main" val="10002"/>
                  </a:ext>
                </a:extLst>
              </a:tr>
              <a:tr h="289265">
                <a:tc>
                  <a:txBody>
                    <a:bodyPr/>
                    <a:lstStyle/>
                    <a:p>
                      <a:pPr algn="ctr" fontAlgn="b"/>
                      <a:r>
                        <a:rPr lang="el-GR" sz="1100" b="1" u="none" strike="noStrike">
                          <a:effectLst/>
                        </a:rPr>
                        <a:t>Κέντρο</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18,7</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11,3</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14,3</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50,9</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4,8</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extLst>
                  <a:ext uri="{0D108BD9-81ED-4DB2-BD59-A6C34878D82A}">
                    <a16:rowId xmlns:a16="http://schemas.microsoft.com/office/drawing/2014/main" val="10003"/>
                  </a:ext>
                </a:extLst>
              </a:tr>
              <a:tr h="289265">
                <a:tc>
                  <a:txBody>
                    <a:bodyPr/>
                    <a:lstStyle/>
                    <a:p>
                      <a:pPr algn="ctr" fontAlgn="b"/>
                      <a:r>
                        <a:rPr lang="el-GR" sz="1100" b="1" u="none" strike="noStrike">
                          <a:effectLst/>
                        </a:rPr>
                        <a:t>Κεντροαριστερά</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43,3</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16,7</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17,3</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20,7</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2,0</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extLst>
                  <a:ext uri="{0D108BD9-81ED-4DB2-BD59-A6C34878D82A}">
                    <a16:rowId xmlns:a16="http://schemas.microsoft.com/office/drawing/2014/main" val="10004"/>
                  </a:ext>
                </a:extLst>
              </a:tr>
              <a:tr h="289265">
                <a:tc>
                  <a:txBody>
                    <a:bodyPr/>
                    <a:lstStyle/>
                    <a:p>
                      <a:pPr algn="ctr" fontAlgn="b"/>
                      <a:r>
                        <a:rPr lang="el-GR" sz="1100" b="1" u="none" strike="noStrike">
                          <a:effectLst/>
                        </a:rPr>
                        <a:t>Αριστερά</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70,8</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6,9</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9,2</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12,3</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dirty="0">
                          <a:effectLst/>
                        </a:rPr>
                        <a:t>0,8</a:t>
                      </a:r>
                      <a:endParaRPr lang="el-GR" sz="1100" b="1" i="0" u="none" strike="noStrike" dirty="0">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extLst>
                  <a:ext uri="{0D108BD9-81ED-4DB2-BD59-A6C34878D82A}">
                    <a16:rowId xmlns:a16="http://schemas.microsoft.com/office/drawing/2014/main" val="10005"/>
                  </a:ext>
                </a:extLst>
              </a:tr>
            </a:tbl>
          </a:graphicData>
        </a:graphic>
      </p:graphicFrame>
      <p:graphicFrame>
        <p:nvGraphicFramePr>
          <p:cNvPr id="4" name="Table 3"/>
          <p:cNvGraphicFramePr>
            <a:graphicFrameLocks noGrp="1"/>
          </p:cNvGraphicFramePr>
          <p:nvPr>
            <p:extLst>
              <p:ext uri="{D42A27DB-BD31-4B8C-83A1-F6EECF244321}">
                <p14:modId xmlns:p14="http://schemas.microsoft.com/office/powerpoint/2010/main" val="4084429418"/>
              </p:ext>
            </p:extLst>
          </p:nvPr>
        </p:nvGraphicFramePr>
        <p:xfrm>
          <a:off x="1227221" y="4060031"/>
          <a:ext cx="8554449" cy="2593435"/>
        </p:xfrm>
        <a:graphic>
          <a:graphicData uri="http://schemas.openxmlformats.org/drawingml/2006/table">
            <a:tbl>
              <a:tblPr>
                <a:tableStyleId>{6E25E649-3F16-4E02-A733-19D2CDBF48F0}</a:tableStyleId>
              </a:tblPr>
              <a:tblGrid>
                <a:gridCol w="1347260">
                  <a:extLst>
                    <a:ext uri="{9D8B030D-6E8A-4147-A177-3AD203B41FA5}">
                      <a16:colId xmlns:a16="http://schemas.microsoft.com/office/drawing/2014/main" val="20000"/>
                    </a:ext>
                  </a:extLst>
                </a:gridCol>
                <a:gridCol w="1325460">
                  <a:extLst>
                    <a:ext uri="{9D8B030D-6E8A-4147-A177-3AD203B41FA5}">
                      <a16:colId xmlns:a16="http://schemas.microsoft.com/office/drawing/2014/main" val="20001"/>
                    </a:ext>
                  </a:extLst>
                </a:gridCol>
                <a:gridCol w="1464983">
                  <a:extLst>
                    <a:ext uri="{9D8B030D-6E8A-4147-A177-3AD203B41FA5}">
                      <a16:colId xmlns:a16="http://schemas.microsoft.com/office/drawing/2014/main" val="20002"/>
                    </a:ext>
                  </a:extLst>
                </a:gridCol>
                <a:gridCol w="1504222">
                  <a:extLst>
                    <a:ext uri="{9D8B030D-6E8A-4147-A177-3AD203B41FA5}">
                      <a16:colId xmlns:a16="http://schemas.microsoft.com/office/drawing/2014/main" val="20003"/>
                    </a:ext>
                  </a:extLst>
                </a:gridCol>
                <a:gridCol w="1377781">
                  <a:extLst>
                    <a:ext uri="{9D8B030D-6E8A-4147-A177-3AD203B41FA5}">
                      <a16:colId xmlns:a16="http://schemas.microsoft.com/office/drawing/2014/main" val="20004"/>
                    </a:ext>
                  </a:extLst>
                </a:gridCol>
                <a:gridCol w="1534743">
                  <a:extLst>
                    <a:ext uri="{9D8B030D-6E8A-4147-A177-3AD203B41FA5}">
                      <a16:colId xmlns:a16="http://schemas.microsoft.com/office/drawing/2014/main" val="20005"/>
                    </a:ext>
                  </a:extLst>
                </a:gridCol>
              </a:tblGrid>
              <a:tr h="332066">
                <a:tc>
                  <a:txBody>
                    <a:bodyPr/>
                    <a:lstStyle/>
                    <a:p>
                      <a:pPr algn="ctr" fontAlgn="b"/>
                      <a:endParaRPr lang="el-GR" sz="1100" b="1" i="0" u="none" strike="noStrike" dirty="0">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ΝΑΙ</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ΜΑΛΛΟΝ ΝΑΙ</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dirty="0">
                          <a:effectLst/>
                        </a:rPr>
                        <a:t>ΜΑΛΛΟΝ ΟΧΙ</a:t>
                      </a:r>
                      <a:endParaRPr lang="el-GR" sz="1100" b="1" i="0" u="none" strike="noStrike" dirty="0">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ΟΧΙ</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ΔΓ/ΔΑ</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extLst>
                  <a:ext uri="{0D108BD9-81ED-4DB2-BD59-A6C34878D82A}">
                    <a16:rowId xmlns:a16="http://schemas.microsoft.com/office/drawing/2014/main" val="10000"/>
                  </a:ext>
                </a:extLst>
              </a:tr>
              <a:tr h="332066">
                <a:tc>
                  <a:txBody>
                    <a:bodyPr/>
                    <a:lstStyle/>
                    <a:p>
                      <a:pPr algn="ctr" fontAlgn="b"/>
                      <a:r>
                        <a:rPr lang="el-GR" sz="1100" b="1" u="none" strike="noStrike">
                          <a:effectLst/>
                        </a:rPr>
                        <a:t>Ν.Δ.</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7,3</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4,8</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10,2</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73,5</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4,2</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extLst>
                  <a:ext uri="{0D108BD9-81ED-4DB2-BD59-A6C34878D82A}">
                    <a16:rowId xmlns:a16="http://schemas.microsoft.com/office/drawing/2014/main" val="10001"/>
                  </a:ext>
                </a:extLst>
              </a:tr>
              <a:tr h="332066">
                <a:tc>
                  <a:txBody>
                    <a:bodyPr/>
                    <a:lstStyle/>
                    <a:p>
                      <a:pPr algn="ctr" fontAlgn="b"/>
                      <a:r>
                        <a:rPr lang="el-GR" sz="1100" b="1" u="none" strike="noStrike">
                          <a:effectLst/>
                        </a:rPr>
                        <a:t>ΣΥΡΙΖΑ</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47,2</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dirty="0">
                          <a:effectLst/>
                        </a:rPr>
                        <a:t>14,1</a:t>
                      </a:r>
                      <a:endParaRPr lang="el-GR" sz="1100" b="1" i="0" u="none" strike="noStrike" dirty="0">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11,3</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22,2</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5,2</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extLst>
                  <a:ext uri="{0D108BD9-81ED-4DB2-BD59-A6C34878D82A}">
                    <a16:rowId xmlns:a16="http://schemas.microsoft.com/office/drawing/2014/main" val="10002"/>
                  </a:ext>
                </a:extLst>
              </a:tr>
              <a:tr h="601039">
                <a:tc>
                  <a:txBody>
                    <a:bodyPr/>
                    <a:lstStyle/>
                    <a:p>
                      <a:pPr algn="ctr" fontAlgn="b"/>
                      <a:r>
                        <a:rPr lang="el-GR" sz="1100" b="1" u="none" strike="noStrike">
                          <a:effectLst/>
                        </a:rPr>
                        <a:t>ΚΙΝΗΜΑ ΑΛΛΑΓΗΣ</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17,5</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6,3</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17,5</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55,6</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3,2</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extLst>
                  <a:ext uri="{0D108BD9-81ED-4DB2-BD59-A6C34878D82A}">
                    <a16:rowId xmlns:a16="http://schemas.microsoft.com/office/drawing/2014/main" val="10003"/>
                  </a:ext>
                </a:extLst>
              </a:tr>
              <a:tr h="332066">
                <a:tc>
                  <a:txBody>
                    <a:bodyPr/>
                    <a:lstStyle/>
                    <a:p>
                      <a:pPr algn="ctr" fontAlgn="b"/>
                      <a:r>
                        <a:rPr lang="el-GR" sz="1100" b="1" u="none" strike="noStrike">
                          <a:effectLst/>
                        </a:rPr>
                        <a:t>ΚΚΕ</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59,5</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9,5</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11,9</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19,0</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extLst>
                  <a:ext uri="{0D108BD9-81ED-4DB2-BD59-A6C34878D82A}">
                    <a16:rowId xmlns:a16="http://schemas.microsoft.com/office/drawing/2014/main" val="10004"/>
                  </a:ext>
                </a:extLst>
              </a:tr>
              <a:tr h="332066">
                <a:tc>
                  <a:txBody>
                    <a:bodyPr/>
                    <a:lstStyle/>
                    <a:p>
                      <a:pPr algn="ctr" fontAlgn="b"/>
                      <a:r>
                        <a:rPr lang="el-GR" sz="1100" b="1" u="none" strike="noStrike">
                          <a:effectLst/>
                        </a:rPr>
                        <a:t>ΕΛΛΗΝΙΚΗ ΛΥΣΗ</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7,1</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25,0</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60,7</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7,1</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extLst>
                  <a:ext uri="{0D108BD9-81ED-4DB2-BD59-A6C34878D82A}">
                    <a16:rowId xmlns:a16="http://schemas.microsoft.com/office/drawing/2014/main" val="10005"/>
                  </a:ext>
                </a:extLst>
              </a:tr>
              <a:tr h="332066">
                <a:tc>
                  <a:txBody>
                    <a:bodyPr/>
                    <a:lstStyle/>
                    <a:p>
                      <a:pPr algn="ctr" fontAlgn="b"/>
                      <a:r>
                        <a:rPr lang="el-GR" sz="1100" b="1" u="none" strike="noStrike">
                          <a:effectLst/>
                        </a:rPr>
                        <a:t>ΜΕΡΑ 25</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75,0</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7,1</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17,9</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endParaRPr lang="el-GR" sz="1100" b="1" i="0" u="none" strike="noStrike" dirty="0">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extLst>
                  <a:ext uri="{0D108BD9-81ED-4DB2-BD59-A6C34878D82A}">
                    <a16:rowId xmlns:a16="http://schemas.microsoft.com/office/drawing/2014/main" val="10006"/>
                  </a:ext>
                </a:extLst>
              </a:tr>
            </a:tbl>
          </a:graphicData>
        </a:graphic>
      </p:graphicFrame>
      <p:pic>
        <p:nvPicPr>
          <p:cNvPr id="5" name="Picture 1">
            <a:extLst>
              <a:ext uri="{FF2B5EF4-FFF2-40B4-BE49-F238E27FC236}">
                <a16:creationId xmlns:a16="http://schemas.microsoft.com/office/drawing/2014/main" id="{C7E193E3-0F2A-410E-B545-BD8CBC7089D3}"/>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30784" y="7406757"/>
            <a:ext cx="1027112" cy="561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6471428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744340" y="432319"/>
            <a:ext cx="9338072" cy="891155"/>
          </a:xfrm>
        </p:spPr>
        <p:txBody>
          <a:bodyPr>
            <a:normAutofit/>
          </a:bodyPr>
          <a:lstStyle/>
          <a:p>
            <a:pPr algn="l"/>
            <a:r>
              <a:rPr lang="el-GR" sz="1600" b="1" dirty="0"/>
              <a:t>Είστε ικανοποιημένοι από τον τρόπο που χειρίστηκε η Κυβέρνηση και ο Κρατικός Μηχανισμός το πρόσφατο κύμα κακοκαιρίας με το όνομα « ΜΗΔΕΙΑ»;</a:t>
            </a:r>
            <a:endParaRPr lang="en-US" sz="1600" b="1" dirty="0">
              <a:latin typeface="Cambria" pitchFamily="18" charset="0"/>
              <a:ea typeface="Cambria" pitchFamily="18" charset="0"/>
            </a:endParaRP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5794154"/>
              </p:ext>
            </p:extLst>
          </p:nvPr>
        </p:nvGraphicFramePr>
        <p:xfrm>
          <a:off x="648215" y="1329739"/>
          <a:ext cx="9744075" cy="5460583"/>
        </p:xfrm>
        <a:graphic>
          <a:graphicData uri="http://schemas.openxmlformats.org/drawingml/2006/chart">
            <c:chart xmlns:c="http://schemas.openxmlformats.org/drawingml/2006/chart" xmlns:r="http://schemas.openxmlformats.org/officeDocument/2006/relationships" r:id="rId2"/>
          </a:graphicData>
        </a:graphic>
      </p:graphicFrame>
      <p:pic>
        <p:nvPicPr>
          <p:cNvPr id="4" name="Picture 1">
            <a:extLst>
              <a:ext uri="{FF2B5EF4-FFF2-40B4-BE49-F238E27FC236}">
                <a16:creationId xmlns:a16="http://schemas.microsoft.com/office/drawing/2014/main" id="{E08A9305-21B9-4986-87F4-EE184A01DC8A}"/>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30784" y="7406757"/>
            <a:ext cx="1027112" cy="561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647142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744340" y="432319"/>
            <a:ext cx="9338072" cy="1167881"/>
          </a:xfrm>
        </p:spPr>
        <p:txBody>
          <a:bodyPr>
            <a:normAutofit/>
          </a:bodyPr>
          <a:lstStyle/>
          <a:p>
            <a:pPr algn="l"/>
            <a:r>
              <a:rPr lang="el-GR" sz="1800" b="1" dirty="0"/>
              <a:t>Είστε ικανοποιημένοι από τον τρόπο που χειρίστηκε η Κυβέρνηση και ο Κρατικός Μηχανισμός το πρόσφατο κύμα κακοκαιρίας με το όνομα « ΜΗΔΕΙΑ»</a:t>
            </a:r>
            <a:r>
              <a:rPr lang="el-GR" sz="2400" dirty="0"/>
              <a:t>;</a:t>
            </a:r>
            <a:endParaRPr lang="en-US" sz="2400" dirty="0">
              <a:latin typeface="Cambria" pitchFamily="18" charset="0"/>
              <a:ea typeface="Cambria" pitchFamily="18" charset="0"/>
            </a:endParaRPr>
          </a:p>
        </p:txBody>
      </p:sp>
      <p:graphicFrame>
        <p:nvGraphicFramePr>
          <p:cNvPr id="3" name="Table 2"/>
          <p:cNvGraphicFramePr>
            <a:graphicFrameLocks noGrp="1"/>
          </p:cNvGraphicFramePr>
          <p:nvPr>
            <p:extLst>
              <p:ext uri="{D42A27DB-BD31-4B8C-83A1-F6EECF244321}">
                <p14:modId xmlns:p14="http://schemas.microsoft.com/office/powerpoint/2010/main" val="2078676980"/>
              </p:ext>
            </p:extLst>
          </p:nvPr>
        </p:nvGraphicFramePr>
        <p:xfrm>
          <a:off x="1058779" y="2069432"/>
          <a:ext cx="8638675" cy="1720518"/>
        </p:xfrm>
        <a:graphic>
          <a:graphicData uri="http://schemas.openxmlformats.org/drawingml/2006/table">
            <a:tbl>
              <a:tblPr>
                <a:tableStyleId>{6E25E649-3F16-4E02-A733-19D2CDBF48F0}</a:tableStyleId>
              </a:tblPr>
              <a:tblGrid>
                <a:gridCol w="1360526">
                  <a:extLst>
                    <a:ext uri="{9D8B030D-6E8A-4147-A177-3AD203B41FA5}">
                      <a16:colId xmlns:a16="http://schemas.microsoft.com/office/drawing/2014/main" val="20000"/>
                    </a:ext>
                  </a:extLst>
                </a:gridCol>
                <a:gridCol w="1338509">
                  <a:extLst>
                    <a:ext uri="{9D8B030D-6E8A-4147-A177-3AD203B41FA5}">
                      <a16:colId xmlns:a16="http://schemas.microsoft.com/office/drawing/2014/main" val="20001"/>
                    </a:ext>
                  </a:extLst>
                </a:gridCol>
                <a:gridCol w="1479407">
                  <a:extLst>
                    <a:ext uri="{9D8B030D-6E8A-4147-A177-3AD203B41FA5}">
                      <a16:colId xmlns:a16="http://schemas.microsoft.com/office/drawing/2014/main" val="20002"/>
                    </a:ext>
                  </a:extLst>
                </a:gridCol>
                <a:gridCol w="1519033">
                  <a:extLst>
                    <a:ext uri="{9D8B030D-6E8A-4147-A177-3AD203B41FA5}">
                      <a16:colId xmlns:a16="http://schemas.microsoft.com/office/drawing/2014/main" val="20003"/>
                    </a:ext>
                  </a:extLst>
                </a:gridCol>
                <a:gridCol w="1391346">
                  <a:extLst>
                    <a:ext uri="{9D8B030D-6E8A-4147-A177-3AD203B41FA5}">
                      <a16:colId xmlns:a16="http://schemas.microsoft.com/office/drawing/2014/main" val="20004"/>
                    </a:ext>
                  </a:extLst>
                </a:gridCol>
                <a:gridCol w="1549854">
                  <a:extLst>
                    <a:ext uri="{9D8B030D-6E8A-4147-A177-3AD203B41FA5}">
                      <a16:colId xmlns:a16="http://schemas.microsoft.com/office/drawing/2014/main" val="20005"/>
                    </a:ext>
                  </a:extLst>
                </a:gridCol>
              </a:tblGrid>
              <a:tr h="286753">
                <a:tc>
                  <a:txBody>
                    <a:bodyPr/>
                    <a:lstStyle/>
                    <a:p>
                      <a:pPr algn="ctr" fontAlgn="b"/>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ΝΑΙ</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ΜΑΛΛΟΝ ΝΑΙ</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ΜΑΛΛΟΝ ΟΧΙ</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ΟΧΙ</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ΔΓ/ΔΑ</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extLst>
                  <a:ext uri="{0D108BD9-81ED-4DB2-BD59-A6C34878D82A}">
                    <a16:rowId xmlns:a16="http://schemas.microsoft.com/office/drawing/2014/main" val="10000"/>
                  </a:ext>
                </a:extLst>
              </a:tr>
              <a:tr h="286753">
                <a:tc>
                  <a:txBody>
                    <a:bodyPr/>
                    <a:lstStyle/>
                    <a:p>
                      <a:pPr algn="ctr" fontAlgn="b"/>
                      <a:r>
                        <a:rPr lang="el-GR" sz="1100" b="1" u="none" strike="noStrike">
                          <a:effectLst/>
                        </a:rPr>
                        <a:t>Δεξιά</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39,2</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32,5</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8,3</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17,5</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2,5</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extLst>
                  <a:ext uri="{0D108BD9-81ED-4DB2-BD59-A6C34878D82A}">
                    <a16:rowId xmlns:a16="http://schemas.microsoft.com/office/drawing/2014/main" val="10001"/>
                  </a:ext>
                </a:extLst>
              </a:tr>
              <a:tr h="286753">
                <a:tc>
                  <a:txBody>
                    <a:bodyPr/>
                    <a:lstStyle/>
                    <a:p>
                      <a:pPr algn="ctr" fontAlgn="b"/>
                      <a:r>
                        <a:rPr lang="el-GR" sz="1100" b="1" u="none" strike="noStrike">
                          <a:effectLst/>
                        </a:rPr>
                        <a:t>Κεντροδεξιά</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26,4</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42,6</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13,5</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14,2</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3,4</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extLst>
                  <a:ext uri="{0D108BD9-81ED-4DB2-BD59-A6C34878D82A}">
                    <a16:rowId xmlns:a16="http://schemas.microsoft.com/office/drawing/2014/main" val="10002"/>
                  </a:ext>
                </a:extLst>
              </a:tr>
              <a:tr h="286753">
                <a:tc>
                  <a:txBody>
                    <a:bodyPr/>
                    <a:lstStyle/>
                    <a:p>
                      <a:pPr algn="ctr" fontAlgn="b"/>
                      <a:r>
                        <a:rPr lang="el-GR" sz="1100" b="1" u="none" strike="noStrike">
                          <a:effectLst/>
                        </a:rPr>
                        <a:t>Κέντρο</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17,0</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27,1</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dirty="0">
                          <a:effectLst/>
                        </a:rPr>
                        <a:t>21,0</a:t>
                      </a:r>
                      <a:endParaRPr lang="el-GR" sz="1100" b="1" i="0" u="none" strike="noStrike" dirty="0">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33,6</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1,3</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extLst>
                  <a:ext uri="{0D108BD9-81ED-4DB2-BD59-A6C34878D82A}">
                    <a16:rowId xmlns:a16="http://schemas.microsoft.com/office/drawing/2014/main" val="10003"/>
                  </a:ext>
                </a:extLst>
              </a:tr>
              <a:tr h="286753">
                <a:tc>
                  <a:txBody>
                    <a:bodyPr/>
                    <a:lstStyle/>
                    <a:p>
                      <a:pPr algn="ctr" fontAlgn="b"/>
                      <a:r>
                        <a:rPr lang="el-GR" sz="1100" b="1" u="none" strike="noStrike">
                          <a:effectLst/>
                        </a:rPr>
                        <a:t>Κεντροαριστερά</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3,3</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18,7</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24,7</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48,0</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5,3</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extLst>
                  <a:ext uri="{0D108BD9-81ED-4DB2-BD59-A6C34878D82A}">
                    <a16:rowId xmlns:a16="http://schemas.microsoft.com/office/drawing/2014/main" val="10004"/>
                  </a:ext>
                </a:extLst>
              </a:tr>
              <a:tr h="286753">
                <a:tc>
                  <a:txBody>
                    <a:bodyPr/>
                    <a:lstStyle/>
                    <a:p>
                      <a:pPr algn="ctr" fontAlgn="b"/>
                      <a:r>
                        <a:rPr lang="el-GR" sz="1100" b="1" u="none" strike="noStrike">
                          <a:effectLst/>
                        </a:rPr>
                        <a:t>Αριστερά</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6,3</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6,3</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18,8</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67,2</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dirty="0">
                          <a:effectLst/>
                        </a:rPr>
                        <a:t>1,6</a:t>
                      </a:r>
                      <a:endParaRPr lang="el-GR" sz="1100" b="1" i="0" u="none" strike="noStrike" dirty="0">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extLst>
                  <a:ext uri="{0D108BD9-81ED-4DB2-BD59-A6C34878D82A}">
                    <a16:rowId xmlns:a16="http://schemas.microsoft.com/office/drawing/2014/main" val="10005"/>
                  </a:ext>
                </a:extLst>
              </a:tr>
            </a:tbl>
          </a:graphicData>
        </a:graphic>
      </p:graphicFrame>
      <p:graphicFrame>
        <p:nvGraphicFramePr>
          <p:cNvPr id="4" name="Table 3"/>
          <p:cNvGraphicFramePr>
            <a:graphicFrameLocks noGrp="1"/>
          </p:cNvGraphicFramePr>
          <p:nvPr>
            <p:extLst>
              <p:ext uri="{D42A27DB-BD31-4B8C-83A1-F6EECF244321}">
                <p14:modId xmlns:p14="http://schemas.microsoft.com/office/powerpoint/2010/main" val="3147389223"/>
              </p:ext>
            </p:extLst>
          </p:nvPr>
        </p:nvGraphicFramePr>
        <p:xfrm>
          <a:off x="1143000" y="4150894"/>
          <a:ext cx="8554455" cy="2827423"/>
        </p:xfrm>
        <a:graphic>
          <a:graphicData uri="http://schemas.openxmlformats.org/drawingml/2006/table">
            <a:tbl>
              <a:tblPr>
                <a:tableStyleId>{6E25E649-3F16-4E02-A733-19D2CDBF48F0}</a:tableStyleId>
              </a:tblPr>
              <a:tblGrid>
                <a:gridCol w="1347262">
                  <a:extLst>
                    <a:ext uri="{9D8B030D-6E8A-4147-A177-3AD203B41FA5}">
                      <a16:colId xmlns:a16="http://schemas.microsoft.com/office/drawing/2014/main" val="20000"/>
                    </a:ext>
                  </a:extLst>
                </a:gridCol>
                <a:gridCol w="1325461">
                  <a:extLst>
                    <a:ext uri="{9D8B030D-6E8A-4147-A177-3AD203B41FA5}">
                      <a16:colId xmlns:a16="http://schemas.microsoft.com/office/drawing/2014/main" val="20001"/>
                    </a:ext>
                  </a:extLst>
                </a:gridCol>
                <a:gridCol w="1464984">
                  <a:extLst>
                    <a:ext uri="{9D8B030D-6E8A-4147-A177-3AD203B41FA5}">
                      <a16:colId xmlns:a16="http://schemas.microsoft.com/office/drawing/2014/main" val="20002"/>
                    </a:ext>
                  </a:extLst>
                </a:gridCol>
                <a:gridCol w="1504223">
                  <a:extLst>
                    <a:ext uri="{9D8B030D-6E8A-4147-A177-3AD203B41FA5}">
                      <a16:colId xmlns:a16="http://schemas.microsoft.com/office/drawing/2014/main" val="20003"/>
                    </a:ext>
                  </a:extLst>
                </a:gridCol>
                <a:gridCol w="1377781">
                  <a:extLst>
                    <a:ext uri="{9D8B030D-6E8A-4147-A177-3AD203B41FA5}">
                      <a16:colId xmlns:a16="http://schemas.microsoft.com/office/drawing/2014/main" val="20004"/>
                    </a:ext>
                  </a:extLst>
                </a:gridCol>
                <a:gridCol w="1534744">
                  <a:extLst>
                    <a:ext uri="{9D8B030D-6E8A-4147-A177-3AD203B41FA5}">
                      <a16:colId xmlns:a16="http://schemas.microsoft.com/office/drawing/2014/main" val="20005"/>
                    </a:ext>
                  </a:extLst>
                </a:gridCol>
              </a:tblGrid>
              <a:tr h="362026">
                <a:tc>
                  <a:txBody>
                    <a:bodyPr/>
                    <a:lstStyle/>
                    <a:p>
                      <a:pPr algn="ctr" fontAlgn="b"/>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ΝΑΙ</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ΜΑΛΛΟΝ ΝΑΙ</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ΜΑΛΛΟΝ ΟΧΙ</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ΟΧΙ</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ΔΓ/ΔΑ</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extLst>
                  <a:ext uri="{0D108BD9-81ED-4DB2-BD59-A6C34878D82A}">
                    <a16:rowId xmlns:a16="http://schemas.microsoft.com/office/drawing/2014/main" val="10000"/>
                  </a:ext>
                </a:extLst>
              </a:tr>
              <a:tr h="362026">
                <a:tc>
                  <a:txBody>
                    <a:bodyPr/>
                    <a:lstStyle/>
                    <a:p>
                      <a:pPr algn="ctr" fontAlgn="b"/>
                      <a:r>
                        <a:rPr lang="el-GR" sz="1100" b="1" u="none" strike="noStrike" dirty="0">
                          <a:effectLst/>
                        </a:rPr>
                        <a:t>Ν.Δ.</a:t>
                      </a:r>
                      <a:endParaRPr lang="el-GR" sz="1100" b="1" i="0" u="none" strike="noStrike" dirty="0">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27,5</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38,0</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12,1</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18,8</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3,5</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extLst>
                  <a:ext uri="{0D108BD9-81ED-4DB2-BD59-A6C34878D82A}">
                    <a16:rowId xmlns:a16="http://schemas.microsoft.com/office/drawing/2014/main" val="10001"/>
                  </a:ext>
                </a:extLst>
              </a:tr>
              <a:tr h="362026">
                <a:tc>
                  <a:txBody>
                    <a:bodyPr/>
                    <a:lstStyle/>
                    <a:p>
                      <a:pPr algn="ctr" fontAlgn="b"/>
                      <a:r>
                        <a:rPr lang="el-GR" sz="1100" b="1" u="none" strike="noStrike">
                          <a:effectLst/>
                        </a:rPr>
                        <a:t>ΣΥΡΙΖΑ</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10,5</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12,9</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19,8</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54,4</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2,4</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extLst>
                  <a:ext uri="{0D108BD9-81ED-4DB2-BD59-A6C34878D82A}">
                    <a16:rowId xmlns:a16="http://schemas.microsoft.com/office/drawing/2014/main" val="10002"/>
                  </a:ext>
                </a:extLst>
              </a:tr>
              <a:tr h="655267">
                <a:tc>
                  <a:txBody>
                    <a:bodyPr/>
                    <a:lstStyle/>
                    <a:p>
                      <a:pPr algn="ctr" fontAlgn="b"/>
                      <a:r>
                        <a:rPr lang="el-GR" sz="1100" b="1" u="none" strike="noStrike">
                          <a:effectLst/>
                        </a:rPr>
                        <a:t>ΚΙΝΗΜΑ ΑΛΛΑΓΗΣ</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12,5</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32,8</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21,9</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dirty="0">
                          <a:effectLst/>
                        </a:rPr>
                        <a:t>26,6</a:t>
                      </a:r>
                      <a:endParaRPr lang="el-GR" sz="1100" b="1" i="0" u="none" strike="noStrike" dirty="0">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6,3</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extLst>
                  <a:ext uri="{0D108BD9-81ED-4DB2-BD59-A6C34878D82A}">
                    <a16:rowId xmlns:a16="http://schemas.microsoft.com/office/drawing/2014/main" val="10003"/>
                  </a:ext>
                </a:extLst>
              </a:tr>
              <a:tr h="362026">
                <a:tc>
                  <a:txBody>
                    <a:bodyPr/>
                    <a:lstStyle/>
                    <a:p>
                      <a:pPr algn="ctr" fontAlgn="b"/>
                      <a:r>
                        <a:rPr lang="el-GR" sz="1100" b="1" u="none" strike="noStrike">
                          <a:effectLst/>
                        </a:rPr>
                        <a:t>ΚΚΕ</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9,5</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9,5</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21,4</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57,1</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2,4</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extLst>
                  <a:ext uri="{0D108BD9-81ED-4DB2-BD59-A6C34878D82A}">
                    <a16:rowId xmlns:a16="http://schemas.microsoft.com/office/drawing/2014/main" val="10004"/>
                  </a:ext>
                </a:extLst>
              </a:tr>
              <a:tr h="362026">
                <a:tc>
                  <a:txBody>
                    <a:bodyPr/>
                    <a:lstStyle/>
                    <a:p>
                      <a:pPr algn="ctr" fontAlgn="b"/>
                      <a:r>
                        <a:rPr lang="el-GR" sz="1100" b="1" u="none" strike="noStrike">
                          <a:effectLst/>
                        </a:rPr>
                        <a:t>ΕΛΛΗΝΙΚΗ ΛΥΣΗ</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24,1</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24,1</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17,2</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34,5</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extLst>
                  <a:ext uri="{0D108BD9-81ED-4DB2-BD59-A6C34878D82A}">
                    <a16:rowId xmlns:a16="http://schemas.microsoft.com/office/drawing/2014/main" val="10005"/>
                  </a:ext>
                </a:extLst>
              </a:tr>
              <a:tr h="362026">
                <a:tc>
                  <a:txBody>
                    <a:bodyPr/>
                    <a:lstStyle/>
                    <a:p>
                      <a:pPr algn="ctr" fontAlgn="b"/>
                      <a:r>
                        <a:rPr lang="el-GR" sz="1100" b="1" u="none" strike="noStrike">
                          <a:effectLst/>
                        </a:rPr>
                        <a:t>ΜΕΡΑ 25</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7,1</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7,1</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28,6</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57,1</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endParaRPr lang="el-GR" sz="1100" b="1" i="0" u="none" strike="noStrike" dirty="0">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extLst>
                  <a:ext uri="{0D108BD9-81ED-4DB2-BD59-A6C34878D82A}">
                    <a16:rowId xmlns:a16="http://schemas.microsoft.com/office/drawing/2014/main" val="10006"/>
                  </a:ext>
                </a:extLst>
              </a:tr>
            </a:tbl>
          </a:graphicData>
        </a:graphic>
      </p:graphicFrame>
      <p:pic>
        <p:nvPicPr>
          <p:cNvPr id="5" name="Picture 1">
            <a:extLst>
              <a:ext uri="{FF2B5EF4-FFF2-40B4-BE49-F238E27FC236}">
                <a16:creationId xmlns:a16="http://schemas.microsoft.com/office/drawing/2014/main" id="{18856CDE-4138-4D6B-AE1B-136EEEBBE4AA}"/>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30784" y="7406757"/>
            <a:ext cx="1027112" cy="561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6471428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744340" y="432319"/>
            <a:ext cx="9338072" cy="564431"/>
          </a:xfrm>
        </p:spPr>
        <p:txBody>
          <a:bodyPr>
            <a:normAutofit/>
          </a:bodyPr>
          <a:lstStyle/>
          <a:p>
            <a:r>
              <a:rPr lang="el-GR" sz="1600" b="1" dirty="0"/>
              <a:t>Πιστεύετε ότι θα έπρεπε να παραιτηθεί η Υπουργός Πολιτισμού Λίνα Μενδώνη;</a:t>
            </a:r>
            <a:endParaRPr lang="en-US" sz="1600" b="1" dirty="0">
              <a:latin typeface="Cambria" pitchFamily="18" charset="0"/>
              <a:ea typeface="Cambria" pitchFamily="18" charset="0"/>
            </a:endParaRP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163253224"/>
              </p:ext>
            </p:extLst>
          </p:nvPr>
        </p:nvGraphicFramePr>
        <p:xfrm>
          <a:off x="541338" y="1467853"/>
          <a:ext cx="9744075" cy="5785435"/>
        </p:xfrm>
        <a:graphic>
          <a:graphicData uri="http://schemas.openxmlformats.org/drawingml/2006/chart">
            <c:chart xmlns:c="http://schemas.openxmlformats.org/drawingml/2006/chart" xmlns:r="http://schemas.openxmlformats.org/officeDocument/2006/relationships" r:id="rId2"/>
          </a:graphicData>
        </a:graphic>
      </p:graphicFrame>
      <p:pic>
        <p:nvPicPr>
          <p:cNvPr id="4" name="Picture 1">
            <a:extLst>
              <a:ext uri="{FF2B5EF4-FFF2-40B4-BE49-F238E27FC236}">
                <a16:creationId xmlns:a16="http://schemas.microsoft.com/office/drawing/2014/main" id="{12A78637-2DC5-455B-AC76-0F60FF48718B}"/>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30784" y="7406757"/>
            <a:ext cx="1027112" cy="561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6471428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1"/>
          <p:cNvSpPr>
            <a:spLocks noGrp="1"/>
          </p:cNvSpPr>
          <p:nvPr>
            <p:ph type="title"/>
          </p:nvPr>
        </p:nvSpPr>
        <p:spPr>
          <a:xfrm>
            <a:off x="744538" y="431800"/>
            <a:ext cx="9337675" cy="565150"/>
          </a:xfrm>
        </p:spPr>
        <p:txBody>
          <a:bodyPr>
            <a:normAutofit/>
          </a:bodyPr>
          <a:lstStyle/>
          <a:p>
            <a:r>
              <a:rPr lang="el-GR" sz="1600" b="1" dirty="0"/>
              <a:t>Πιστεύετε ότι θα έπρεπε να παραιτηθεί η Υπουργός Πολιτισμού Λίνα Μενδώνη;</a:t>
            </a:r>
            <a:endParaRPr lang="en-US" sz="1600" b="1" dirty="0">
              <a:latin typeface="Cambria" pitchFamily="18" charset="0"/>
              <a:ea typeface="Cambria" pitchFamily="18" charset="0"/>
            </a:endParaRPr>
          </a:p>
        </p:txBody>
      </p:sp>
      <p:graphicFrame>
        <p:nvGraphicFramePr>
          <p:cNvPr id="2" name="Table 1"/>
          <p:cNvGraphicFramePr>
            <a:graphicFrameLocks noGrp="1"/>
          </p:cNvGraphicFramePr>
          <p:nvPr>
            <p:extLst>
              <p:ext uri="{D42A27DB-BD31-4B8C-83A1-F6EECF244321}">
                <p14:modId xmlns:p14="http://schemas.microsoft.com/office/powerpoint/2010/main" val="2009861785"/>
              </p:ext>
            </p:extLst>
          </p:nvPr>
        </p:nvGraphicFramePr>
        <p:xfrm>
          <a:off x="1852863" y="2201779"/>
          <a:ext cx="6894095" cy="1858254"/>
        </p:xfrm>
        <a:graphic>
          <a:graphicData uri="http://schemas.openxmlformats.org/drawingml/2006/table">
            <a:tbl>
              <a:tblPr>
                <a:tableStyleId>{6E25E649-3F16-4E02-A733-19D2CDBF48F0}</a:tableStyleId>
              </a:tblPr>
              <a:tblGrid>
                <a:gridCol w="1085767">
                  <a:extLst>
                    <a:ext uri="{9D8B030D-6E8A-4147-A177-3AD203B41FA5}">
                      <a16:colId xmlns:a16="http://schemas.microsoft.com/office/drawing/2014/main" val="20000"/>
                    </a:ext>
                  </a:extLst>
                </a:gridCol>
                <a:gridCol w="1068198">
                  <a:extLst>
                    <a:ext uri="{9D8B030D-6E8A-4147-A177-3AD203B41FA5}">
                      <a16:colId xmlns:a16="http://schemas.microsoft.com/office/drawing/2014/main" val="20001"/>
                    </a:ext>
                  </a:extLst>
                </a:gridCol>
                <a:gridCol w="1180641">
                  <a:extLst>
                    <a:ext uri="{9D8B030D-6E8A-4147-A177-3AD203B41FA5}">
                      <a16:colId xmlns:a16="http://schemas.microsoft.com/office/drawing/2014/main" val="20002"/>
                    </a:ext>
                  </a:extLst>
                </a:gridCol>
                <a:gridCol w="1212264">
                  <a:extLst>
                    <a:ext uri="{9D8B030D-6E8A-4147-A177-3AD203B41FA5}">
                      <a16:colId xmlns:a16="http://schemas.microsoft.com/office/drawing/2014/main" val="20003"/>
                    </a:ext>
                  </a:extLst>
                </a:gridCol>
                <a:gridCol w="1110364">
                  <a:extLst>
                    <a:ext uri="{9D8B030D-6E8A-4147-A177-3AD203B41FA5}">
                      <a16:colId xmlns:a16="http://schemas.microsoft.com/office/drawing/2014/main" val="20004"/>
                    </a:ext>
                  </a:extLst>
                </a:gridCol>
                <a:gridCol w="1236861">
                  <a:extLst>
                    <a:ext uri="{9D8B030D-6E8A-4147-A177-3AD203B41FA5}">
                      <a16:colId xmlns:a16="http://schemas.microsoft.com/office/drawing/2014/main" val="20005"/>
                    </a:ext>
                  </a:extLst>
                </a:gridCol>
              </a:tblGrid>
              <a:tr h="309709">
                <a:tc>
                  <a:txBody>
                    <a:bodyPr/>
                    <a:lstStyle/>
                    <a:p>
                      <a:pPr algn="ctr" fontAlgn="b"/>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ΝΑΙ</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ΜΑΛΛΟΝ ΝΑΙ</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ΜΑΛΛΟΝ ΟΧΙ</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ΟΧΙ</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ΔΓ/ΔΑ</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extLst>
                  <a:ext uri="{0D108BD9-81ED-4DB2-BD59-A6C34878D82A}">
                    <a16:rowId xmlns:a16="http://schemas.microsoft.com/office/drawing/2014/main" val="10000"/>
                  </a:ext>
                </a:extLst>
              </a:tr>
              <a:tr h="309709">
                <a:tc>
                  <a:txBody>
                    <a:bodyPr/>
                    <a:lstStyle/>
                    <a:p>
                      <a:pPr algn="ctr" fontAlgn="b"/>
                      <a:r>
                        <a:rPr lang="el-GR" sz="1100" b="1" u="none" strike="noStrike">
                          <a:effectLst/>
                        </a:rPr>
                        <a:t>Δεξιά</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18,3</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10,8</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10,0</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54,2</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6,7</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extLst>
                  <a:ext uri="{0D108BD9-81ED-4DB2-BD59-A6C34878D82A}">
                    <a16:rowId xmlns:a16="http://schemas.microsoft.com/office/drawing/2014/main" val="10001"/>
                  </a:ext>
                </a:extLst>
              </a:tr>
              <a:tr h="309709">
                <a:tc>
                  <a:txBody>
                    <a:bodyPr/>
                    <a:lstStyle/>
                    <a:p>
                      <a:pPr algn="ctr" fontAlgn="b"/>
                      <a:r>
                        <a:rPr lang="el-GR" sz="1100" b="1" u="none" strike="noStrike">
                          <a:effectLst/>
                        </a:rPr>
                        <a:t>Κεντροδεξιά</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13,5</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10,8</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16,9</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51,4</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7,4</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extLst>
                  <a:ext uri="{0D108BD9-81ED-4DB2-BD59-A6C34878D82A}">
                    <a16:rowId xmlns:a16="http://schemas.microsoft.com/office/drawing/2014/main" val="10002"/>
                  </a:ext>
                </a:extLst>
              </a:tr>
              <a:tr h="309709">
                <a:tc>
                  <a:txBody>
                    <a:bodyPr/>
                    <a:lstStyle/>
                    <a:p>
                      <a:pPr algn="ctr" fontAlgn="b"/>
                      <a:r>
                        <a:rPr lang="el-GR" sz="1100" b="1" u="none" strike="noStrike">
                          <a:effectLst/>
                        </a:rPr>
                        <a:t>Κέντρο</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32,3</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15,7</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13,5</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28,8</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9,6</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extLst>
                  <a:ext uri="{0D108BD9-81ED-4DB2-BD59-A6C34878D82A}">
                    <a16:rowId xmlns:a16="http://schemas.microsoft.com/office/drawing/2014/main" val="10003"/>
                  </a:ext>
                </a:extLst>
              </a:tr>
              <a:tr h="309709">
                <a:tc>
                  <a:txBody>
                    <a:bodyPr/>
                    <a:lstStyle/>
                    <a:p>
                      <a:pPr algn="ctr" fontAlgn="b"/>
                      <a:r>
                        <a:rPr lang="el-GR" sz="1100" b="1" u="none" strike="noStrike">
                          <a:effectLst/>
                        </a:rPr>
                        <a:t>Κεντροαριστερά</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52,7</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15,3</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8,7</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18,7</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4,7</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extLst>
                  <a:ext uri="{0D108BD9-81ED-4DB2-BD59-A6C34878D82A}">
                    <a16:rowId xmlns:a16="http://schemas.microsoft.com/office/drawing/2014/main" val="10004"/>
                  </a:ext>
                </a:extLst>
              </a:tr>
              <a:tr h="309709">
                <a:tc>
                  <a:txBody>
                    <a:bodyPr/>
                    <a:lstStyle/>
                    <a:p>
                      <a:pPr algn="ctr" fontAlgn="b"/>
                      <a:r>
                        <a:rPr lang="el-GR" sz="1100" b="1" u="none" strike="noStrike">
                          <a:effectLst/>
                        </a:rPr>
                        <a:t>Αριστερά</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68,2</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9,1</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5,3</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12,1</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dirty="0">
                          <a:effectLst/>
                        </a:rPr>
                        <a:t>5,3</a:t>
                      </a:r>
                      <a:endParaRPr lang="el-GR" sz="1100" b="1" i="0" u="none" strike="noStrike" dirty="0">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extLst>
                  <a:ext uri="{0D108BD9-81ED-4DB2-BD59-A6C34878D82A}">
                    <a16:rowId xmlns:a16="http://schemas.microsoft.com/office/drawing/2014/main" val="10005"/>
                  </a:ext>
                </a:extLst>
              </a:tr>
            </a:tbl>
          </a:graphicData>
        </a:graphic>
      </p:graphicFrame>
      <p:graphicFrame>
        <p:nvGraphicFramePr>
          <p:cNvPr id="3" name="Table 2"/>
          <p:cNvGraphicFramePr>
            <a:graphicFrameLocks noGrp="1"/>
          </p:cNvGraphicFramePr>
          <p:nvPr>
            <p:extLst>
              <p:ext uri="{D42A27DB-BD31-4B8C-83A1-F6EECF244321}">
                <p14:modId xmlns:p14="http://schemas.microsoft.com/office/powerpoint/2010/main" val="3362417035"/>
              </p:ext>
            </p:extLst>
          </p:nvPr>
        </p:nvGraphicFramePr>
        <p:xfrm>
          <a:off x="1852863" y="4644189"/>
          <a:ext cx="7002379" cy="2602088"/>
        </p:xfrm>
        <a:graphic>
          <a:graphicData uri="http://schemas.openxmlformats.org/drawingml/2006/table">
            <a:tbl>
              <a:tblPr>
                <a:tableStyleId>{6E25E649-3F16-4E02-A733-19D2CDBF48F0}</a:tableStyleId>
              </a:tblPr>
              <a:tblGrid>
                <a:gridCol w="1102821">
                  <a:extLst>
                    <a:ext uri="{9D8B030D-6E8A-4147-A177-3AD203B41FA5}">
                      <a16:colId xmlns:a16="http://schemas.microsoft.com/office/drawing/2014/main" val="20000"/>
                    </a:ext>
                  </a:extLst>
                </a:gridCol>
                <a:gridCol w="1084976">
                  <a:extLst>
                    <a:ext uri="{9D8B030D-6E8A-4147-A177-3AD203B41FA5}">
                      <a16:colId xmlns:a16="http://schemas.microsoft.com/office/drawing/2014/main" val="20001"/>
                    </a:ext>
                  </a:extLst>
                </a:gridCol>
                <a:gridCol w="1199185">
                  <a:extLst>
                    <a:ext uri="{9D8B030D-6E8A-4147-A177-3AD203B41FA5}">
                      <a16:colId xmlns:a16="http://schemas.microsoft.com/office/drawing/2014/main" val="20002"/>
                    </a:ext>
                  </a:extLst>
                </a:gridCol>
                <a:gridCol w="1231305">
                  <a:extLst>
                    <a:ext uri="{9D8B030D-6E8A-4147-A177-3AD203B41FA5}">
                      <a16:colId xmlns:a16="http://schemas.microsoft.com/office/drawing/2014/main" val="20003"/>
                    </a:ext>
                  </a:extLst>
                </a:gridCol>
                <a:gridCol w="1127804">
                  <a:extLst>
                    <a:ext uri="{9D8B030D-6E8A-4147-A177-3AD203B41FA5}">
                      <a16:colId xmlns:a16="http://schemas.microsoft.com/office/drawing/2014/main" val="20004"/>
                    </a:ext>
                  </a:extLst>
                </a:gridCol>
                <a:gridCol w="1256288">
                  <a:extLst>
                    <a:ext uri="{9D8B030D-6E8A-4147-A177-3AD203B41FA5}">
                      <a16:colId xmlns:a16="http://schemas.microsoft.com/office/drawing/2014/main" val="20005"/>
                    </a:ext>
                  </a:extLst>
                </a:gridCol>
              </a:tblGrid>
              <a:tr h="311188">
                <a:tc>
                  <a:txBody>
                    <a:bodyPr/>
                    <a:lstStyle/>
                    <a:p>
                      <a:pPr algn="ctr" fontAlgn="b"/>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ΝΑΙ</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ΜΑΛΛΟΝ ΝΑΙ</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ΜΑΛΛΟΝ ΟΧΙ</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ΟΧΙ</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ΔΓ/ΔΑ</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extLst>
                  <a:ext uri="{0D108BD9-81ED-4DB2-BD59-A6C34878D82A}">
                    <a16:rowId xmlns:a16="http://schemas.microsoft.com/office/drawing/2014/main" val="10000"/>
                  </a:ext>
                </a:extLst>
              </a:tr>
              <a:tr h="482897">
                <a:tc>
                  <a:txBody>
                    <a:bodyPr/>
                    <a:lstStyle/>
                    <a:p>
                      <a:pPr algn="ctr" fontAlgn="b"/>
                      <a:r>
                        <a:rPr lang="el-GR" sz="1100" b="1" u="none" strike="noStrike">
                          <a:effectLst/>
                        </a:rPr>
                        <a:t>Ν.Δ.</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dirty="0">
                          <a:effectLst/>
                        </a:rPr>
                        <a:t>14,7</a:t>
                      </a:r>
                      <a:endParaRPr lang="el-GR" sz="1100" b="1" i="0" u="none" strike="noStrike" dirty="0">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10,2</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14,1</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51,4</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9,6</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extLst>
                  <a:ext uri="{0D108BD9-81ED-4DB2-BD59-A6C34878D82A}">
                    <a16:rowId xmlns:a16="http://schemas.microsoft.com/office/drawing/2014/main" val="10001"/>
                  </a:ext>
                </a:extLst>
              </a:tr>
              <a:tr h="311188">
                <a:tc>
                  <a:txBody>
                    <a:bodyPr/>
                    <a:lstStyle/>
                    <a:p>
                      <a:pPr algn="ctr" fontAlgn="b"/>
                      <a:r>
                        <a:rPr lang="el-GR" sz="1100" b="1" u="none" strike="noStrike">
                          <a:effectLst/>
                        </a:rPr>
                        <a:t>ΣΥΡΙΖΑ</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63,1</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10,0</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3,6</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16,9</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6,4</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extLst>
                  <a:ext uri="{0D108BD9-81ED-4DB2-BD59-A6C34878D82A}">
                    <a16:rowId xmlns:a16="http://schemas.microsoft.com/office/drawing/2014/main" val="10002"/>
                  </a:ext>
                </a:extLst>
              </a:tr>
              <a:tr h="563251">
                <a:tc>
                  <a:txBody>
                    <a:bodyPr/>
                    <a:lstStyle/>
                    <a:p>
                      <a:pPr algn="ctr" fontAlgn="b"/>
                      <a:r>
                        <a:rPr lang="el-GR" sz="1100" b="1" u="none" strike="noStrike">
                          <a:effectLst/>
                        </a:rPr>
                        <a:t>ΚΙΝΗΜΑ ΑΛΛΑΓΗΣ</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19,0</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12,7</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dirty="0">
                          <a:effectLst/>
                        </a:rPr>
                        <a:t>23,8</a:t>
                      </a:r>
                      <a:endParaRPr lang="el-GR" sz="1100" b="1" i="0" u="none" strike="noStrike" dirty="0">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36,5</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7,9</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extLst>
                  <a:ext uri="{0D108BD9-81ED-4DB2-BD59-A6C34878D82A}">
                    <a16:rowId xmlns:a16="http://schemas.microsoft.com/office/drawing/2014/main" val="10003"/>
                  </a:ext>
                </a:extLst>
              </a:tr>
              <a:tr h="311188">
                <a:tc>
                  <a:txBody>
                    <a:bodyPr/>
                    <a:lstStyle/>
                    <a:p>
                      <a:pPr algn="ctr" fontAlgn="b"/>
                      <a:r>
                        <a:rPr lang="el-GR" sz="1100" b="1" u="none" strike="noStrike">
                          <a:effectLst/>
                        </a:rPr>
                        <a:t>ΚΚΕ</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52,4</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11,9</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11,9</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19,0</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4,8</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extLst>
                  <a:ext uri="{0D108BD9-81ED-4DB2-BD59-A6C34878D82A}">
                    <a16:rowId xmlns:a16="http://schemas.microsoft.com/office/drawing/2014/main" val="10004"/>
                  </a:ext>
                </a:extLst>
              </a:tr>
              <a:tr h="311188">
                <a:tc>
                  <a:txBody>
                    <a:bodyPr/>
                    <a:lstStyle/>
                    <a:p>
                      <a:pPr algn="ctr" fontAlgn="b"/>
                      <a:r>
                        <a:rPr lang="el-GR" sz="1100" b="1" u="none" strike="noStrike">
                          <a:effectLst/>
                        </a:rPr>
                        <a:t>ΕΛΛΗΝΙΚΗ ΛΥΣΗ</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33,3</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16,7</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33,3</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16,7</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extLst>
                  <a:ext uri="{0D108BD9-81ED-4DB2-BD59-A6C34878D82A}">
                    <a16:rowId xmlns:a16="http://schemas.microsoft.com/office/drawing/2014/main" val="10005"/>
                  </a:ext>
                </a:extLst>
              </a:tr>
              <a:tr h="311188">
                <a:tc>
                  <a:txBody>
                    <a:bodyPr/>
                    <a:lstStyle/>
                    <a:p>
                      <a:pPr algn="ctr" fontAlgn="b"/>
                      <a:r>
                        <a:rPr lang="el-GR" sz="1100" b="1" u="none" strike="noStrike">
                          <a:effectLst/>
                        </a:rPr>
                        <a:t>ΜΕΡΑ 25</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63,0</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22,2</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7,4</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dirty="0">
                          <a:effectLst/>
                        </a:rPr>
                        <a:t>7,4</a:t>
                      </a:r>
                      <a:endParaRPr lang="el-GR" sz="1100" b="1" i="0" u="none" strike="noStrike" dirty="0">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extLst>
                  <a:ext uri="{0D108BD9-81ED-4DB2-BD59-A6C34878D82A}">
                    <a16:rowId xmlns:a16="http://schemas.microsoft.com/office/drawing/2014/main" val="10006"/>
                  </a:ext>
                </a:extLst>
              </a:tr>
            </a:tbl>
          </a:graphicData>
        </a:graphic>
      </p:graphicFrame>
      <p:pic>
        <p:nvPicPr>
          <p:cNvPr id="5" name="Picture 1">
            <a:extLst>
              <a:ext uri="{FF2B5EF4-FFF2-40B4-BE49-F238E27FC236}">
                <a16:creationId xmlns:a16="http://schemas.microsoft.com/office/drawing/2014/main" id="{448D0056-616C-4C15-BAA3-1C84610A7714}"/>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30784" y="7406757"/>
            <a:ext cx="1027112" cy="561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6471428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1"/>
          <p:cNvSpPr>
            <a:spLocks noGrp="1"/>
          </p:cNvSpPr>
          <p:nvPr>
            <p:ph type="title"/>
          </p:nvPr>
        </p:nvSpPr>
        <p:spPr>
          <a:xfrm>
            <a:off x="744538" y="431799"/>
            <a:ext cx="9337675" cy="957613"/>
          </a:xfrm>
        </p:spPr>
        <p:txBody>
          <a:bodyPr>
            <a:normAutofit/>
          </a:bodyPr>
          <a:lstStyle/>
          <a:p>
            <a:pPr algn="l"/>
            <a:r>
              <a:rPr lang="el-GR" sz="1600" b="1" dirty="0"/>
              <a:t>Πόσο ικανοποιημένος/η είστε από τον τρόπο που η Κυβέρνηση στον ενάμιση χρόνο θητείας της έχει χειριστεί το θέμα της Πανδημίας</a:t>
            </a:r>
            <a:endParaRPr lang="en-US" sz="1600" b="1" dirty="0">
              <a:latin typeface="Cambria" pitchFamily="18" charset="0"/>
              <a:ea typeface="Cambria" pitchFamily="18" charset="0"/>
            </a:endParaRPr>
          </a:p>
        </p:txBody>
      </p:sp>
      <p:graphicFrame>
        <p:nvGraphicFramePr>
          <p:cNvPr id="3" name="Chart 2"/>
          <p:cNvGraphicFramePr>
            <a:graphicFrameLocks/>
          </p:cNvGraphicFramePr>
          <p:nvPr>
            <p:extLst>
              <p:ext uri="{D42A27DB-BD31-4B8C-83A1-F6EECF244321}">
                <p14:modId xmlns:p14="http://schemas.microsoft.com/office/powerpoint/2010/main" val="2970070363"/>
              </p:ext>
            </p:extLst>
          </p:nvPr>
        </p:nvGraphicFramePr>
        <p:xfrm>
          <a:off x="655061" y="1721922"/>
          <a:ext cx="9366001" cy="5085040"/>
        </p:xfrm>
        <a:graphic>
          <a:graphicData uri="http://schemas.openxmlformats.org/drawingml/2006/chart">
            <c:chart xmlns:c="http://schemas.openxmlformats.org/drawingml/2006/chart" xmlns:r="http://schemas.openxmlformats.org/officeDocument/2006/relationships" r:id="rId2"/>
          </a:graphicData>
        </a:graphic>
      </p:graphicFrame>
      <p:pic>
        <p:nvPicPr>
          <p:cNvPr id="5" name="Picture 1">
            <a:extLst>
              <a:ext uri="{FF2B5EF4-FFF2-40B4-BE49-F238E27FC236}">
                <a16:creationId xmlns:a16="http://schemas.microsoft.com/office/drawing/2014/main" id="{FF7F4BB3-8F5A-44F4-A712-0A068C558228}"/>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30784" y="7406757"/>
            <a:ext cx="1027112" cy="561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7437306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1"/>
          <p:cNvSpPr>
            <a:spLocks noGrp="1"/>
          </p:cNvSpPr>
          <p:nvPr>
            <p:ph type="title"/>
          </p:nvPr>
        </p:nvSpPr>
        <p:spPr>
          <a:xfrm>
            <a:off x="744538" y="431800"/>
            <a:ext cx="9337675" cy="1026506"/>
          </a:xfrm>
        </p:spPr>
        <p:txBody>
          <a:bodyPr>
            <a:normAutofit/>
          </a:bodyPr>
          <a:lstStyle/>
          <a:p>
            <a:pPr algn="l"/>
            <a:r>
              <a:rPr lang="el-GR" sz="1600" b="1" dirty="0"/>
              <a:t>Πόσο ικανοποιημένος/η είστε από τον τρόπο που η Κυβέρνηση στον ενάμιση χρόνο θητείας της έχει χειριστεί το θέμα της Πανδημίας</a:t>
            </a:r>
            <a:endParaRPr lang="en-US" sz="1600" b="1" dirty="0">
              <a:latin typeface="Cambria" pitchFamily="18" charset="0"/>
              <a:ea typeface="Cambria" pitchFamily="18" charset="0"/>
            </a:endParaRPr>
          </a:p>
        </p:txBody>
      </p:sp>
      <p:graphicFrame>
        <p:nvGraphicFramePr>
          <p:cNvPr id="2" name="Table 1"/>
          <p:cNvGraphicFramePr>
            <a:graphicFrameLocks noGrp="1"/>
          </p:cNvGraphicFramePr>
          <p:nvPr>
            <p:extLst>
              <p:ext uri="{D42A27DB-BD31-4B8C-83A1-F6EECF244321}">
                <p14:modId xmlns:p14="http://schemas.microsoft.com/office/powerpoint/2010/main" val="1114110312"/>
              </p:ext>
            </p:extLst>
          </p:nvPr>
        </p:nvGraphicFramePr>
        <p:xfrm>
          <a:off x="1484415" y="1946613"/>
          <a:ext cx="7861464" cy="2113415"/>
        </p:xfrm>
        <a:graphic>
          <a:graphicData uri="http://schemas.openxmlformats.org/drawingml/2006/table">
            <a:tbl>
              <a:tblPr>
                <a:tableStyleId>{6E25E649-3F16-4E02-A733-19D2CDBF48F0}</a:tableStyleId>
              </a:tblPr>
              <a:tblGrid>
                <a:gridCol w="1074502">
                  <a:extLst>
                    <a:ext uri="{9D8B030D-6E8A-4147-A177-3AD203B41FA5}">
                      <a16:colId xmlns:a16="http://schemas.microsoft.com/office/drawing/2014/main" val="20000"/>
                    </a:ext>
                  </a:extLst>
                </a:gridCol>
                <a:gridCol w="1381705">
                  <a:extLst>
                    <a:ext uri="{9D8B030D-6E8A-4147-A177-3AD203B41FA5}">
                      <a16:colId xmlns:a16="http://schemas.microsoft.com/office/drawing/2014/main" val="20001"/>
                    </a:ext>
                  </a:extLst>
                </a:gridCol>
                <a:gridCol w="1346306">
                  <a:extLst>
                    <a:ext uri="{9D8B030D-6E8A-4147-A177-3AD203B41FA5}">
                      <a16:colId xmlns:a16="http://schemas.microsoft.com/office/drawing/2014/main" val="20002"/>
                    </a:ext>
                  </a:extLst>
                </a:gridCol>
                <a:gridCol w="1337530">
                  <a:extLst>
                    <a:ext uri="{9D8B030D-6E8A-4147-A177-3AD203B41FA5}">
                      <a16:colId xmlns:a16="http://schemas.microsoft.com/office/drawing/2014/main" val="20003"/>
                    </a:ext>
                  </a:extLst>
                </a:gridCol>
                <a:gridCol w="1311005">
                  <a:extLst>
                    <a:ext uri="{9D8B030D-6E8A-4147-A177-3AD203B41FA5}">
                      <a16:colId xmlns:a16="http://schemas.microsoft.com/office/drawing/2014/main" val="20004"/>
                    </a:ext>
                  </a:extLst>
                </a:gridCol>
                <a:gridCol w="1410416">
                  <a:extLst>
                    <a:ext uri="{9D8B030D-6E8A-4147-A177-3AD203B41FA5}">
                      <a16:colId xmlns:a16="http://schemas.microsoft.com/office/drawing/2014/main" val="20005"/>
                    </a:ext>
                  </a:extLst>
                </a:gridCol>
              </a:tblGrid>
              <a:tr h="325219">
                <a:tc>
                  <a:txBody>
                    <a:bodyPr/>
                    <a:lstStyle/>
                    <a:p>
                      <a:pPr algn="ctr" fontAlgn="b"/>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ΠΟΛΥ</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ΑΡΚΕΤΑ</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ΛΙΓΟ</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ΚΑΘΟΛΟΥ</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ΔΓ/ΔΑ</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extLst>
                  <a:ext uri="{0D108BD9-81ED-4DB2-BD59-A6C34878D82A}">
                    <a16:rowId xmlns:a16="http://schemas.microsoft.com/office/drawing/2014/main" val="10000"/>
                  </a:ext>
                </a:extLst>
              </a:tr>
              <a:tr h="487320">
                <a:tc>
                  <a:txBody>
                    <a:bodyPr/>
                    <a:lstStyle/>
                    <a:p>
                      <a:pPr algn="ctr" fontAlgn="b"/>
                      <a:r>
                        <a:rPr lang="el-GR" sz="1100" b="1" u="none" strike="noStrike">
                          <a:effectLst/>
                        </a:rPr>
                        <a:t>Δεξιά</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28,1</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54,5</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8,3</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8,3</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0,8</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extLst>
                  <a:ext uri="{0D108BD9-81ED-4DB2-BD59-A6C34878D82A}">
                    <a16:rowId xmlns:a16="http://schemas.microsoft.com/office/drawing/2014/main" val="10001"/>
                  </a:ext>
                </a:extLst>
              </a:tr>
              <a:tr h="325219">
                <a:tc>
                  <a:txBody>
                    <a:bodyPr/>
                    <a:lstStyle/>
                    <a:p>
                      <a:pPr algn="ctr" fontAlgn="b"/>
                      <a:r>
                        <a:rPr lang="el-GR" sz="1100" b="1" u="none" strike="noStrike">
                          <a:effectLst/>
                        </a:rPr>
                        <a:t>Κεντροδεξιά</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35,6</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53,7</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6,7</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4,0</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extLst>
                  <a:ext uri="{0D108BD9-81ED-4DB2-BD59-A6C34878D82A}">
                    <a16:rowId xmlns:a16="http://schemas.microsoft.com/office/drawing/2014/main" val="10002"/>
                  </a:ext>
                </a:extLst>
              </a:tr>
              <a:tr h="325219">
                <a:tc>
                  <a:txBody>
                    <a:bodyPr/>
                    <a:lstStyle/>
                    <a:p>
                      <a:pPr algn="ctr" fontAlgn="b"/>
                      <a:r>
                        <a:rPr lang="el-GR" sz="1100" b="1" u="none" strike="noStrike">
                          <a:effectLst/>
                        </a:rPr>
                        <a:t>Κέντρο</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14,3</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44,3</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23,0</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15,7</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2,6</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extLst>
                  <a:ext uri="{0D108BD9-81ED-4DB2-BD59-A6C34878D82A}">
                    <a16:rowId xmlns:a16="http://schemas.microsoft.com/office/drawing/2014/main" val="10003"/>
                  </a:ext>
                </a:extLst>
              </a:tr>
              <a:tr h="325219">
                <a:tc>
                  <a:txBody>
                    <a:bodyPr/>
                    <a:lstStyle/>
                    <a:p>
                      <a:pPr algn="ctr" fontAlgn="b"/>
                      <a:r>
                        <a:rPr lang="el-GR" sz="1100" b="1" u="none" strike="noStrike">
                          <a:effectLst/>
                        </a:rPr>
                        <a:t>Κεντροαριστερά</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4,7</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36,0</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26,7</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32,0</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0,7</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extLst>
                  <a:ext uri="{0D108BD9-81ED-4DB2-BD59-A6C34878D82A}">
                    <a16:rowId xmlns:a16="http://schemas.microsoft.com/office/drawing/2014/main" val="10004"/>
                  </a:ext>
                </a:extLst>
              </a:tr>
              <a:tr h="325219">
                <a:tc>
                  <a:txBody>
                    <a:bodyPr/>
                    <a:lstStyle/>
                    <a:p>
                      <a:pPr algn="ctr" fontAlgn="b"/>
                      <a:r>
                        <a:rPr lang="el-GR" sz="1100" b="1" u="none" strike="noStrike">
                          <a:effectLst/>
                        </a:rPr>
                        <a:t>Αριστερά</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2,3</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16,0</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35,1</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45,8</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dirty="0">
                          <a:effectLst/>
                        </a:rPr>
                        <a:t>0,8</a:t>
                      </a:r>
                      <a:endParaRPr lang="el-GR" sz="1100" b="1" i="0" u="none" strike="noStrike" dirty="0">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extLst>
                  <a:ext uri="{0D108BD9-81ED-4DB2-BD59-A6C34878D82A}">
                    <a16:rowId xmlns:a16="http://schemas.microsoft.com/office/drawing/2014/main" val="10005"/>
                  </a:ext>
                </a:extLst>
              </a:tr>
            </a:tbl>
          </a:graphicData>
        </a:graphic>
      </p:graphicFrame>
      <p:graphicFrame>
        <p:nvGraphicFramePr>
          <p:cNvPr id="3" name="Table 2"/>
          <p:cNvGraphicFramePr>
            <a:graphicFrameLocks noGrp="1"/>
          </p:cNvGraphicFramePr>
          <p:nvPr>
            <p:extLst>
              <p:ext uri="{D42A27DB-BD31-4B8C-83A1-F6EECF244321}">
                <p14:modId xmlns:p14="http://schemas.microsoft.com/office/powerpoint/2010/main" val="2403065660"/>
              </p:ext>
            </p:extLst>
          </p:nvPr>
        </p:nvGraphicFramePr>
        <p:xfrm>
          <a:off x="1484415" y="4548249"/>
          <a:ext cx="7861464" cy="2113508"/>
        </p:xfrm>
        <a:graphic>
          <a:graphicData uri="http://schemas.openxmlformats.org/drawingml/2006/table">
            <a:tbl>
              <a:tblPr>
                <a:tableStyleId>{6E25E649-3F16-4E02-A733-19D2CDBF48F0}</a:tableStyleId>
              </a:tblPr>
              <a:tblGrid>
                <a:gridCol w="1238120">
                  <a:extLst>
                    <a:ext uri="{9D8B030D-6E8A-4147-A177-3AD203B41FA5}">
                      <a16:colId xmlns:a16="http://schemas.microsoft.com/office/drawing/2014/main" val="20000"/>
                    </a:ext>
                  </a:extLst>
                </a:gridCol>
                <a:gridCol w="1218086">
                  <a:extLst>
                    <a:ext uri="{9D8B030D-6E8A-4147-A177-3AD203B41FA5}">
                      <a16:colId xmlns:a16="http://schemas.microsoft.com/office/drawing/2014/main" val="20001"/>
                    </a:ext>
                  </a:extLst>
                </a:gridCol>
                <a:gridCol w="1346307">
                  <a:extLst>
                    <a:ext uri="{9D8B030D-6E8A-4147-A177-3AD203B41FA5}">
                      <a16:colId xmlns:a16="http://schemas.microsoft.com/office/drawing/2014/main" val="20002"/>
                    </a:ext>
                  </a:extLst>
                </a:gridCol>
                <a:gridCol w="1382367">
                  <a:extLst>
                    <a:ext uri="{9D8B030D-6E8A-4147-A177-3AD203B41FA5}">
                      <a16:colId xmlns:a16="http://schemas.microsoft.com/office/drawing/2014/main" val="20003"/>
                    </a:ext>
                  </a:extLst>
                </a:gridCol>
                <a:gridCol w="1266168">
                  <a:extLst>
                    <a:ext uri="{9D8B030D-6E8A-4147-A177-3AD203B41FA5}">
                      <a16:colId xmlns:a16="http://schemas.microsoft.com/office/drawing/2014/main" val="20004"/>
                    </a:ext>
                  </a:extLst>
                </a:gridCol>
                <a:gridCol w="1410416">
                  <a:extLst>
                    <a:ext uri="{9D8B030D-6E8A-4147-A177-3AD203B41FA5}">
                      <a16:colId xmlns:a16="http://schemas.microsoft.com/office/drawing/2014/main" val="20005"/>
                    </a:ext>
                  </a:extLst>
                </a:gridCol>
              </a:tblGrid>
              <a:tr h="284338">
                <a:tc>
                  <a:txBody>
                    <a:bodyPr/>
                    <a:lstStyle/>
                    <a:p>
                      <a:pPr algn="ctr" fontAlgn="b"/>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ΠΟΛΥ</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ΑΡΚΕΤΑ</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ΛΙΓΟ</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ΚΑΘΟΛΟΥ</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ΔΓ/ΔΑ</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extLst>
                  <a:ext uri="{0D108BD9-81ED-4DB2-BD59-A6C34878D82A}">
                    <a16:rowId xmlns:a16="http://schemas.microsoft.com/office/drawing/2014/main" val="10000"/>
                  </a:ext>
                </a:extLst>
              </a:tr>
              <a:tr h="284338">
                <a:tc>
                  <a:txBody>
                    <a:bodyPr/>
                    <a:lstStyle/>
                    <a:p>
                      <a:pPr algn="ctr" fontAlgn="b"/>
                      <a:r>
                        <a:rPr lang="el-GR" sz="1100" b="1" u="none" strike="noStrike">
                          <a:effectLst/>
                        </a:rPr>
                        <a:t>Ν.Δ.</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29,7</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54,6</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8,6</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5,8</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1,3</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extLst>
                  <a:ext uri="{0D108BD9-81ED-4DB2-BD59-A6C34878D82A}">
                    <a16:rowId xmlns:a16="http://schemas.microsoft.com/office/drawing/2014/main" val="10001"/>
                  </a:ext>
                </a:extLst>
              </a:tr>
              <a:tr h="284338">
                <a:tc>
                  <a:txBody>
                    <a:bodyPr/>
                    <a:lstStyle/>
                    <a:p>
                      <a:pPr algn="ctr" fontAlgn="b"/>
                      <a:r>
                        <a:rPr lang="el-GR" sz="1100" b="1" u="none" strike="noStrike">
                          <a:effectLst/>
                        </a:rPr>
                        <a:t>ΣΥΡΙΖΑ</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6,0</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29,3</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29,7</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33,3</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1,6</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extLst>
                  <a:ext uri="{0D108BD9-81ED-4DB2-BD59-A6C34878D82A}">
                    <a16:rowId xmlns:a16="http://schemas.microsoft.com/office/drawing/2014/main" val="10002"/>
                  </a:ext>
                </a:extLst>
              </a:tr>
              <a:tr h="514653">
                <a:tc>
                  <a:txBody>
                    <a:bodyPr/>
                    <a:lstStyle/>
                    <a:p>
                      <a:pPr algn="ctr" fontAlgn="b"/>
                      <a:r>
                        <a:rPr lang="el-GR" sz="1100" b="1" u="none" strike="noStrike">
                          <a:effectLst/>
                        </a:rPr>
                        <a:t>ΚΙΝΗΜΑ ΑΛΛΑΓΗΣ</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12,5</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48,4</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28,1</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10,9</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extLst>
                  <a:ext uri="{0D108BD9-81ED-4DB2-BD59-A6C34878D82A}">
                    <a16:rowId xmlns:a16="http://schemas.microsoft.com/office/drawing/2014/main" val="10003"/>
                  </a:ext>
                </a:extLst>
              </a:tr>
              <a:tr h="152375">
                <a:tc>
                  <a:txBody>
                    <a:bodyPr/>
                    <a:lstStyle/>
                    <a:p>
                      <a:pPr algn="ctr" fontAlgn="b"/>
                      <a:r>
                        <a:rPr lang="el-GR" sz="1100" b="1" u="none" strike="noStrike">
                          <a:effectLst/>
                        </a:rPr>
                        <a:t>ΚΚΕ</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34,9</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27,9</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37,2</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extLst>
                  <a:ext uri="{0D108BD9-81ED-4DB2-BD59-A6C34878D82A}">
                    <a16:rowId xmlns:a16="http://schemas.microsoft.com/office/drawing/2014/main" val="10004"/>
                  </a:ext>
                </a:extLst>
              </a:tr>
              <a:tr h="284338">
                <a:tc>
                  <a:txBody>
                    <a:bodyPr/>
                    <a:lstStyle/>
                    <a:p>
                      <a:pPr algn="ctr" fontAlgn="b"/>
                      <a:r>
                        <a:rPr lang="el-GR" sz="1100" b="1" u="none" strike="noStrike">
                          <a:effectLst/>
                        </a:rPr>
                        <a:t>ΕΛΛΗΝΙΚΗ ΛΥΣΗ</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34,5</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41,4</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17,2</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6,9</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extLst>
                  <a:ext uri="{0D108BD9-81ED-4DB2-BD59-A6C34878D82A}">
                    <a16:rowId xmlns:a16="http://schemas.microsoft.com/office/drawing/2014/main" val="10005"/>
                  </a:ext>
                </a:extLst>
              </a:tr>
              <a:tr h="284338">
                <a:tc>
                  <a:txBody>
                    <a:bodyPr/>
                    <a:lstStyle/>
                    <a:p>
                      <a:pPr algn="ctr" fontAlgn="b"/>
                      <a:r>
                        <a:rPr lang="el-GR" sz="1100" b="1" u="none" strike="noStrike">
                          <a:effectLst/>
                        </a:rPr>
                        <a:t>ΜΕΡΑ 25</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11,1</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18,5</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70,4</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endParaRPr lang="el-GR" sz="1100" b="1" i="0" u="none" strike="noStrike" dirty="0">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extLst>
                  <a:ext uri="{0D108BD9-81ED-4DB2-BD59-A6C34878D82A}">
                    <a16:rowId xmlns:a16="http://schemas.microsoft.com/office/drawing/2014/main" val="10006"/>
                  </a:ext>
                </a:extLst>
              </a:tr>
            </a:tbl>
          </a:graphicData>
        </a:graphic>
      </p:graphicFrame>
      <p:pic>
        <p:nvPicPr>
          <p:cNvPr id="5" name="Picture 1">
            <a:extLst>
              <a:ext uri="{FF2B5EF4-FFF2-40B4-BE49-F238E27FC236}">
                <a16:creationId xmlns:a16="http://schemas.microsoft.com/office/drawing/2014/main" id="{36A9DA77-4D0B-47DA-884D-588B71278082}"/>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30784" y="7406757"/>
            <a:ext cx="1027112" cy="561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0056411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1"/>
          <p:cNvSpPr>
            <a:spLocks noGrp="1"/>
          </p:cNvSpPr>
          <p:nvPr>
            <p:ph type="title"/>
          </p:nvPr>
        </p:nvSpPr>
        <p:spPr>
          <a:xfrm>
            <a:off x="744538" y="431800"/>
            <a:ext cx="9337675" cy="910112"/>
          </a:xfrm>
        </p:spPr>
        <p:txBody>
          <a:bodyPr>
            <a:normAutofit/>
          </a:bodyPr>
          <a:lstStyle/>
          <a:p>
            <a:pPr algn="l"/>
            <a:r>
              <a:rPr lang="el-GR" sz="1600" b="1" dirty="0"/>
              <a:t>Πόσο ικανοποιημένος/η είστε από τον τρόπο που η Κυβέρνηση στον ενάμιση χρόνο θητείας της έχει χειριστεί το θέμα της Οικονομίας</a:t>
            </a:r>
            <a:endParaRPr lang="en-US" sz="1600" b="1" dirty="0">
              <a:latin typeface="Cambria" pitchFamily="18" charset="0"/>
              <a:ea typeface="Cambria" pitchFamily="18" charset="0"/>
            </a:endParaRPr>
          </a:p>
        </p:txBody>
      </p:sp>
      <p:graphicFrame>
        <p:nvGraphicFramePr>
          <p:cNvPr id="3" name="Chart 2"/>
          <p:cNvGraphicFramePr>
            <a:graphicFrameLocks/>
          </p:cNvGraphicFramePr>
          <p:nvPr>
            <p:extLst>
              <p:ext uri="{D42A27DB-BD31-4B8C-83A1-F6EECF244321}">
                <p14:modId xmlns:p14="http://schemas.microsoft.com/office/powerpoint/2010/main" val="3649705183"/>
              </p:ext>
            </p:extLst>
          </p:nvPr>
        </p:nvGraphicFramePr>
        <p:xfrm>
          <a:off x="476642" y="1537726"/>
          <a:ext cx="9848886" cy="5623362"/>
        </p:xfrm>
        <a:graphic>
          <a:graphicData uri="http://schemas.openxmlformats.org/drawingml/2006/chart">
            <c:chart xmlns:c="http://schemas.openxmlformats.org/drawingml/2006/chart" xmlns:r="http://schemas.openxmlformats.org/officeDocument/2006/relationships" r:id="rId2"/>
          </a:graphicData>
        </a:graphic>
      </p:graphicFrame>
      <p:pic>
        <p:nvPicPr>
          <p:cNvPr id="5" name="Picture 1">
            <a:extLst>
              <a:ext uri="{FF2B5EF4-FFF2-40B4-BE49-F238E27FC236}">
                <a16:creationId xmlns:a16="http://schemas.microsoft.com/office/drawing/2014/main" id="{3B39D6E4-BC7F-4F93-BAFC-3806F963DDE9}"/>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30784" y="7406757"/>
            <a:ext cx="1027112" cy="561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0056411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1"/>
          <p:cNvSpPr>
            <a:spLocks noGrp="1"/>
          </p:cNvSpPr>
          <p:nvPr>
            <p:ph type="title"/>
          </p:nvPr>
        </p:nvSpPr>
        <p:spPr>
          <a:xfrm>
            <a:off x="744538" y="431799"/>
            <a:ext cx="9337675" cy="1311215"/>
          </a:xfrm>
        </p:spPr>
        <p:txBody>
          <a:bodyPr>
            <a:normAutofit/>
          </a:bodyPr>
          <a:lstStyle/>
          <a:p>
            <a:pPr algn="l"/>
            <a:r>
              <a:rPr lang="el-GR" sz="1600" b="1" dirty="0"/>
              <a:t>Πόσο ικανοποιημένος/η είστε από τον τρόπο που η Κυβέρνηση στον ενάμιση χρόνο θητείας της έχει χειριστεί το θέμα της Οικονομίας</a:t>
            </a:r>
            <a:endParaRPr lang="en-US" sz="1600" b="1" dirty="0">
              <a:latin typeface="Cambria" pitchFamily="18" charset="0"/>
              <a:ea typeface="Cambria" pitchFamily="18" charset="0"/>
            </a:endParaRPr>
          </a:p>
        </p:txBody>
      </p:sp>
      <p:graphicFrame>
        <p:nvGraphicFramePr>
          <p:cNvPr id="2" name="Table 1"/>
          <p:cNvGraphicFramePr>
            <a:graphicFrameLocks noGrp="1"/>
          </p:cNvGraphicFramePr>
          <p:nvPr>
            <p:extLst>
              <p:ext uri="{D42A27DB-BD31-4B8C-83A1-F6EECF244321}">
                <p14:modId xmlns:p14="http://schemas.microsoft.com/office/powerpoint/2010/main" val="255481224"/>
              </p:ext>
            </p:extLst>
          </p:nvPr>
        </p:nvGraphicFramePr>
        <p:xfrm>
          <a:off x="1341913" y="2481943"/>
          <a:ext cx="7861465" cy="1402878"/>
        </p:xfrm>
        <a:graphic>
          <a:graphicData uri="http://schemas.openxmlformats.org/drawingml/2006/table">
            <a:tbl>
              <a:tblPr>
                <a:tableStyleId>{6E25E649-3F16-4E02-A733-19D2CDBF48F0}</a:tableStyleId>
              </a:tblPr>
              <a:tblGrid>
                <a:gridCol w="1238121">
                  <a:extLst>
                    <a:ext uri="{9D8B030D-6E8A-4147-A177-3AD203B41FA5}">
                      <a16:colId xmlns:a16="http://schemas.microsoft.com/office/drawing/2014/main" val="20000"/>
                    </a:ext>
                  </a:extLst>
                </a:gridCol>
                <a:gridCol w="1218086">
                  <a:extLst>
                    <a:ext uri="{9D8B030D-6E8A-4147-A177-3AD203B41FA5}">
                      <a16:colId xmlns:a16="http://schemas.microsoft.com/office/drawing/2014/main" val="20001"/>
                    </a:ext>
                  </a:extLst>
                </a:gridCol>
                <a:gridCol w="1346306">
                  <a:extLst>
                    <a:ext uri="{9D8B030D-6E8A-4147-A177-3AD203B41FA5}">
                      <a16:colId xmlns:a16="http://schemas.microsoft.com/office/drawing/2014/main" val="20002"/>
                    </a:ext>
                  </a:extLst>
                </a:gridCol>
                <a:gridCol w="1382367">
                  <a:extLst>
                    <a:ext uri="{9D8B030D-6E8A-4147-A177-3AD203B41FA5}">
                      <a16:colId xmlns:a16="http://schemas.microsoft.com/office/drawing/2014/main" val="20003"/>
                    </a:ext>
                  </a:extLst>
                </a:gridCol>
                <a:gridCol w="1266169">
                  <a:extLst>
                    <a:ext uri="{9D8B030D-6E8A-4147-A177-3AD203B41FA5}">
                      <a16:colId xmlns:a16="http://schemas.microsoft.com/office/drawing/2014/main" val="20004"/>
                    </a:ext>
                  </a:extLst>
                </a:gridCol>
                <a:gridCol w="1410416">
                  <a:extLst>
                    <a:ext uri="{9D8B030D-6E8A-4147-A177-3AD203B41FA5}">
                      <a16:colId xmlns:a16="http://schemas.microsoft.com/office/drawing/2014/main" val="20005"/>
                    </a:ext>
                  </a:extLst>
                </a:gridCol>
              </a:tblGrid>
              <a:tr h="233813">
                <a:tc>
                  <a:txBody>
                    <a:bodyPr/>
                    <a:lstStyle/>
                    <a:p>
                      <a:pPr algn="ctr" fontAlgn="b"/>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ΠΟΛΥ</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ΑΡΚΕΤΑ</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ΛΙΓΟ</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ΚΑΘΟΛΟΥ</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ΔΓ/ΔΑ</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extLst>
                  <a:ext uri="{0D108BD9-81ED-4DB2-BD59-A6C34878D82A}">
                    <a16:rowId xmlns:a16="http://schemas.microsoft.com/office/drawing/2014/main" val="10000"/>
                  </a:ext>
                </a:extLst>
              </a:tr>
              <a:tr h="233813">
                <a:tc>
                  <a:txBody>
                    <a:bodyPr/>
                    <a:lstStyle/>
                    <a:p>
                      <a:pPr algn="ctr" fontAlgn="b"/>
                      <a:r>
                        <a:rPr lang="el-GR" sz="1100" b="1" u="none" strike="noStrike">
                          <a:effectLst/>
                        </a:rPr>
                        <a:t>Δεξιά</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17,4</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52,9</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dirty="0">
                          <a:effectLst/>
                        </a:rPr>
                        <a:t>16,5</a:t>
                      </a:r>
                      <a:endParaRPr lang="el-GR" sz="1100" b="1" i="0" u="none" strike="noStrike" dirty="0">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9,9</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3,3</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extLst>
                  <a:ext uri="{0D108BD9-81ED-4DB2-BD59-A6C34878D82A}">
                    <a16:rowId xmlns:a16="http://schemas.microsoft.com/office/drawing/2014/main" val="10001"/>
                  </a:ext>
                </a:extLst>
              </a:tr>
              <a:tr h="233813">
                <a:tc>
                  <a:txBody>
                    <a:bodyPr/>
                    <a:lstStyle/>
                    <a:p>
                      <a:pPr algn="ctr" fontAlgn="b"/>
                      <a:r>
                        <a:rPr lang="el-GR" sz="1100" b="1" u="none" strike="noStrike">
                          <a:effectLst/>
                        </a:rPr>
                        <a:t>Κεντροδεξιά</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18,2</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60,8</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10,8</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8,1</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2,0</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extLst>
                  <a:ext uri="{0D108BD9-81ED-4DB2-BD59-A6C34878D82A}">
                    <a16:rowId xmlns:a16="http://schemas.microsoft.com/office/drawing/2014/main" val="10002"/>
                  </a:ext>
                </a:extLst>
              </a:tr>
              <a:tr h="233813">
                <a:tc>
                  <a:txBody>
                    <a:bodyPr/>
                    <a:lstStyle/>
                    <a:p>
                      <a:pPr algn="ctr" fontAlgn="b"/>
                      <a:r>
                        <a:rPr lang="el-GR" sz="1100" b="1" u="none" strike="noStrike">
                          <a:effectLst/>
                        </a:rPr>
                        <a:t>Κέντρο</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6,1</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42,5</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24,1</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25,0</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2,2</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extLst>
                  <a:ext uri="{0D108BD9-81ED-4DB2-BD59-A6C34878D82A}">
                    <a16:rowId xmlns:a16="http://schemas.microsoft.com/office/drawing/2014/main" val="10003"/>
                  </a:ext>
                </a:extLst>
              </a:tr>
              <a:tr h="233813">
                <a:tc>
                  <a:txBody>
                    <a:bodyPr/>
                    <a:lstStyle/>
                    <a:p>
                      <a:pPr algn="ctr" fontAlgn="b"/>
                      <a:r>
                        <a:rPr lang="el-GR" sz="1100" b="1" u="none" strike="noStrike">
                          <a:effectLst/>
                        </a:rPr>
                        <a:t>Κεντροαριστερά</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21,3</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33,3</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44,7</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0,7</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extLst>
                  <a:ext uri="{0D108BD9-81ED-4DB2-BD59-A6C34878D82A}">
                    <a16:rowId xmlns:a16="http://schemas.microsoft.com/office/drawing/2014/main" val="10004"/>
                  </a:ext>
                </a:extLst>
              </a:tr>
              <a:tr h="233813">
                <a:tc>
                  <a:txBody>
                    <a:bodyPr/>
                    <a:lstStyle/>
                    <a:p>
                      <a:pPr algn="ctr" fontAlgn="b"/>
                      <a:r>
                        <a:rPr lang="el-GR" sz="1100" b="1" u="none" strike="noStrike">
                          <a:effectLst/>
                        </a:rPr>
                        <a:t>Αριστερά</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12,2</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21,4</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66,4</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endParaRPr lang="el-GR" sz="1100" b="1" i="0" u="none" strike="noStrike" dirty="0">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extLst>
                  <a:ext uri="{0D108BD9-81ED-4DB2-BD59-A6C34878D82A}">
                    <a16:rowId xmlns:a16="http://schemas.microsoft.com/office/drawing/2014/main" val="10005"/>
                  </a:ext>
                </a:extLst>
              </a:tr>
            </a:tbl>
          </a:graphicData>
        </a:graphic>
      </p:graphicFrame>
      <p:graphicFrame>
        <p:nvGraphicFramePr>
          <p:cNvPr id="3" name="Table 2"/>
          <p:cNvGraphicFramePr>
            <a:graphicFrameLocks noGrp="1"/>
          </p:cNvGraphicFramePr>
          <p:nvPr>
            <p:extLst>
              <p:ext uri="{D42A27DB-BD31-4B8C-83A1-F6EECF244321}">
                <p14:modId xmlns:p14="http://schemas.microsoft.com/office/powerpoint/2010/main" val="2686403963"/>
              </p:ext>
            </p:extLst>
          </p:nvPr>
        </p:nvGraphicFramePr>
        <p:xfrm>
          <a:off x="1341913" y="4346369"/>
          <a:ext cx="7861464" cy="2030679"/>
        </p:xfrm>
        <a:graphic>
          <a:graphicData uri="http://schemas.openxmlformats.org/drawingml/2006/table">
            <a:tbl>
              <a:tblPr>
                <a:tableStyleId>{6E25E649-3F16-4E02-A733-19D2CDBF48F0}</a:tableStyleId>
              </a:tblPr>
              <a:tblGrid>
                <a:gridCol w="1238121">
                  <a:extLst>
                    <a:ext uri="{9D8B030D-6E8A-4147-A177-3AD203B41FA5}">
                      <a16:colId xmlns:a16="http://schemas.microsoft.com/office/drawing/2014/main" val="20000"/>
                    </a:ext>
                  </a:extLst>
                </a:gridCol>
                <a:gridCol w="1218086">
                  <a:extLst>
                    <a:ext uri="{9D8B030D-6E8A-4147-A177-3AD203B41FA5}">
                      <a16:colId xmlns:a16="http://schemas.microsoft.com/office/drawing/2014/main" val="20001"/>
                    </a:ext>
                  </a:extLst>
                </a:gridCol>
                <a:gridCol w="1346306">
                  <a:extLst>
                    <a:ext uri="{9D8B030D-6E8A-4147-A177-3AD203B41FA5}">
                      <a16:colId xmlns:a16="http://schemas.microsoft.com/office/drawing/2014/main" val="20002"/>
                    </a:ext>
                  </a:extLst>
                </a:gridCol>
                <a:gridCol w="1382367">
                  <a:extLst>
                    <a:ext uri="{9D8B030D-6E8A-4147-A177-3AD203B41FA5}">
                      <a16:colId xmlns:a16="http://schemas.microsoft.com/office/drawing/2014/main" val="20003"/>
                    </a:ext>
                  </a:extLst>
                </a:gridCol>
                <a:gridCol w="1266168">
                  <a:extLst>
                    <a:ext uri="{9D8B030D-6E8A-4147-A177-3AD203B41FA5}">
                      <a16:colId xmlns:a16="http://schemas.microsoft.com/office/drawing/2014/main" val="20004"/>
                    </a:ext>
                  </a:extLst>
                </a:gridCol>
                <a:gridCol w="1410416">
                  <a:extLst>
                    <a:ext uri="{9D8B030D-6E8A-4147-A177-3AD203B41FA5}">
                      <a16:colId xmlns:a16="http://schemas.microsoft.com/office/drawing/2014/main" val="20005"/>
                    </a:ext>
                  </a:extLst>
                </a:gridCol>
              </a:tblGrid>
              <a:tr h="260010">
                <a:tc>
                  <a:txBody>
                    <a:bodyPr/>
                    <a:lstStyle/>
                    <a:p>
                      <a:pPr algn="ctr" fontAlgn="b"/>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ΠΟΛΥ</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ΑΡΚΕΤΑ</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ΛΙΓΟ</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ΚΑΘΟΛΟΥ</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ΔΓ/ΔΑ</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extLst>
                  <a:ext uri="{0D108BD9-81ED-4DB2-BD59-A6C34878D82A}">
                    <a16:rowId xmlns:a16="http://schemas.microsoft.com/office/drawing/2014/main" val="10000"/>
                  </a:ext>
                </a:extLst>
              </a:tr>
              <a:tr h="260010">
                <a:tc>
                  <a:txBody>
                    <a:bodyPr/>
                    <a:lstStyle/>
                    <a:p>
                      <a:pPr algn="ctr" fontAlgn="b"/>
                      <a:r>
                        <a:rPr lang="el-GR" sz="1100" b="1" u="none" strike="noStrike">
                          <a:effectLst/>
                        </a:rPr>
                        <a:t>Ν.Δ.</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15,6</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57,0</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16,9</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8,3</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2,2</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extLst>
                  <a:ext uri="{0D108BD9-81ED-4DB2-BD59-A6C34878D82A}">
                    <a16:rowId xmlns:a16="http://schemas.microsoft.com/office/drawing/2014/main" val="10001"/>
                  </a:ext>
                </a:extLst>
              </a:tr>
              <a:tr h="260010">
                <a:tc>
                  <a:txBody>
                    <a:bodyPr/>
                    <a:lstStyle/>
                    <a:p>
                      <a:pPr algn="ctr" fontAlgn="b"/>
                      <a:r>
                        <a:rPr lang="el-GR" sz="1100" b="1" u="none" strike="noStrike">
                          <a:effectLst/>
                        </a:rPr>
                        <a:t>ΣΥΡΙΖΑ</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2,4</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21,0</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22,2</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53,2</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1,2</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extLst>
                  <a:ext uri="{0D108BD9-81ED-4DB2-BD59-A6C34878D82A}">
                    <a16:rowId xmlns:a16="http://schemas.microsoft.com/office/drawing/2014/main" val="10002"/>
                  </a:ext>
                </a:extLst>
              </a:tr>
              <a:tr h="470619">
                <a:tc>
                  <a:txBody>
                    <a:bodyPr/>
                    <a:lstStyle/>
                    <a:p>
                      <a:pPr algn="ctr" fontAlgn="b"/>
                      <a:r>
                        <a:rPr lang="el-GR" sz="1100" b="1" u="none" strike="noStrike">
                          <a:effectLst/>
                        </a:rPr>
                        <a:t>ΚΙΝΗΜΑ ΑΛΛΑΓΗΣ</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dirty="0">
                          <a:effectLst/>
                        </a:rPr>
                        <a:t>9,5</a:t>
                      </a:r>
                      <a:endParaRPr lang="el-GR" sz="1100" b="1" i="0" u="none" strike="noStrike" dirty="0">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41,3</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dirty="0">
                          <a:effectLst/>
                        </a:rPr>
                        <a:t>28,6</a:t>
                      </a:r>
                      <a:endParaRPr lang="el-GR" sz="1100" b="1" i="0" u="none" strike="noStrike" dirty="0">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19,0</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1,6</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extLst>
                  <a:ext uri="{0D108BD9-81ED-4DB2-BD59-A6C34878D82A}">
                    <a16:rowId xmlns:a16="http://schemas.microsoft.com/office/drawing/2014/main" val="10003"/>
                  </a:ext>
                </a:extLst>
              </a:tr>
              <a:tr h="260010">
                <a:tc>
                  <a:txBody>
                    <a:bodyPr/>
                    <a:lstStyle/>
                    <a:p>
                      <a:pPr algn="ctr" fontAlgn="b"/>
                      <a:r>
                        <a:rPr lang="el-GR" sz="1100" b="1" u="none" strike="noStrike">
                          <a:effectLst/>
                        </a:rPr>
                        <a:t>ΚΚΕ</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19,0</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28,6</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52,4</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extLst>
                  <a:ext uri="{0D108BD9-81ED-4DB2-BD59-A6C34878D82A}">
                    <a16:rowId xmlns:a16="http://schemas.microsoft.com/office/drawing/2014/main" val="10004"/>
                  </a:ext>
                </a:extLst>
              </a:tr>
              <a:tr h="260010">
                <a:tc>
                  <a:txBody>
                    <a:bodyPr/>
                    <a:lstStyle/>
                    <a:p>
                      <a:pPr algn="ctr" fontAlgn="b"/>
                      <a:r>
                        <a:rPr lang="el-GR" sz="1100" b="1" u="none" strike="noStrike">
                          <a:effectLst/>
                        </a:rPr>
                        <a:t>ΕΛΛΗΝΙΚΗ ΛΥΣΗ</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7,1</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25,0</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60,7</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7,1</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extLst>
                  <a:ext uri="{0D108BD9-81ED-4DB2-BD59-A6C34878D82A}">
                    <a16:rowId xmlns:a16="http://schemas.microsoft.com/office/drawing/2014/main" val="10005"/>
                  </a:ext>
                </a:extLst>
              </a:tr>
              <a:tr h="260010">
                <a:tc>
                  <a:txBody>
                    <a:bodyPr/>
                    <a:lstStyle/>
                    <a:p>
                      <a:pPr algn="ctr" fontAlgn="b"/>
                      <a:r>
                        <a:rPr lang="el-GR" sz="1100" b="1" u="none" strike="noStrike">
                          <a:effectLst/>
                        </a:rPr>
                        <a:t>ΜΕΡΑ 25</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7,1</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17,9</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75,0</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endParaRPr lang="el-GR" sz="1100" b="1" i="0" u="none" strike="noStrike" dirty="0">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extLst>
                  <a:ext uri="{0D108BD9-81ED-4DB2-BD59-A6C34878D82A}">
                    <a16:rowId xmlns:a16="http://schemas.microsoft.com/office/drawing/2014/main" val="10006"/>
                  </a:ext>
                </a:extLst>
              </a:tr>
            </a:tbl>
          </a:graphicData>
        </a:graphic>
      </p:graphicFrame>
      <p:pic>
        <p:nvPicPr>
          <p:cNvPr id="5" name="Picture 1">
            <a:extLst>
              <a:ext uri="{FF2B5EF4-FFF2-40B4-BE49-F238E27FC236}">
                <a16:creationId xmlns:a16="http://schemas.microsoft.com/office/drawing/2014/main" id="{4BB6A0CF-972D-48E5-A8C6-7D5D81E82DDD}"/>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30784" y="7406757"/>
            <a:ext cx="1027112" cy="561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7163091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744340" y="432319"/>
            <a:ext cx="9338072" cy="564431"/>
          </a:xfrm>
        </p:spPr>
        <p:txBody>
          <a:bodyPr>
            <a:normAutofit fontScale="90000"/>
          </a:bodyPr>
          <a:lstStyle/>
          <a:p>
            <a:r>
              <a:rPr lang="el-GR" sz="1600" b="1" dirty="0"/>
              <a:t>Πόσο ικανοποιημένος/η είστε από τον τρόπο που η Κυβέρνηση στον ενάμιση χρόνο θητείας της έχει χειριστεί</a:t>
            </a:r>
            <a:endParaRPr lang="en-US" sz="1600" b="1" dirty="0">
              <a:latin typeface="Cambria" pitchFamily="18" charset="0"/>
              <a:ea typeface="Cambria" pitchFamily="18" charset="0"/>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14733973"/>
              </p:ext>
            </p:extLst>
          </p:nvPr>
        </p:nvGraphicFramePr>
        <p:xfrm>
          <a:off x="541338" y="1358899"/>
          <a:ext cx="9744075" cy="6003801"/>
        </p:xfrm>
        <a:graphic>
          <a:graphicData uri="http://schemas.openxmlformats.org/drawingml/2006/chart">
            <c:chart xmlns:c="http://schemas.openxmlformats.org/drawingml/2006/chart" xmlns:r="http://schemas.openxmlformats.org/officeDocument/2006/relationships" r:id="rId2"/>
          </a:graphicData>
        </a:graphic>
      </p:graphicFrame>
      <p:pic>
        <p:nvPicPr>
          <p:cNvPr id="10" name="Picture 1">
            <a:extLst>
              <a:ext uri="{FF2B5EF4-FFF2-40B4-BE49-F238E27FC236}">
                <a16:creationId xmlns:a16="http://schemas.microsoft.com/office/drawing/2014/main" id="{A94D0D0A-F86C-4C82-A03F-D648D4316F32}"/>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30784" y="7406757"/>
            <a:ext cx="1027112" cy="561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647142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lumMod val="75000"/>
          </a:schemeClr>
        </a:solidFill>
        <a:effectLst/>
      </p:bgPr>
    </p:bg>
    <p:spTree>
      <p:nvGrpSpPr>
        <p:cNvPr id="1" name=""/>
        <p:cNvGrpSpPr/>
        <p:nvPr/>
      </p:nvGrpSpPr>
      <p:grpSpPr>
        <a:xfrm>
          <a:off x="0" y="0"/>
          <a:ext cx="0" cy="0"/>
          <a:chOff x="0" y="0"/>
          <a:chExt cx="0" cy="0"/>
        </a:xfrm>
      </p:grpSpPr>
      <p:sp>
        <p:nvSpPr>
          <p:cNvPr id="2" name="Τίτλος 1"/>
          <p:cNvSpPr>
            <a:spLocks noGrp="1"/>
          </p:cNvSpPr>
          <p:nvPr>
            <p:ph type="title"/>
          </p:nvPr>
        </p:nvSpPr>
        <p:spPr>
          <a:xfrm>
            <a:off x="744340" y="432318"/>
            <a:ext cx="9338072" cy="996431"/>
          </a:xfrm>
        </p:spPr>
        <p:txBody>
          <a:bodyPr>
            <a:normAutofit/>
          </a:bodyPr>
          <a:lstStyle/>
          <a:p>
            <a:pPr algn="l"/>
            <a:r>
              <a:rPr lang="el-GR" sz="1600" b="1" dirty="0"/>
              <a:t>Πιστεύετε ότι μέχρι το Καλοκαίρι θα υπάρχει ανοσία σε σημαντικό τμήμα πληθυσμού με τους εμβολιασμούς που θα έχουν γίνει και ότι θα βρεθούμε σε μια πιο ομαλή περίοδο για τις ζωές μας;</a:t>
            </a:r>
            <a:endParaRPr lang="en-US" sz="1600" b="1" dirty="0">
              <a:latin typeface="Cambria" pitchFamily="18" charset="0"/>
              <a:ea typeface="Cambria" pitchFamily="18"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633371858"/>
              </p:ext>
            </p:extLst>
          </p:nvPr>
        </p:nvGraphicFramePr>
        <p:xfrm>
          <a:off x="541341" y="1576136"/>
          <a:ext cx="9744075" cy="5677151"/>
        </p:xfrm>
        <a:graphic>
          <a:graphicData uri="http://schemas.openxmlformats.org/drawingml/2006/chart">
            <c:chart xmlns:c="http://schemas.openxmlformats.org/drawingml/2006/chart" xmlns:r="http://schemas.openxmlformats.org/officeDocument/2006/relationships" r:id="rId2"/>
          </a:graphicData>
        </a:graphic>
      </p:graphicFrame>
      <p:pic>
        <p:nvPicPr>
          <p:cNvPr id="5" name="Picture 1">
            <a:extLst>
              <a:ext uri="{FF2B5EF4-FFF2-40B4-BE49-F238E27FC236}">
                <a16:creationId xmlns:a16="http://schemas.microsoft.com/office/drawing/2014/main" id="{1F9ADB3E-0644-4516-9A35-CD12F39FD488}"/>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30784" y="7406757"/>
            <a:ext cx="1027112" cy="561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7121908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744340" y="432319"/>
            <a:ext cx="9338072" cy="826465"/>
          </a:xfrm>
        </p:spPr>
        <p:txBody>
          <a:bodyPr>
            <a:normAutofit/>
          </a:bodyPr>
          <a:lstStyle/>
          <a:p>
            <a:r>
              <a:rPr lang="el-GR" sz="1600" b="1" dirty="0"/>
              <a:t>Πόσο ικανοποιημένος/η είστε από το συνολικό έργο της Κυβέρνησης μέχρι σήμερα;</a:t>
            </a:r>
            <a:endParaRPr lang="en-US" sz="1600" b="1" dirty="0">
              <a:latin typeface="Cambria" pitchFamily="18" charset="0"/>
              <a:ea typeface="Cambria" pitchFamily="18"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936124062"/>
              </p:ext>
            </p:extLst>
          </p:nvPr>
        </p:nvGraphicFramePr>
        <p:xfrm>
          <a:off x="541341" y="1428750"/>
          <a:ext cx="9744075" cy="5824538"/>
        </p:xfrm>
        <a:graphic>
          <a:graphicData uri="http://schemas.openxmlformats.org/drawingml/2006/chart">
            <c:chart xmlns:c="http://schemas.openxmlformats.org/drawingml/2006/chart" xmlns:r="http://schemas.openxmlformats.org/officeDocument/2006/relationships" r:id="rId2"/>
          </a:graphicData>
        </a:graphic>
      </p:graphicFrame>
      <p:pic>
        <p:nvPicPr>
          <p:cNvPr id="5" name="Picture 1">
            <a:extLst>
              <a:ext uri="{FF2B5EF4-FFF2-40B4-BE49-F238E27FC236}">
                <a16:creationId xmlns:a16="http://schemas.microsoft.com/office/drawing/2014/main" id="{E3E9961C-BB8F-4A41-A2A8-49AC2B7EE94B}"/>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30784" y="7406757"/>
            <a:ext cx="1027112" cy="561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6471428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744340" y="432319"/>
            <a:ext cx="9338072" cy="802715"/>
          </a:xfrm>
        </p:spPr>
        <p:txBody>
          <a:bodyPr>
            <a:normAutofit/>
          </a:bodyPr>
          <a:lstStyle/>
          <a:p>
            <a:r>
              <a:rPr lang="el-GR" sz="1600" b="1" dirty="0"/>
              <a:t>Πόσο ικανοποιημένος/η είστε από το συνολικό έργο της Κυβέρνησης μέχρι σήμερα;</a:t>
            </a:r>
            <a:endParaRPr lang="en-US" sz="1600" b="1" dirty="0">
              <a:latin typeface="Cambria" pitchFamily="18" charset="0"/>
              <a:ea typeface="Cambria" pitchFamily="18" charset="0"/>
            </a:endParaRPr>
          </a:p>
        </p:txBody>
      </p:sp>
      <p:graphicFrame>
        <p:nvGraphicFramePr>
          <p:cNvPr id="3" name="Table 2"/>
          <p:cNvGraphicFramePr>
            <a:graphicFrameLocks noGrp="1"/>
          </p:cNvGraphicFramePr>
          <p:nvPr>
            <p:extLst>
              <p:ext uri="{D42A27DB-BD31-4B8C-83A1-F6EECF244321}">
                <p14:modId xmlns:p14="http://schemas.microsoft.com/office/powerpoint/2010/main" val="2021338663"/>
              </p:ext>
            </p:extLst>
          </p:nvPr>
        </p:nvGraphicFramePr>
        <p:xfrm>
          <a:off x="2271053" y="1669211"/>
          <a:ext cx="6223000" cy="2390820"/>
        </p:xfrm>
        <a:graphic>
          <a:graphicData uri="http://schemas.openxmlformats.org/drawingml/2006/table">
            <a:tbl>
              <a:tblPr>
                <a:tableStyleId>{6E25E649-3F16-4E02-A733-19D2CDBF48F0}</a:tableStyleId>
              </a:tblPr>
              <a:tblGrid>
                <a:gridCol w="980075">
                  <a:extLst>
                    <a:ext uri="{9D8B030D-6E8A-4147-A177-3AD203B41FA5}">
                      <a16:colId xmlns:a16="http://schemas.microsoft.com/office/drawing/2014/main" val="20000"/>
                    </a:ext>
                  </a:extLst>
                </a:gridCol>
                <a:gridCol w="964216">
                  <a:extLst>
                    <a:ext uri="{9D8B030D-6E8A-4147-A177-3AD203B41FA5}">
                      <a16:colId xmlns:a16="http://schemas.microsoft.com/office/drawing/2014/main" val="20001"/>
                    </a:ext>
                  </a:extLst>
                </a:gridCol>
                <a:gridCol w="1065713">
                  <a:extLst>
                    <a:ext uri="{9D8B030D-6E8A-4147-A177-3AD203B41FA5}">
                      <a16:colId xmlns:a16="http://schemas.microsoft.com/office/drawing/2014/main" val="20002"/>
                    </a:ext>
                  </a:extLst>
                </a:gridCol>
                <a:gridCol w="1094258">
                  <a:extLst>
                    <a:ext uri="{9D8B030D-6E8A-4147-A177-3AD203B41FA5}">
                      <a16:colId xmlns:a16="http://schemas.microsoft.com/office/drawing/2014/main" val="20003"/>
                    </a:ext>
                  </a:extLst>
                </a:gridCol>
                <a:gridCol w="1002277">
                  <a:extLst>
                    <a:ext uri="{9D8B030D-6E8A-4147-A177-3AD203B41FA5}">
                      <a16:colId xmlns:a16="http://schemas.microsoft.com/office/drawing/2014/main" val="20004"/>
                    </a:ext>
                  </a:extLst>
                </a:gridCol>
                <a:gridCol w="1116461">
                  <a:extLst>
                    <a:ext uri="{9D8B030D-6E8A-4147-A177-3AD203B41FA5}">
                      <a16:colId xmlns:a16="http://schemas.microsoft.com/office/drawing/2014/main" val="20005"/>
                    </a:ext>
                  </a:extLst>
                </a:gridCol>
              </a:tblGrid>
              <a:tr h="398470">
                <a:tc>
                  <a:txBody>
                    <a:bodyPr/>
                    <a:lstStyle/>
                    <a:p>
                      <a:pPr algn="ctr" fontAlgn="b"/>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ΠΟΛΥ</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ΑΡΚΕΤΑ</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ΛΙΓΟ</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ΚΑΘΟΛΟΥ</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ΔΓ/ΔΑ</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extLst>
                  <a:ext uri="{0D108BD9-81ED-4DB2-BD59-A6C34878D82A}">
                    <a16:rowId xmlns:a16="http://schemas.microsoft.com/office/drawing/2014/main" val="10000"/>
                  </a:ext>
                </a:extLst>
              </a:tr>
              <a:tr h="398470">
                <a:tc>
                  <a:txBody>
                    <a:bodyPr/>
                    <a:lstStyle/>
                    <a:p>
                      <a:pPr algn="ctr" fontAlgn="b"/>
                      <a:r>
                        <a:rPr lang="el-GR" sz="1100" b="1" u="none" strike="noStrike">
                          <a:effectLst/>
                        </a:rPr>
                        <a:t>Δεξιά</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27,5</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dirty="0">
                          <a:effectLst/>
                        </a:rPr>
                        <a:t>55,8</a:t>
                      </a:r>
                      <a:endParaRPr lang="el-GR" sz="1100" b="1" i="0" u="none" strike="noStrike" dirty="0">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10,0</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6,7</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extLst>
                  <a:ext uri="{0D108BD9-81ED-4DB2-BD59-A6C34878D82A}">
                    <a16:rowId xmlns:a16="http://schemas.microsoft.com/office/drawing/2014/main" val="10001"/>
                  </a:ext>
                </a:extLst>
              </a:tr>
              <a:tr h="398470">
                <a:tc>
                  <a:txBody>
                    <a:bodyPr/>
                    <a:lstStyle/>
                    <a:p>
                      <a:pPr algn="ctr" fontAlgn="b"/>
                      <a:r>
                        <a:rPr lang="el-GR" sz="1100" b="1" u="none" strike="noStrike">
                          <a:effectLst/>
                        </a:rPr>
                        <a:t>Κεντροδεξιά</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31,1</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54,7</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10,8</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3,4</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extLst>
                  <a:ext uri="{0D108BD9-81ED-4DB2-BD59-A6C34878D82A}">
                    <a16:rowId xmlns:a16="http://schemas.microsoft.com/office/drawing/2014/main" val="10002"/>
                  </a:ext>
                </a:extLst>
              </a:tr>
              <a:tr h="398470">
                <a:tc>
                  <a:txBody>
                    <a:bodyPr/>
                    <a:lstStyle/>
                    <a:p>
                      <a:pPr algn="ctr" fontAlgn="b"/>
                      <a:r>
                        <a:rPr lang="el-GR" sz="1100" b="1" u="none" strike="noStrike">
                          <a:effectLst/>
                        </a:rPr>
                        <a:t>Κέντρο</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9,6</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46,1</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30,4</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13,9</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extLst>
                  <a:ext uri="{0D108BD9-81ED-4DB2-BD59-A6C34878D82A}">
                    <a16:rowId xmlns:a16="http://schemas.microsoft.com/office/drawing/2014/main" val="10003"/>
                  </a:ext>
                </a:extLst>
              </a:tr>
              <a:tr h="398470">
                <a:tc>
                  <a:txBody>
                    <a:bodyPr/>
                    <a:lstStyle/>
                    <a:p>
                      <a:pPr algn="ctr" fontAlgn="b"/>
                      <a:r>
                        <a:rPr lang="el-GR" sz="1100" b="1" u="none" strike="noStrike">
                          <a:effectLst/>
                        </a:rPr>
                        <a:t>Κεντροαριστερά</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3,3</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18,7</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38,7</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38,0</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1,3</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extLst>
                  <a:ext uri="{0D108BD9-81ED-4DB2-BD59-A6C34878D82A}">
                    <a16:rowId xmlns:a16="http://schemas.microsoft.com/office/drawing/2014/main" val="10004"/>
                  </a:ext>
                </a:extLst>
              </a:tr>
              <a:tr h="398470">
                <a:tc>
                  <a:txBody>
                    <a:bodyPr/>
                    <a:lstStyle/>
                    <a:p>
                      <a:pPr algn="ctr" fontAlgn="b"/>
                      <a:r>
                        <a:rPr lang="el-GR" sz="1100" b="1" u="none" strike="noStrike">
                          <a:effectLst/>
                        </a:rPr>
                        <a:t>Αριστερά</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7,6</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29,8</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62,6</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endParaRPr lang="el-GR" sz="1100" b="1" i="0" u="none" strike="noStrike" dirty="0">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extLst>
                  <a:ext uri="{0D108BD9-81ED-4DB2-BD59-A6C34878D82A}">
                    <a16:rowId xmlns:a16="http://schemas.microsoft.com/office/drawing/2014/main" val="10005"/>
                  </a:ext>
                </a:extLst>
              </a:tr>
            </a:tbl>
          </a:graphicData>
        </a:graphic>
      </p:graphicFrame>
      <p:graphicFrame>
        <p:nvGraphicFramePr>
          <p:cNvPr id="4" name="Table 3"/>
          <p:cNvGraphicFramePr>
            <a:graphicFrameLocks noGrp="1"/>
          </p:cNvGraphicFramePr>
          <p:nvPr>
            <p:extLst>
              <p:ext uri="{D42A27DB-BD31-4B8C-83A1-F6EECF244321}">
                <p14:modId xmlns:p14="http://schemas.microsoft.com/office/powerpoint/2010/main" val="3375562912"/>
              </p:ext>
            </p:extLst>
          </p:nvPr>
        </p:nvGraphicFramePr>
        <p:xfrm>
          <a:off x="2260778" y="4655127"/>
          <a:ext cx="6223000" cy="2090058"/>
        </p:xfrm>
        <a:graphic>
          <a:graphicData uri="http://schemas.openxmlformats.org/drawingml/2006/table">
            <a:tbl>
              <a:tblPr>
                <a:tableStyleId>{6E25E649-3F16-4E02-A733-19D2CDBF48F0}</a:tableStyleId>
              </a:tblPr>
              <a:tblGrid>
                <a:gridCol w="980075">
                  <a:extLst>
                    <a:ext uri="{9D8B030D-6E8A-4147-A177-3AD203B41FA5}">
                      <a16:colId xmlns:a16="http://schemas.microsoft.com/office/drawing/2014/main" val="20000"/>
                    </a:ext>
                  </a:extLst>
                </a:gridCol>
                <a:gridCol w="964216">
                  <a:extLst>
                    <a:ext uri="{9D8B030D-6E8A-4147-A177-3AD203B41FA5}">
                      <a16:colId xmlns:a16="http://schemas.microsoft.com/office/drawing/2014/main" val="20001"/>
                    </a:ext>
                  </a:extLst>
                </a:gridCol>
                <a:gridCol w="1065713">
                  <a:extLst>
                    <a:ext uri="{9D8B030D-6E8A-4147-A177-3AD203B41FA5}">
                      <a16:colId xmlns:a16="http://schemas.microsoft.com/office/drawing/2014/main" val="20002"/>
                    </a:ext>
                  </a:extLst>
                </a:gridCol>
                <a:gridCol w="1094258">
                  <a:extLst>
                    <a:ext uri="{9D8B030D-6E8A-4147-A177-3AD203B41FA5}">
                      <a16:colId xmlns:a16="http://schemas.microsoft.com/office/drawing/2014/main" val="20003"/>
                    </a:ext>
                  </a:extLst>
                </a:gridCol>
                <a:gridCol w="1002277">
                  <a:extLst>
                    <a:ext uri="{9D8B030D-6E8A-4147-A177-3AD203B41FA5}">
                      <a16:colId xmlns:a16="http://schemas.microsoft.com/office/drawing/2014/main" val="20004"/>
                    </a:ext>
                  </a:extLst>
                </a:gridCol>
                <a:gridCol w="1116461">
                  <a:extLst>
                    <a:ext uri="{9D8B030D-6E8A-4147-A177-3AD203B41FA5}">
                      <a16:colId xmlns:a16="http://schemas.microsoft.com/office/drawing/2014/main" val="20005"/>
                    </a:ext>
                  </a:extLst>
                </a:gridCol>
              </a:tblGrid>
              <a:tr h="267613">
                <a:tc>
                  <a:txBody>
                    <a:bodyPr/>
                    <a:lstStyle/>
                    <a:p>
                      <a:pPr algn="ctr" fontAlgn="b"/>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ΠΟΛΥ</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ΑΡΚΕΤΑ</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ΛΙΓΟ</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ΚΑΘΟΛΟΥ</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ΔΓ/ΔΑ</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extLst>
                  <a:ext uri="{0D108BD9-81ED-4DB2-BD59-A6C34878D82A}">
                    <a16:rowId xmlns:a16="http://schemas.microsoft.com/office/drawing/2014/main" val="10000"/>
                  </a:ext>
                </a:extLst>
              </a:tr>
              <a:tr h="267613">
                <a:tc>
                  <a:txBody>
                    <a:bodyPr/>
                    <a:lstStyle/>
                    <a:p>
                      <a:pPr algn="ctr" fontAlgn="b"/>
                      <a:r>
                        <a:rPr lang="el-GR" sz="1100" b="1" u="none" strike="noStrike">
                          <a:effectLst/>
                        </a:rPr>
                        <a:t>Ν.Δ.</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28,1</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53,4</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12,5</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5,8</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0,3</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extLst>
                  <a:ext uri="{0D108BD9-81ED-4DB2-BD59-A6C34878D82A}">
                    <a16:rowId xmlns:a16="http://schemas.microsoft.com/office/drawing/2014/main" val="10001"/>
                  </a:ext>
                </a:extLst>
              </a:tr>
              <a:tr h="267613">
                <a:tc>
                  <a:txBody>
                    <a:bodyPr/>
                    <a:lstStyle/>
                    <a:p>
                      <a:pPr algn="ctr" fontAlgn="b"/>
                      <a:r>
                        <a:rPr lang="el-GR" sz="1100" b="1" u="none" strike="noStrike">
                          <a:effectLst/>
                        </a:rPr>
                        <a:t>ΣΥΡΙΖΑ</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4,8</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18,1</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35,1</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41,5</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0,4</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extLst>
                  <a:ext uri="{0D108BD9-81ED-4DB2-BD59-A6C34878D82A}">
                    <a16:rowId xmlns:a16="http://schemas.microsoft.com/office/drawing/2014/main" val="10002"/>
                  </a:ext>
                </a:extLst>
              </a:tr>
              <a:tr h="484380">
                <a:tc>
                  <a:txBody>
                    <a:bodyPr/>
                    <a:lstStyle/>
                    <a:p>
                      <a:pPr algn="ctr" fontAlgn="b"/>
                      <a:r>
                        <a:rPr lang="el-GR" sz="1100" b="1" u="none" strike="noStrike">
                          <a:effectLst/>
                        </a:rPr>
                        <a:t>ΚΙΝΗΜΑ ΑΛΛΑΓΗΣ</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6,3</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44,4</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36,5</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11,1</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1,6</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extLst>
                  <a:ext uri="{0D108BD9-81ED-4DB2-BD59-A6C34878D82A}">
                    <a16:rowId xmlns:a16="http://schemas.microsoft.com/office/drawing/2014/main" val="10003"/>
                  </a:ext>
                </a:extLst>
              </a:tr>
              <a:tr h="267613">
                <a:tc>
                  <a:txBody>
                    <a:bodyPr/>
                    <a:lstStyle/>
                    <a:p>
                      <a:pPr algn="ctr" fontAlgn="b"/>
                      <a:r>
                        <a:rPr lang="el-GR" sz="1100" b="1" u="none" strike="noStrike">
                          <a:effectLst/>
                        </a:rPr>
                        <a:t>ΚΚΕ</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19,0</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28,6</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52,4</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extLst>
                  <a:ext uri="{0D108BD9-81ED-4DB2-BD59-A6C34878D82A}">
                    <a16:rowId xmlns:a16="http://schemas.microsoft.com/office/drawing/2014/main" val="10004"/>
                  </a:ext>
                </a:extLst>
              </a:tr>
              <a:tr h="267613">
                <a:tc>
                  <a:txBody>
                    <a:bodyPr/>
                    <a:lstStyle/>
                    <a:p>
                      <a:pPr algn="ctr" fontAlgn="b"/>
                      <a:r>
                        <a:rPr lang="el-GR" sz="1100" b="1" u="none" strike="noStrike">
                          <a:effectLst/>
                        </a:rPr>
                        <a:t>ΕΛΛΗΝΙΚΗ ΛΥΣΗ</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41,4</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41,4</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17,2</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extLst>
                  <a:ext uri="{0D108BD9-81ED-4DB2-BD59-A6C34878D82A}">
                    <a16:rowId xmlns:a16="http://schemas.microsoft.com/office/drawing/2014/main" val="10005"/>
                  </a:ext>
                </a:extLst>
              </a:tr>
              <a:tr h="267613">
                <a:tc>
                  <a:txBody>
                    <a:bodyPr/>
                    <a:lstStyle/>
                    <a:p>
                      <a:pPr algn="ctr" fontAlgn="b"/>
                      <a:r>
                        <a:rPr lang="el-GR" sz="1100" b="1" u="none" strike="noStrike">
                          <a:effectLst/>
                        </a:rPr>
                        <a:t>ΜΕΡΑ 25</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11,1</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18,5</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70,4</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endParaRPr lang="el-GR" sz="1100" b="1" i="0" u="none" strike="noStrike" dirty="0">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extLst>
                  <a:ext uri="{0D108BD9-81ED-4DB2-BD59-A6C34878D82A}">
                    <a16:rowId xmlns:a16="http://schemas.microsoft.com/office/drawing/2014/main" val="10006"/>
                  </a:ext>
                </a:extLst>
              </a:tr>
            </a:tbl>
          </a:graphicData>
        </a:graphic>
      </p:graphicFrame>
      <p:pic>
        <p:nvPicPr>
          <p:cNvPr id="5" name="Picture 1">
            <a:extLst>
              <a:ext uri="{FF2B5EF4-FFF2-40B4-BE49-F238E27FC236}">
                <a16:creationId xmlns:a16="http://schemas.microsoft.com/office/drawing/2014/main" id="{62A544D5-FD36-4727-A593-62FFAAA74571}"/>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30784" y="7406757"/>
            <a:ext cx="1027112" cy="561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6471428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744340" y="432319"/>
            <a:ext cx="9338072" cy="564431"/>
          </a:xfrm>
        </p:spPr>
        <p:txBody>
          <a:bodyPr>
            <a:normAutofit/>
          </a:bodyPr>
          <a:lstStyle/>
          <a:p>
            <a:r>
              <a:rPr lang="el-GR" sz="1600" b="1" dirty="0"/>
              <a:t>Πόσο ικανοποιημένος/η είστε από την αντιπολιτευτική τακτική του ΣΥΡΙΖΑ;</a:t>
            </a:r>
            <a:endParaRPr lang="en-US" sz="1600" b="1" dirty="0">
              <a:latin typeface="Cambria" pitchFamily="18" charset="0"/>
              <a:ea typeface="Cambria" pitchFamily="18"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468984687"/>
              </p:ext>
            </p:extLst>
          </p:nvPr>
        </p:nvGraphicFramePr>
        <p:xfrm>
          <a:off x="541341" y="1428750"/>
          <a:ext cx="9744075" cy="5824538"/>
        </p:xfrm>
        <a:graphic>
          <a:graphicData uri="http://schemas.openxmlformats.org/drawingml/2006/chart">
            <c:chart xmlns:c="http://schemas.openxmlformats.org/drawingml/2006/chart" xmlns:r="http://schemas.openxmlformats.org/officeDocument/2006/relationships" r:id="rId2"/>
          </a:graphicData>
        </a:graphic>
      </p:graphicFrame>
      <p:pic>
        <p:nvPicPr>
          <p:cNvPr id="5" name="Picture 1">
            <a:extLst>
              <a:ext uri="{FF2B5EF4-FFF2-40B4-BE49-F238E27FC236}">
                <a16:creationId xmlns:a16="http://schemas.microsoft.com/office/drawing/2014/main" id="{988283DD-472B-4D5C-AA40-669124AADD31}"/>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30784" y="7406757"/>
            <a:ext cx="1027112" cy="561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6471428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744340" y="432319"/>
            <a:ext cx="9338072" cy="743338"/>
          </a:xfrm>
        </p:spPr>
        <p:txBody>
          <a:bodyPr>
            <a:normAutofit/>
          </a:bodyPr>
          <a:lstStyle/>
          <a:p>
            <a:r>
              <a:rPr lang="el-GR" sz="1600" b="1" dirty="0"/>
              <a:t>Πόσο ικανοποιημένος/η είστε από την αντιπολιτευτική τακτική του ΣΥΡΙΖΑ;</a:t>
            </a:r>
            <a:endParaRPr lang="en-US" sz="1600" b="1" dirty="0">
              <a:latin typeface="Cambria" pitchFamily="18" charset="0"/>
              <a:ea typeface="Cambria" pitchFamily="18" charset="0"/>
            </a:endParaRPr>
          </a:p>
        </p:txBody>
      </p:sp>
      <p:graphicFrame>
        <p:nvGraphicFramePr>
          <p:cNvPr id="3" name="Table 2"/>
          <p:cNvGraphicFramePr>
            <a:graphicFrameLocks noGrp="1"/>
          </p:cNvGraphicFramePr>
          <p:nvPr>
            <p:extLst>
              <p:ext uri="{D42A27DB-BD31-4B8C-83A1-F6EECF244321}">
                <p14:modId xmlns:p14="http://schemas.microsoft.com/office/powerpoint/2010/main" val="882691316"/>
              </p:ext>
            </p:extLst>
          </p:nvPr>
        </p:nvGraphicFramePr>
        <p:xfrm>
          <a:off x="2271053" y="1987710"/>
          <a:ext cx="6223000" cy="1741140"/>
        </p:xfrm>
        <a:graphic>
          <a:graphicData uri="http://schemas.openxmlformats.org/drawingml/2006/table">
            <a:tbl>
              <a:tblPr>
                <a:tableStyleId>{6E25E649-3F16-4E02-A733-19D2CDBF48F0}</a:tableStyleId>
              </a:tblPr>
              <a:tblGrid>
                <a:gridCol w="980075">
                  <a:extLst>
                    <a:ext uri="{9D8B030D-6E8A-4147-A177-3AD203B41FA5}">
                      <a16:colId xmlns:a16="http://schemas.microsoft.com/office/drawing/2014/main" val="20000"/>
                    </a:ext>
                  </a:extLst>
                </a:gridCol>
                <a:gridCol w="964216">
                  <a:extLst>
                    <a:ext uri="{9D8B030D-6E8A-4147-A177-3AD203B41FA5}">
                      <a16:colId xmlns:a16="http://schemas.microsoft.com/office/drawing/2014/main" val="20001"/>
                    </a:ext>
                  </a:extLst>
                </a:gridCol>
                <a:gridCol w="1065713">
                  <a:extLst>
                    <a:ext uri="{9D8B030D-6E8A-4147-A177-3AD203B41FA5}">
                      <a16:colId xmlns:a16="http://schemas.microsoft.com/office/drawing/2014/main" val="20002"/>
                    </a:ext>
                  </a:extLst>
                </a:gridCol>
                <a:gridCol w="1094258">
                  <a:extLst>
                    <a:ext uri="{9D8B030D-6E8A-4147-A177-3AD203B41FA5}">
                      <a16:colId xmlns:a16="http://schemas.microsoft.com/office/drawing/2014/main" val="20003"/>
                    </a:ext>
                  </a:extLst>
                </a:gridCol>
                <a:gridCol w="1002277">
                  <a:extLst>
                    <a:ext uri="{9D8B030D-6E8A-4147-A177-3AD203B41FA5}">
                      <a16:colId xmlns:a16="http://schemas.microsoft.com/office/drawing/2014/main" val="20004"/>
                    </a:ext>
                  </a:extLst>
                </a:gridCol>
                <a:gridCol w="1116461">
                  <a:extLst>
                    <a:ext uri="{9D8B030D-6E8A-4147-A177-3AD203B41FA5}">
                      <a16:colId xmlns:a16="http://schemas.microsoft.com/office/drawing/2014/main" val="20005"/>
                    </a:ext>
                  </a:extLst>
                </a:gridCol>
              </a:tblGrid>
              <a:tr h="290190">
                <a:tc>
                  <a:txBody>
                    <a:bodyPr/>
                    <a:lstStyle/>
                    <a:p>
                      <a:pPr algn="ctr" fontAlgn="b"/>
                      <a:endParaRPr lang="el-GR" sz="1100" b="1" i="0" u="none" strike="noStrike" dirty="0">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dirty="0">
                          <a:effectLst/>
                        </a:rPr>
                        <a:t>ΠΟΛΥ</a:t>
                      </a:r>
                      <a:endParaRPr lang="el-GR" sz="1100" b="1" i="0" u="none" strike="noStrike" dirty="0">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ΑΡΚΕΤΑ</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ΛΙΓΟ</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ΚΑΘΟΛΟΥ</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ΔΓ/ΔΑ</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extLst>
                  <a:ext uri="{0D108BD9-81ED-4DB2-BD59-A6C34878D82A}">
                    <a16:rowId xmlns:a16="http://schemas.microsoft.com/office/drawing/2014/main" val="10000"/>
                  </a:ext>
                </a:extLst>
              </a:tr>
              <a:tr h="290190">
                <a:tc>
                  <a:txBody>
                    <a:bodyPr/>
                    <a:lstStyle/>
                    <a:p>
                      <a:pPr algn="ctr" fontAlgn="b"/>
                      <a:r>
                        <a:rPr lang="el-GR" sz="1100" b="1" u="none" strike="noStrike">
                          <a:effectLst/>
                        </a:rPr>
                        <a:t>Δεξιά</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5,0</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7,4</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83,5</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4,1</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extLst>
                  <a:ext uri="{0D108BD9-81ED-4DB2-BD59-A6C34878D82A}">
                    <a16:rowId xmlns:a16="http://schemas.microsoft.com/office/drawing/2014/main" val="10001"/>
                  </a:ext>
                </a:extLst>
              </a:tr>
              <a:tr h="290190">
                <a:tc>
                  <a:txBody>
                    <a:bodyPr/>
                    <a:lstStyle/>
                    <a:p>
                      <a:pPr algn="ctr" fontAlgn="b"/>
                      <a:r>
                        <a:rPr lang="el-GR" sz="1100" b="1" u="none" strike="noStrike">
                          <a:effectLst/>
                        </a:rPr>
                        <a:t>Κεντροδεξιά</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0,7</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4,1</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17,6</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76,4</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1,4</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extLst>
                  <a:ext uri="{0D108BD9-81ED-4DB2-BD59-A6C34878D82A}">
                    <a16:rowId xmlns:a16="http://schemas.microsoft.com/office/drawing/2014/main" val="10002"/>
                  </a:ext>
                </a:extLst>
              </a:tr>
              <a:tr h="290190">
                <a:tc>
                  <a:txBody>
                    <a:bodyPr/>
                    <a:lstStyle/>
                    <a:p>
                      <a:pPr algn="ctr" fontAlgn="b"/>
                      <a:r>
                        <a:rPr lang="el-GR" sz="1100" b="1" u="none" strike="noStrike">
                          <a:effectLst/>
                        </a:rPr>
                        <a:t>Κέντρο</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0,9</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6,6</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37,9</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52,9</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1,8</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extLst>
                  <a:ext uri="{0D108BD9-81ED-4DB2-BD59-A6C34878D82A}">
                    <a16:rowId xmlns:a16="http://schemas.microsoft.com/office/drawing/2014/main" val="10003"/>
                  </a:ext>
                </a:extLst>
              </a:tr>
              <a:tr h="290190">
                <a:tc>
                  <a:txBody>
                    <a:bodyPr/>
                    <a:lstStyle/>
                    <a:p>
                      <a:pPr algn="ctr" fontAlgn="b"/>
                      <a:r>
                        <a:rPr lang="el-GR" sz="1100" b="1" u="none" strike="noStrike">
                          <a:effectLst/>
                        </a:rPr>
                        <a:t>Κεντροαριστερά</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2,0</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dirty="0">
                          <a:effectLst/>
                        </a:rPr>
                        <a:t>16,6</a:t>
                      </a:r>
                      <a:endParaRPr lang="el-GR" sz="1100" b="1" i="0" u="none" strike="noStrike" dirty="0">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49,0</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30,5</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2,0</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extLst>
                  <a:ext uri="{0D108BD9-81ED-4DB2-BD59-A6C34878D82A}">
                    <a16:rowId xmlns:a16="http://schemas.microsoft.com/office/drawing/2014/main" val="10004"/>
                  </a:ext>
                </a:extLst>
              </a:tr>
              <a:tr h="290190">
                <a:tc>
                  <a:txBody>
                    <a:bodyPr/>
                    <a:lstStyle/>
                    <a:p>
                      <a:pPr algn="ctr" fontAlgn="b"/>
                      <a:r>
                        <a:rPr lang="el-GR" sz="1100" b="1" u="none" strike="noStrike">
                          <a:effectLst/>
                        </a:rPr>
                        <a:t>Αριστερά</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6,1</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23,7</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28,2</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41,2</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dirty="0">
                          <a:effectLst/>
                        </a:rPr>
                        <a:t>0,8</a:t>
                      </a:r>
                      <a:endParaRPr lang="el-GR" sz="1100" b="1" i="0" u="none" strike="noStrike" dirty="0">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extLst>
                  <a:ext uri="{0D108BD9-81ED-4DB2-BD59-A6C34878D82A}">
                    <a16:rowId xmlns:a16="http://schemas.microsoft.com/office/drawing/2014/main" val="10005"/>
                  </a:ext>
                </a:extLst>
              </a:tr>
            </a:tbl>
          </a:graphicData>
        </a:graphic>
      </p:graphicFrame>
      <p:graphicFrame>
        <p:nvGraphicFramePr>
          <p:cNvPr id="4" name="Table 3"/>
          <p:cNvGraphicFramePr>
            <a:graphicFrameLocks noGrp="1"/>
          </p:cNvGraphicFramePr>
          <p:nvPr>
            <p:extLst>
              <p:ext uri="{D42A27DB-BD31-4B8C-83A1-F6EECF244321}">
                <p14:modId xmlns:p14="http://schemas.microsoft.com/office/powerpoint/2010/main" val="2493797532"/>
              </p:ext>
            </p:extLst>
          </p:nvPr>
        </p:nvGraphicFramePr>
        <p:xfrm>
          <a:off x="2250504" y="4121672"/>
          <a:ext cx="6406609" cy="2219751"/>
        </p:xfrm>
        <a:graphic>
          <a:graphicData uri="http://schemas.openxmlformats.org/drawingml/2006/table">
            <a:tbl>
              <a:tblPr>
                <a:tableStyleId>{6E25E649-3F16-4E02-A733-19D2CDBF48F0}</a:tableStyleId>
              </a:tblPr>
              <a:tblGrid>
                <a:gridCol w="1008992">
                  <a:extLst>
                    <a:ext uri="{9D8B030D-6E8A-4147-A177-3AD203B41FA5}">
                      <a16:colId xmlns:a16="http://schemas.microsoft.com/office/drawing/2014/main" val="20000"/>
                    </a:ext>
                  </a:extLst>
                </a:gridCol>
                <a:gridCol w="992665">
                  <a:extLst>
                    <a:ext uri="{9D8B030D-6E8A-4147-A177-3AD203B41FA5}">
                      <a16:colId xmlns:a16="http://schemas.microsoft.com/office/drawing/2014/main" val="20001"/>
                    </a:ext>
                  </a:extLst>
                </a:gridCol>
                <a:gridCol w="1097157">
                  <a:extLst>
                    <a:ext uri="{9D8B030D-6E8A-4147-A177-3AD203B41FA5}">
                      <a16:colId xmlns:a16="http://schemas.microsoft.com/office/drawing/2014/main" val="20002"/>
                    </a:ext>
                  </a:extLst>
                </a:gridCol>
                <a:gridCol w="1126544">
                  <a:extLst>
                    <a:ext uri="{9D8B030D-6E8A-4147-A177-3AD203B41FA5}">
                      <a16:colId xmlns:a16="http://schemas.microsoft.com/office/drawing/2014/main" val="20003"/>
                    </a:ext>
                  </a:extLst>
                </a:gridCol>
                <a:gridCol w="1031849">
                  <a:extLst>
                    <a:ext uri="{9D8B030D-6E8A-4147-A177-3AD203B41FA5}">
                      <a16:colId xmlns:a16="http://schemas.microsoft.com/office/drawing/2014/main" val="20004"/>
                    </a:ext>
                  </a:extLst>
                </a:gridCol>
                <a:gridCol w="1149402">
                  <a:extLst>
                    <a:ext uri="{9D8B030D-6E8A-4147-A177-3AD203B41FA5}">
                      <a16:colId xmlns:a16="http://schemas.microsoft.com/office/drawing/2014/main" val="20005"/>
                    </a:ext>
                  </a:extLst>
                </a:gridCol>
              </a:tblGrid>
              <a:tr h="284219">
                <a:tc>
                  <a:txBody>
                    <a:bodyPr/>
                    <a:lstStyle/>
                    <a:p>
                      <a:pPr algn="ctr" fontAlgn="b"/>
                      <a:endParaRPr lang="el-GR" sz="1100" b="1" i="0" u="none" strike="noStrike" dirty="0">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ΠΟΛΥ</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ΑΡΚΕΤΑ</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ΛΙΓΟ</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ΚΑΘΟΛΟΥ</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ΔΓ/ΔΑ</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extLst>
                  <a:ext uri="{0D108BD9-81ED-4DB2-BD59-A6C34878D82A}">
                    <a16:rowId xmlns:a16="http://schemas.microsoft.com/office/drawing/2014/main" val="10000"/>
                  </a:ext>
                </a:extLst>
              </a:tr>
              <a:tr h="284219">
                <a:tc>
                  <a:txBody>
                    <a:bodyPr/>
                    <a:lstStyle/>
                    <a:p>
                      <a:pPr algn="ctr" fontAlgn="b"/>
                      <a:r>
                        <a:rPr lang="el-GR" sz="1100" b="1" u="none" strike="noStrike">
                          <a:effectLst/>
                        </a:rPr>
                        <a:t>Ν.Δ.</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0,3</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3,5</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19,0</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75,2</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1,9</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extLst>
                  <a:ext uri="{0D108BD9-81ED-4DB2-BD59-A6C34878D82A}">
                    <a16:rowId xmlns:a16="http://schemas.microsoft.com/office/drawing/2014/main" val="10001"/>
                  </a:ext>
                </a:extLst>
              </a:tr>
              <a:tr h="284219">
                <a:tc>
                  <a:txBody>
                    <a:bodyPr/>
                    <a:lstStyle/>
                    <a:p>
                      <a:pPr algn="ctr" fontAlgn="b"/>
                      <a:r>
                        <a:rPr lang="el-GR" sz="1100" b="1" u="none" strike="noStrike">
                          <a:effectLst/>
                        </a:rPr>
                        <a:t>ΣΥΡΙΖΑ</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6,0</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23,4</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41,5</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27,4</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1,6</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extLst>
                  <a:ext uri="{0D108BD9-81ED-4DB2-BD59-A6C34878D82A}">
                    <a16:rowId xmlns:a16="http://schemas.microsoft.com/office/drawing/2014/main" val="10002"/>
                  </a:ext>
                </a:extLst>
              </a:tr>
              <a:tr h="514437">
                <a:tc>
                  <a:txBody>
                    <a:bodyPr/>
                    <a:lstStyle/>
                    <a:p>
                      <a:pPr algn="ctr" fontAlgn="b"/>
                      <a:r>
                        <a:rPr lang="el-GR" sz="1100" b="1" u="none" strike="noStrike">
                          <a:effectLst/>
                        </a:rPr>
                        <a:t>ΚΙΝΗΜΑ ΑΛΛΑΓΗΣ</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1,6</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4,7</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dirty="0">
                          <a:effectLst/>
                        </a:rPr>
                        <a:t>28,1</a:t>
                      </a:r>
                      <a:endParaRPr lang="el-GR" sz="1100" b="1" i="0" u="none" strike="noStrike" dirty="0">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64,1</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1,6</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extLst>
                  <a:ext uri="{0D108BD9-81ED-4DB2-BD59-A6C34878D82A}">
                    <a16:rowId xmlns:a16="http://schemas.microsoft.com/office/drawing/2014/main" val="10003"/>
                  </a:ext>
                </a:extLst>
              </a:tr>
              <a:tr h="284219">
                <a:tc>
                  <a:txBody>
                    <a:bodyPr/>
                    <a:lstStyle/>
                    <a:p>
                      <a:pPr algn="ctr" fontAlgn="b"/>
                      <a:r>
                        <a:rPr lang="el-GR" sz="1100" b="1" u="none" strike="noStrike">
                          <a:effectLst/>
                        </a:rPr>
                        <a:t>ΚΚΕ</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endParaRPr lang="el-GR" sz="1100" b="1" i="0" u="none" strike="noStrike" dirty="0">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4,8</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33,3</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61,9</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extLst>
                  <a:ext uri="{0D108BD9-81ED-4DB2-BD59-A6C34878D82A}">
                    <a16:rowId xmlns:a16="http://schemas.microsoft.com/office/drawing/2014/main" val="10004"/>
                  </a:ext>
                </a:extLst>
              </a:tr>
              <a:tr h="284219">
                <a:tc>
                  <a:txBody>
                    <a:bodyPr/>
                    <a:lstStyle/>
                    <a:p>
                      <a:pPr algn="ctr" fontAlgn="b"/>
                      <a:r>
                        <a:rPr lang="el-GR" sz="1100" b="1" u="none" strike="noStrike">
                          <a:effectLst/>
                        </a:rPr>
                        <a:t>ΕΛΛΗΝΙΚΗ ΛΥΣΗ</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17,2</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75,9</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6,9</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extLst>
                  <a:ext uri="{0D108BD9-81ED-4DB2-BD59-A6C34878D82A}">
                    <a16:rowId xmlns:a16="http://schemas.microsoft.com/office/drawing/2014/main" val="10005"/>
                  </a:ext>
                </a:extLst>
              </a:tr>
              <a:tr h="284219">
                <a:tc>
                  <a:txBody>
                    <a:bodyPr/>
                    <a:lstStyle/>
                    <a:p>
                      <a:pPr algn="ctr" fontAlgn="b"/>
                      <a:r>
                        <a:rPr lang="el-GR" sz="1100" b="1" u="none" strike="noStrike">
                          <a:effectLst/>
                        </a:rPr>
                        <a:t>ΜΕΡΑ 25</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7,1</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46,4</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46,4</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endParaRPr lang="el-GR" sz="1100" b="1" i="0" u="none" strike="noStrike" dirty="0">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extLst>
                  <a:ext uri="{0D108BD9-81ED-4DB2-BD59-A6C34878D82A}">
                    <a16:rowId xmlns:a16="http://schemas.microsoft.com/office/drawing/2014/main" val="10006"/>
                  </a:ext>
                </a:extLst>
              </a:tr>
            </a:tbl>
          </a:graphicData>
        </a:graphic>
      </p:graphicFrame>
      <p:pic>
        <p:nvPicPr>
          <p:cNvPr id="5" name="Picture 1">
            <a:extLst>
              <a:ext uri="{FF2B5EF4-FFF2-40B4-BE49-F238E27FC236}">
                <a16:creationId xmlns:a16="http://schemas.microsoft.com/office/drawing/2014/main" id="{6A6EB812-5AB1-498E-AFFD-9A73DBC9FB68}"/>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30784" y="7406757"/>
            <a:ext cx="1027112" cy="561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6471428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744340" y="432319"/>
            <a:ext cx="9338072" cy="1265852"/>
          </a:xfrm>
        </p:spPr>
        <p:txBody>
          <a:bodyPr>
            <a:normAutofit/>
          </a:bodyPr>
          <a:lstStyle/>
          <a:p>
            <a:pPr algn="l"/>
            <a:r>
              <a:rPr lang="el-GR" sz="1600" b="1" dirty="0"/>
              <a:t>Ποια είναι η άποψή σας για την συνολική παρουσία και δραστηριότητα του Κ. Μητσοτάκη ως Πρωθυπουργού σε μια κρίσιμη περίοδο με πανδημία, οικονομική κρίση λόγω της πανδημίας και άλλα προβλήματα;</a:t>
            </a:r>
            <a:endParaRPr lang="en-US" sz="1600" b="1" dirty="0">
              <a:latin typeface="Cambria" pitchFamily="18" charset="0"/>
              <a:ea typeface="Cambria" pitchFamily="18"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731551503"/>
              </p:ext>
            </p:extLst>
          </p:nvPr>
        </p:nvGraphicFramePr>
        <p:xfrm>
          <a:off x="541341" y="1805048"/>
          <a:ext cx="9744075" cy="5448239"/>
        </p:xfrm>
        <a:graphic>
          <a:graphicData uri="http://schemas.openxmlformats.org/drawingml/2006/chart">
            <c:chart xmlns:c="http://schemas.openxmlformats.org/drawingml/2006/chart" xmlns:r="http://schemas.openxmlformats.org/officeDocument/2006/relationships" r:id="rId2"/>
          </a:graphicData>
        </a:graphic>
      </p:graphicFrame>
      <p:pic>
        <p:nvPicPr>
          <p:cNvPr id="5" name="Picture 1">
            <a:extLst>
              <a:ext uri="{FF2B5EF4-FFF2-40B4-BE49-F238E27FC236}">
                <a16:creationId xmlns:a16="http://schemas.microsoft.com/office/drawing/2014/main" id="{CFCB2D74-DA12-49DE-92FC-1C4BC0827FF0}"/>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30784" y="7406757"/>
            <a:ext cx="1027112" cy="561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6471428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744340" y="432319"/>
            <a:ext cx="9338072" cy="1323895"/>
          </a:xfrm>
        </p:spPr>
        <p:txBody>
          <a:bodyPr>
            <a:normAutofit/>
          </a:bodyPr>
          <a:lstStyle/>
          <a:p>
            <a:pPr algn="l"/>
            <a:r>
              <a:rPr lang="el-GR" sz="1600" b="1" dirty="0"/>
              <a:t>Ποια είναι η άποψή σας για την συνολική παρουσία και δραστηριότητα του Κ. Μητσοτάκη ως Πρωθυπουργού σε μια κρίσιμη περίοδο με πανδημία, οικονομική κρίση λόγω της πανδημίας και άλλα προβλήματα;</a:t>
            </a:r>
            <a:endParaRPr lang="en-US" sz="1600" b="1" dirty="0">
              <a:latin typeface="Cambria" pitchFamily="18" charset="0"/>
              <a:ea typeface="Cambria" pitchFamily="18" charset="0"/>
            </a:endParaRPr>
          </a:p>
        </p:txBody>
      </p:sp>
      <p:graphicFrame>
        <p:nvGraphicFramePr>
          <p:cNvPr id="3" name="Table 2"/>
          <p:cNvGraphicFramePr>
            <a:graphicFrameLocks noGrp="1"/>
          </p:cNvGraphicFramePr>
          <p:nvPr>
            <p:extLst>
              <p:ext uri="{D42A27DB-BD31-4B8C-83A1-F6EECF244321}">
                <p14:modId xmlns:p14="http://schemas.microsoft.com/office/powerpoint/2010/main" val="304381718"/>
              </p:ext>
            </p:extLst>
          </p:nvPr>
        </p:nvGraphicFramePr>
        <p:xfrm>
          <a:off x="1294410" y="2232561"/>
          <a:ext cx="8324603" cy="1827466"/>
        </p:xfrm>
        <a:graphic>
          <a:graphicData uri="http://schemas.openxmlformats.org/drawingml/2006/table">
            <a:tbl>
              <a:tblPr>
                <a:tableStyleId>{6E25E649-3F16-4E02-A733-19D2CDBF48F0}</a:tableStyleId>
              </a:tblPr>
              <a:tblGrid>
                <a:gridCol w="1311062">
                  <a:extLst>
                    <a:ext uri="{9D8B030D-6E8A-4147-A177-3AD203B41FA5}">
                      <a16:colId xmlns:a16="http://schemas.microsoft.com/office/drawing/2014/main" val="20000"/>
                    </a:ext>
                  </a:extLst>
                </a:gridCol>
                <a:gridCol w="1289847">
                  <a:extLst>
                    <a:ext uri="{9D8B030D-6E8A-4147-A177-3AD203B41FA5}">
                      <a16:colId xmlns:a16="http://schemas.microsoft.com/office/drawing/2014/main" val="20001"/>
                    </a:ext>
                  </a:extLst>
                </a:gridCol>
                <a:gridCol w="1425620">
                  <a:extLst>
                    <a:ext uri="{9D8B030D-6E8A-4147-A177-3AD203B41FA5}">
                      <a16:colId xmlns:a16="http://schemas.microsoft.com/office/drawing/2014/main" val="20002"/>
                    </a:ext>
                  </a:extLst>
                </a:gridCol>
                <a:gridCol w="1463805">
                  <a:extLst>
                    <a:ext uri="{9D8B030D-6E8A-4147-A177-3AD203B41FA5}">
                      <a16:colId xmlns:a16="http://schemas.microsoft.com/office/drawing/2014/main" val="20003"/>
                    </a:ext>
                  </a:extLst>
                </a:gridCol>
                <a:gridCol w="1340761">
                  <a:extLst>
                    <a:ext uri="{9D8B030D-6E8A-4147-A177-3AD203B41FA5}">
                      <a16:colId xmlns:a16="http://schemas.microsoft.com/office/drawing/2014/main" val="20004"/>
                    </a:ext>
                  </a:extLst>
                </a:gridCol>
                <a:gridCol w="1493508">
                  <a:extLst>
                    <a:ext uri="{9D8B030D-6E8A-4147-A177-3AD203B41FA5}">
                      <a16:colId xmlns:a16="http://schemas.microsoft.com/office/drawing/2014/main" val="20005"/>
                    </a:ext>
                  </a:extLst>
                </a:gridCol>
              </a:tblGrid>
              <a:tr h="512031">
                <a:tc>
                  <a:txBody>
                    <a:bodyPr/>
                    <a:lstStyle/>
                    <a:p>
                      <a:pPr algn="ctr" fontAlgn="b"/>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ΘΕΤΙΚΗ</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ΜΑΛΛΟΝ ΘΕΤΙΚΗ</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ΜΑΛΛΟΝ ΑΡΝΗΤΙΚΗ</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ΑΡΝΗΤΙΚΗ</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ΔΓ/ΔΑ</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extLst>
                  <a:ext uri="{0D108BD9-81ED-4DB2-BD59-A6C34878D82A}">
                    <a16:rowId xmlns:a16="http://schemas.microsoft.com/office/drawing/2014/main" val="10000"/>
                  </a:ext>
                </a:extLst>
              </a:tr>
              <a:tr h="263087">
                <a:tc>
                  <a:txBody>
                    <a:bodyPr/>
                    <a:lstStyle/>
                    <a:p>
                      <a:pPr algn="ctr" fontAlgn="b"/>
                      <a:r>
                        <a:rPr lang="el-GR" sz="1100" b="1" u="none" strike="noStrike">
                          <a:effectLst/>
                        </a:rPr>
                        <a:t>Δεξιά</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60,8</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23,3</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5,8</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8,3</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1,7</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extLst>
                  <a:ext uri="{0D108BD9-81ED-4DB2-BD59-A6C34878D82A}">
                    <a16:rowId xmlns:a16="http://schemas.microsoft.com/office/drawing/2014/main" val="10001"/>
                  </a:ext>
                </a:extLst>
              </a:tr>
              <a:tr h="263087">
                <a:tc>
                  <a:txBody>
                    <a:bodyPr/>
                    <a:lstStyle/>
                    <a:p>
                      <a:pPr algn="ctr" fontAlgn="b"/>
                      <a:r>
                        <a:rPr lang="el-GR" sz="1100" b="1" u="none" strike="noStrike">
                          <a:effectLst/>
                        </a:rPr>
                        <a:t>Κεντροδεξιά</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59,7</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30,9</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4,7</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4,7</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extLst>
                  <a:ext uri="{0D108BD9-81ED-4DB2-BD59-A6C34878D82A}">
                    <a16:rowId xmlns:a16="http://schemas.microsoft.com/office/drawing/2014/main" val="10002"/>
                  </a:ext>
                </a:extLst>
              </a:tr>
              <a:tr h="263087">
                <a:tc>
                  <a:txBody>
                    <a:bodyPr/>
                    <a:lstStyle/>
                    <a:p>
                      <a:pPr algn="ctr" fontAlgn="b"/>
                      <a:r>
                        <a:rPr lang="el-GR" sz="1100" b="1" u="none" strike="noStrike">
                          <a:effectLst/>
                        </a:rPr>
                        <a:t>Κέντρο</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32,8</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32,3</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dirty="0">
                          <a:effectLst/>
                        </a:rPr>
                        <a:t>18,3</a:t>
                      </a:r>
                      <a:endParaRPr lang="el-GR" sz="1100" b="1" i="0" u="none" strike="noStrike" dirty="0">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14,8</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1,7</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extLst>
                  <a:ext uri="{0D108BD9-81ED-4DB2-BD59-A6C34878D82A}">
                    <a16:rowId xmlns:a16="http://schemas.microsoft.com/office/drawing/2014/main" val="10003"/>
                  </a:ext>
                </a:extLst>
              </a:tr>
              <a:tr h="263087">
                <a:tc>
                  <a:txBody>
                    <a:bodyPr/>
                    <a:lstStyle/>
                    <a:p>
                      <a:pPr algn="ctr" fontAlgn="b"/>
                      <a:r>
                        <a:rPr lang="el-GR" sz="1100" b="1" u="none" strike="noStrike">
                          <a:effectLst/>
                        </a:rPr>
                        <a:t>Κεντροαριστερά</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12,0</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26,7</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22,0</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39,3</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extLst>
                  <a:ext uri="{0D108BD9-81ED-4DB2-BD59-A6C34878D82A}">
                    <a16:rowId xmlns:a16="http://schemas.microsoft.com/office/drawing/2014/main" val="10004"/>
                  </a:ext>
                </a:extLst>
              </a:tr>
              <a:tr h="263087">
                <a:tc>
                  <a:txBody>
                    <a:bodyPr/>
                    <a:lstStyle/>
                    <a:p>
                      <a:pPr algn="ctr" fontAlgn="b"/>
                      <a:r>
                        <a:rPr lang="el-GR" sz="1100" b="1" u="none" strike="noStrike">
                          <a:effectLst/>
                        </a:rPr>
                        <a:t>Αριστερά</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8,5</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9,2</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16,2</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64,6</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dirty="0">
                          <a:effectLst/>
                        </a:rPr>
                        <a:t>1,5</a:t>
                      </a:r>
                      <a:endParaRPr lang="el-GR" sz="1100" b="1" i="0" u="none" strike="noStrike" dirty="0">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extLst>
                  <a:ext uri="{0D108BD9-81ED-4DB2-BD59-A6C34878D82A}">
                    <a16:rowId xmlns:a16="http://schemas.microsoft.com/office/drawing/2014/main" val="10005"/>
                  </a:ext>
                </a:extLst>
              </a:tr>
            </a:tbl>
          </a:graphicData>
        </a:graphic>
      </p:graphicFrame>
      <p:graphicFrame>
        <p:nvGraphicFramePr>
          <p:cNvPr id="4" name="Table 3"/>
          <p:cNvGraphicFramePr>
            <a:graphicFrameLocks noGrp="1"/>
          </p:cNvGraphicFramePr>
          <p:nvPr>
            <p:extLst>
              <p:ext uri="{D42A27DB-BD31-4B8C-83A1-F6EECF244321}">
                <p14:modId xmlns:p14="http://schemas.microsoft.com/office/powerpoint/2010/main" val="37000273"/>
              </p:ext>
            </p:extLst>
          </p:nvPr>
        </p:nvGraphicFramePr>
        <p:xfrm>
          <a:off x="1294409" y="4536374"/>
          <a:ext cx="8324604" cy="2600697"/>
        </p:xfrm>
        <a:graphic>
          <a:graphicData uri="http://schemas.openxmlformats.org/drawingml/2006/table">
            <a:tbl>
              <a:tblPr>
                <a:tableStyleId>{6E25E649-3F16-4E02-A733-19D2CDBF48F0}</a:tableStyleId>
              </a:tblPr>
              <a:tblGrid>
                <a:gridCol w="1311062">
                  <a:extLst>
                    <a:ext uri="{9D8B030D-6E8A-4147-A177-3AD203B41FA5}">
                      <a16:colId xmlns:a16="http://schemas.microsoft.com/office/drawing/2014/main" val="20000"/>
                    </a:ext>
                  </a:extLst>
                </a:gridCol>
                <a:gridCol w="1289847">
                  <a:extLst>
                    <a:ext uri="{9D8B030D-6E8A-4147-A177-3AD203B41FA5}">
                      <a16:colId xmlns:a16="http://schemas.microsoft.com/office/drawing/2014/main" val="20001"/>
                    </a:ext>
                  </a:extLst>
                </a:gridCol>
                <a:gridCol w="1425621">
                  <a:extLst>
                    <a:ext uri="{9D8B030D-6E8A-4147-A177-3AD203B41FA5}">
                      <a16:colId xmlns:a16="http://schemas.microsoft.com/office/drawing/2014/main" val="20002"/>
                    </a:ext>
                  </a:extLst>
                </a:gridCol>
                <a:gridCol w="1463806">
                  <a:extLst>
                    <a:ext uri="{9D8B030D-6E8A-4147-A177-3AD203B41FA5}">
                      <a16:colId xmlns:a16="http://schemas.microsoft.com/office/drawing/2014/main" val="20003"/>
                    </a:ext>
                  </a:extLst>
                </a:gridCol>
                <a:gridCol w="1340761">
                  <a:extLst>
                    <a:ext uri="{9D8B030D-6E8A-4147-A177-3AD203B41FA5}">
                      <a16:colId xmlns:a16="http://schemas.microsoft.com/office/drawing/2014/main" val="20004"/>
                    </a:ext>
                  </a:extLst>
                </a:gridCol>
                <a:gridCol w="1493507">
                  <a:extLst>
                    <a:ext uri="{9D8B030D-6E8A-4147-A177-3AD203B41FA5}">
                      <a16:colId xmlns:a16="http://schemas.microsoft.com/office/drawing/2014/main" val="20005"/>
                    </a:ext>
                  </a:extLst>
                </a:gridCol>
              </a:tblGrid>
              <a:tr h="546086">
                <a:tc>
                  <a:txBody>
                    <a:bodyPr/>
                    <a:lstStyle/>
                    <a:p>
                      <a:pPr algn="ctr" fontAlgn="b"/>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ΘΕΤΙΚΗ</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dirty="0">
                          <a:effectLst/>
                        </a:rPr>
                        <a:t>ΜΑΛΛΟΝ ΘΕΤΙΚΗ</a:t>
                      </a:r>
                      <a:endParaRPr lang="el-GR" sz="1100" b="1" i="0" u="none" strike="noStrike" dirty="0">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ΜΑΛΛΟΝ ΑΡΝΗΤΙΚΗ</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ΑΡΝΗΤΙΚΗ</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ΔΓ/ΔΑ</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extLst>
                  <a:ext uri="{0D108BD9-81ED-4DB2-BD59-A6C34878D82A}">
                    <a16:rowId xmlns:a16="http://schemas.microsoft.com/office/drawing/2014/main" val="10000"/>
                  </a:ext>
                </a:extLst>
              </a:tr>
              <a:tr h="301705">
                <a:tc>
                  <a:txBody>
                    <a:bodyPr/>
                    <a:lstStyle/>
                    <a:p>
                      <a:pPr algn="ctr" fontAlgn="b"/>
                      <a:r>
                        <a:rPr lang="el-GR" sz="1100" b="1" u="none" strike="noStrike">
                          <a:effectLst/>
                        </a:rPr>
                        <a:t>Ν.Δ.</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59,6</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26,8</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dirty="0">
                          <a:effectLst/>
                        </a:rPr>
                        <a:t>6,1</a:t>
                      </a:r>
                      <a:endParaRPr lang="el-GR" sz="1100" b="1" i="0" u="none" strike="noStrike" dirty="0">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dirty="0">
                          <a:effectLst/>
                        </a:rPr>
                        <a:t>6,4</a:t>
                      </a:r>
                      <a:endParaRPr lang="el-GR" sz="1100" b="1" i="0" u="none" strike="noStrike" dirty="0">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1,3</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extLst>
                  <a:ext uri="{0D108BD9-81ED-4DB2-BD59-A6C34878D82A}">
                    <a16:rowId xmlns:a16="http://schemas.microsoft.com/office/drawing/2014/main" val="10001"/>
                  </a:ext>
                </a:extLst>
              </a:tr>
              <a:tr h="301705">
                <a:tc>
                  <a:txBody>
                    <a:bodyPr/>
                    <a:lstStyle/>
                    <a:p>
                      <a:pPr algn="ctr" fontAlgn="b"/>
                      <a:r>
                        <a:rPr lang="el-GR" sz="1100" b="1" u="none" strike="noStrike">
                          <a:effectLst/>
                        </a:rPr>
                        <a:t>ΣΥΡΙΖΑ</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14,5</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16,5</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23,8</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42,7</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2,4</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extLst>
                  <a:ext uri="{0D108BD9-81ED-4DB2-BD59-A6C34878D82A}">
                    <a16:rowId xmlns:a16="http://schemas.microsoft.com/office/drawing/2014/main" val="10002"/>
                  </a:ext>
                </a:extLst>
              </a:tr>
              <a:tr h="546086">
                <a:tc>
                  <a:txBody>
                    <a:bodyPr/>
                    <a:lstStyle/>
                    <a:p>
                      <a:pPr algn="ctr" fontAlgn="b"/>
                      <a:r>
                        <a:rPr lang="el-GR" sz="1100" b="1" u="none" strike="noStrike">
                          <a:effectLst/>
                        </a:rPr>
                        <a:t>ΚΙΝΗΜΑ ΑΛΛΑΓΗΣ</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34,4</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43,8</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9,4</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dirty="0">
                          <a:effectLst/>
                        </a:rPr>
                        <a:t>10,9</a:t>
                      </a:r>
                      <a:endParaRPr lang="el-GR" sz="1100" b="1" i="0" u="none" strike="noStrike" dirty="0">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1,6</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extLst>
                  <a:ext uri="{0D108BD9-81ED-4DB2-BD59-A6C34878D82A}">
                    <a16:rowId xmlns:a16="http://schemas.microsoft.com/office/drawing/2014/main" val="10003"/>
                  </a:ext>
                </a:extLst>
              </a:tr>
              <a:tr h="301705">
                <a:tc>
                  <a:txBody>
                    <a:bodyPr/>
                    <a:lstStyle/>
                    <a:p>
                      <a:pPr algn="ctr" fontAlgn="b"/>
                      <a:r>
                        <a:rPr lang="el-GR" sz="1100" b="1" u="none" strike="noStrike">
                          <a:effectLst/>
                        </a:rPr>
                        <a:t>ΚΚΕ</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19,0</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16,7</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14,3</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50,0</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extLst>
                  <a:ext uri="{0D108BD9-81ED-4DB2-BD59-A6C34878D82A}">
                    <a16:rowId xmlns:a16="http://schemas.microsoft.com/office/drawing/2014/main" val="10004"/>
                  </a:ext>
                </a:extLst>
              </a:tr>
              <a:tr h="301705">
                <a:tc>
                  <a:txBody>
                    <a:bodyPr/>
                    <a:lstStyle/>
                    <a:p>
                      <a:pPr algn="ctr" fontAlgn="b"/>
                      <a:r>
                        <a:rPr lang="el-GR" sz="1100" b="1" u="none" strike="noStrike">
                          <a:effectLst/>
                        </a:rPr>
                        <a:t>ΕΛΛΗΝΙΚΗ ΛΥΣΗ</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17,2</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41,4</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24,1</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17,2</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extLst>
                  <a:ext uri="{0D108BD9-81ED-4DB2-BD59-A6C34878D82A}">
                    <a16:rowId xmlns:a16="http://schemas.microsoft.com/office/drawing/2014/main" val="10005"/>
                  </a:ext>
                </a:extLst>
              </a:tr>
              <a:tr h="301705">
                <a:tc>
                  <a:txBody>
                    <a:bodyPr/>
                    <a:lstStyle/>
                    <a:p>
                      <a:pPr algn="ctr" fontAlgn="b"/>
                      <a:r>
                        <a:rPr lang="el-GR" sz="1100" b="1" u="none" strike="noStrike">
                          <a:effectLst/>
                        </a:rPr>
                        <a:t>ΜΕΡΑ 25</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7,4</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11,1</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11,1</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70,4</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endParaRPr lang="el-GR" sz="1100" b="1" i="0" u="none" strike="noStrike" dirty="0">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extLst>
                  <a:ext uri="{0D108BD9-81ED-4DB2-BD59-A6C34878D82A}">
                    <a16:rowId xmlns:a16="http://schemas.microsoft.com/office/drawing/2014/main" val="10006"/>
                  </a:ext>
                </a:extLst>
              </a:tr>
            </a:tbl>
          </a:graphicData>
        </a:graphic>
      </p:graphicFrame>
      <p:pic>
        <p:nvPicPr>
          <p:cNvPr id="5" name="Picture 1">
            <a:extLst>
              <a:ext uri="{FF2B5EF4-FFF2-40B4-BE49-F238E27FC236}">
                <a16:creationId xmlns:a16="http://schemas.microsoft.com/office/drawing/2014/main" id="{138BFE87-5643-49A6-8051-E12B9039D393}"/>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30784" y="7406757"/>
            <a:ext cx="1027112" cy="561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6471428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744340" y="432319"/>
            <a:ext cx="9338072" cy="1028346"/>
          </a:xfrm>
        </p:spPr>
        <p:txBody>
          <a:bodyPr>
            <a:normAutofit/>
          </a:bodyPr>
          <a:lstStyle/>
          <a:p>
            <a:pPr algn="l"/>
            <a:r>
              <a:rPr lang="el-GR" sz="1600" b="1" dirty="0"/>
              <a:t>Πιστεύετε ότι ο Αλέξης Τσίπρας ανταποκρίνεται στον ρόλο του ως επικεφαλής της Αξιωματικής Αντιπολίτευσης σ΄αυτή την κρίσιμη περίοδο με πανδημία, οικονομική κρίση λόγω της πανδημίας και άλλα προβλήματα;</a:t>
            </a:r>
            <a:endParaRPr lang="en-US" sz="1600" b="1" dirty="0">
              <a:latin typeface="Cambria" pitchFamily="18" charset="0"/>
              <a:ea typeface="Cambria" pitchFamily="18"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465102397"/>
              </p:ext>
            </p:extLst>
          </p:nvPr>
        </p:nvGraphicFramePr>
        <p:xfrm>
          <a:off x="541341" y="1757548"/>
          <a:ext cx="9744075" cy="5495740"/>
        </p:xfrm>
        <a:graphic>
          <a:graphicData uri="http://schemas.openxmlformats.org/drawingml/2006/chart">
            <c:chart xmlns:c="http://schemas.openxmlformats.org/drawingml/2006/chart" xmlns:r="http://schemas.openxmlformats.org/officeDocument/2006/relationships" r:id="rId2"/>
          </a:graphicData>
        </a:graphic>
      </p:graphicFrame>
      <p:pic>
        <p:nvPicPr>
          <p:cNvPr id="5" name="Picture 1">
            <a:extLst>
              <a:ext uri="{FF2B5EF4-FFF2-40B4-BE49-F238E27FC236}">
                <a16:creationId xmlns:a16="http://schemas.microsoft.com/office/drawing/2014/main" id="{53F92373-4EC2-40D8-B4CC-231E3ED849AF}"/>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30784" y="7406757"/>
            <a:ext cx="1027112" cy="561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6471428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744340" y="432319"/>
            <a:ext cx="9338072" cy="1384606"/>
          </a:xfrm>
        </p:spPr>
        <p:txBody>
          <a:bodyPr>
            <a:normAutofit/>
          </a:bodyPr>
          <a:lstStyle/>
          <a:p>
            <a:pPr algn="l"/>
            <a:r>
              <a:rPr lang="el-GR" sz="1600" b="1" dirty="0"/>
              <a:t>Πιστεύετε ότι ο Αλέξης Τσίπρας ανταποκρίνεται στον ρόλο του ως επικεφαλής της Αξιωματικής Αντιπολίτευσης σ΄αυτή την κρίσιμη περίοδο με πανδημία, οικονομική κρίση λόγω της πανδημίας και άλλα προβλήματα;</a:t>
            </a:r>
            <a:endParaRPr lang="en-US" sz="1600" b="1" dirty="0">
              <a:latin typeface="Cambria" pitchFamily="18" charset="0"/>
              <a:ea typeface="Cambria" pitchFamily="18" charset="0"/>
            </a:endParaRPr>
          </a:p>
        </p:txBody>
      </p:sp>
      <p:graphicFrame>
        <p:nvGraphicFramePr>
          <p:cNvPr id="3" name="Table 2"/>
          <p:cNvGraphicFramePr>
            <a:graphicFrameLocks noGrp="1"/>
          </p:cNvGraphicFramePr>
          <p:nvPr>
            <p:extLst>
              <p:ext uri="{D42A27DB-BD31-4B8C-83A1-F6EECF244321}">
                <p14:modId xmlns:p14="http://schemas.microsoft.com/office/powerpoint/2010/main" val="3637934764"/>
              </p:ext>
            </p:extLst>
          </p:nvPr>
        </p:nvGraphicFramePr>
        <p:xfrm>
          <a:off x="1282535" y="2125682"/>
          <a:ext cx="7825838" cy="2109850"/>
        </p:xfrm>
        <a:graphic>
          <a:graphicData uri="http://schemas.openxmlformats.org/drawingml/2006/table">
            <a:tbl>
              <a:tblPr>
                <a:tableStyleId>{6E25E649-3F16-4E02-A733-19D2CDBF48F0}</a:tableStyleId>
              </a:tblPr>
              <a:tblGrid>
                <a:gridCol w="1232510">
                  <a:extLst>
                    <a:ext uri="{9D8B030D-6E8A-4147-A177-3AD203B41FA5}">
                      <a16:colId xmlns:a16="http://schemas.microsoft.com/office/drawing/2014/main" val="20000"/>
                    </a:ext>
                  </a:extLst>
                </a:gridCol>
                <a:gridCol w="1212566">
                  <a:extLst>
                    <a:ext uri="{9D8B030D-6E8A-4147-A177-3AD203B41FA5}">
                      <a16:colId xmlns:a16="http://schemas.microsoft.com/office/drawing/2014/main" val="20001"/>
                    </a:ext>
                  </a:extLst>
                </a:gridCol>
                <a:gridCol w="1340205">
                  <a:extLst>
                    <a:ext uri="{9D8B030D-6E8A-4147-A177-3AD203B41FA5}">
                      <a16:colId xmlns:a16="http://schemas.microsoft.com/office/drawing/2014/main" val="20002"/>
                    </a:ext>
                  </a:extLst>
                </a:gridCol>
                <a:gridCol w="1376103">
                  <a:extLst>
                    <a:ext uri="{9D8B030D-6E8A-4147-A177-3AD203B41FA5}">
                      <a16:colId xmlns:a16="http://schemas.microsoft.com/office/drawing/2014/main" val="20003"/>
                    </a:ext>
                  </a:extLst>
                </a:gridCol>
                <a:gridCol w="1260430">
                  <a:extLst>
                    <a:ext uri="{9D8B030D-6E8A-4147-A177-3AD203B41FA5}">
                      <a16:colId xmlns:a16="http://schemas.microsoft.com/office/drawing/2014/main" val="20004"/>
                    </a:ext>
                  </a:extLst>
                </a:gridCol>
                <a:gridCol w="1404024">
                  <a:extLst>
                    <a:ext uri="{9D8B030D-6E8A-4147-A177-3AD203B41FA5}">
                      <a16:colId xmlns:a16="http://schemas.microsoft.com/office/drawing/2014/main" val="20005"/>
                    </a:ext>
                  </a:extLst>
                </a:gridCol>
              </a:tblGrid>
              <a:tr h="342405">
                <a:tc>
                  <a:txBody>
                    <a:bodyPr/>
                    <a:lstStyle/>
                    <a:p>
                      <a:pPr algn="ctr" fontAlgn="b"/>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ΝΑΙ</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ΜΑΛΛΟΝ ΝΑΙ</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ΜΑΛΛΟΝ ΟΧΙ</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ΟΧΙ</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ΔΓ/ΔΑ</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extLst>
                  <a:ext uri="{0D108BD9-81ED-4DB2-BD59-A6C34878D82A}">
                    <a16:rowId xmlns:a16="http://schemas.microsoft.com/office/drawing/2014/main" val="10000"/>
                  </a:ext>
                </a:extLst>
              </a:tr>
              <a:tr h="342405">
                <a:tc>
                  <a:txBody>
                    <a:bodyPr/>
                    <a:lstStyle/>
                    <a:p>
                      <a:pPr algn="ctr" fontAlgn="b"/>
                      <a:r>
                        <a:rPr lang="el-GR" sz="1100" b="1" u="none" strike="noStrike" dirty="0">
                          <a:effectLst/>
                        </a:rPr>
                        <a:t>Δεξιά</a:t>
                      </a:r>
                      <a:endParaRPr lang="el-GR" sz="1100" b="1" i="0" u="none" strike="noStrike" dirty="0">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3,3</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7,4</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13,2</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73,6</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2,5</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extLst>
                  <a:ext uri="{0D108BD9-81ED-4DB2-BD59-A6C34878D82A}">
                    <a16:rowId xmlns:a16="http://schemas.microsoft.com/office/drawing/2014/main" val="10001"/>
                  </a:ext>
                </a:extLst>
              </a:tr>
              <a:tr h="342405">
                <a:tc>
                  <a:txBody>
                    <a:bodyPr/>
                    <a:lstStyle/>
                    <a:p>
                      <a:pPr algn="ctr" fontAlgn="b"/>
                      <a:r>
                        <a:rPr lang="el-GR" sz="1100" b="1" u="none" strike="noStrike">
                          <a:effectLst/>
                        </a:rPr>
                        <a:t>Κεντροδεξιά</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4,7</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dirty="0">
                          <a:effectLst/>
                        </a:rPr>
                        <a:t>6,0</a:t>
                      </a:r>
                      <a:endParaRPr lang="el-GR" sz="1100" b="1" i="0" u="none" strike="noStrike" dirty="0">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21,5</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67,8</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extLst>
                  <a:ext uri="{0D108BD9-81ED-4DB2-BD59-A6C34878D82A}">
                    <a16:rowId xmlns:a16="http://schemas.microsoft.com/office/drawing/2014/main" val="10002"/>
                  </a:ext>
                </a:extLst>
              </a:tr>
              <a:tr h="397825">
                <a:tc>
                  <a:txBody>
                    <a:bodyPr/>
                    <a:lstStyle/>
                    <a:p>
                      <a:pPr algn="ctr" fontAlgn="b"/>
                      <a:r>
                        <a:rPr lang="el-GR" sz="1100" b="1" u="none" strike="noStrike">
                          <a:effectLst/>
                        </a:rPr>
                        <a:t>Κέντρο</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8,8</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16,4</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25,2</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48,2</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1,3</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extLst>
                  <a:ext uri="{0D108BD9-81ED-4DB2-BD59-A6C34878D82A}">
                    <a16:rowId xmlns:a16="http://schemas.microsoft.com/office/drawing/2014/main" val="10003"/>
                  </a:ext>
                </a:extLst>
              </a:tr>
              <a:tr h="342405">
                <a:tc>
                  <a:txBody>
                    <a:bodyPr/>
                    <a:lstStyle/>
                    <a:p>
                      <a:pPr algn="ctr" fontAlgn="b"/>
                      <a:r>
                        <a:rPr lang="el-GR" sz="1100" b="1" u="none" strike="noStrike">
                          <a:effectLst/>
                        </a:rPr>
                        <a:t>Κεντροαριστερά</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22,7</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24,7</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27,3</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24,0</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1,3</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extLst>
                  <a:ext uri="{0D108BD9-81ED-4DB2-BD59-A6C34878D82A}">
                    <a16:rowId xmlns:a16="http://schemas.microsoft.com/office/drawing/2014/main" val="10004"/>
                  </a:ext>
                </a:extLst>
              </a:tr>
              <a:tr h="342405">
                <a:tc>
                  <a:txBody>
                    <a:bodyPr/>
                    <a:lstStyle/>
                    <a:p>
                      <a:pPr algn="ctr" fontAlgn="b"/>
                      <a:r>
                        <a:rPr lang="el-GR" sz="1100" b="1" u="none" strike="noStrike">
                          <a:effectLst/>
                        </a:rPr>
                        <a:t>Αριστερά</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23,7</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22,1</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22,1</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31,3</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dirty="0">
                          <a:effectLst/>
                        </a:rPr>
                        <a:t>0,8</a:t>
                      </a:r>
                      <a:endParaRPr lang="el-GR" sz="1100" b="1" i="0" u="none" strike="noStrike" dirty="0">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extLst>
                  <a:ext uri="{0D108BD9-81ED-4DB2-BD59-A6C34878D82A}">
                    <a16:rowId xmlns:a16="http://schemas.microsoft.com/office/drawing/2014/main" val="10005"/>
                  </a:ext>
                </a:extLst>
              </a:tr>
            </a:tbl>
          </a:graphicData>
        </a:graphic>
      </p:graphicFrame>
      <p:graphicFrame>
        <p:nvGraphicFramePr>
          <p:cNvPr id="4" name="Table 3"/>
          <p:cNvGraphicFramePr>
            <a:graphicFrameLocks noGrp="1"/>
          </p:cNvGraphicFramePr>
          <p:nvPr>
            <p:extLst>
              <p:ext uri="{D42A27DB-BD31-4B8C-83A1-F6EECF244321}">
                <p14:modId xmlns:p14="http://schemas.microsoft.com/office/powerpoint/2010/main" val="748667286"/>
              </p:ext>
            </p:extLst>
          </p:nvPr>
        </p:nvGraphicFramePr>
        <p:xfrm>
          <a:off x="1282535" y="4607626"/>
          <a:ext cx="7825838" cy="2386742"/>
        </p:xfrm>
        <a:graphic>
          <a:graphicData uri="http://schemas.openxmlformats.org/drawingml/2006/table">
            <a:tbl>
              <a:tblPr>
                <a:tableStyleId>{6E25E649-3F16-4E02-A733-19D2CDBF48F0}</a:tableStyleId>
              </a:tblPr>
              <a:tblGrid>
                <a:gridCol w="1232510">
                  <a:extLst>
                    <a:ext uri="{9D8B030D-6E8A-4147-A177-3AD203B41FA5}">
                      <a16:colId xmlns:a16="http://schemas.microsoft.com/office/drawing/2014/main" val="20000"/>
                    </a:ext>
                  </a:extLst>
                </a:gridCol>
                <a:gridCol w="1212566">
                  <a:extLst>
                    <a:ext uri="{9D8B030D-6E8A-4147-A177-3AD203B41FA5}">
                      <a16:colId xmlns:a16="http://schemas.microsoft.com/office/drawing/2014/main" val="20001"/>
                    </a:ext>
                  </a:extLst>
                </a:gridCol>
                <a:gridCol w="1340205">
                  <a:extLst>
                    <a:ext uri="{9D8B030D-6E8A-4147-A177-3AD203B41FA5}">
                      <a16:colId xmlns:a16="http://schemas.microsoft.com/office/drawing/2014/main" val="20002"/>
                    </a:ext>
                  </a:extLst>
                </a:gridCol>
                <a:gridCol w="1376103">
                  <a:extLst>
                    <a:ext uri="{9D8B030D-6E8A-4147-A177-3AD203B41FA5}">
                      <a16:colId xmlns:a16="http://schemas.microsoft.com/office/drawing/2014/main" val="20003"/>
                    </a:ext>
                  </a:extLst>
                </a:gridCol>
                <a:gridCol w="1260430">
                  <a:extLst>
                    <a:ext uri="{9D8B030D-6E8A-4147-A177-3AD203B41FA5}">
                      <a16:colId xmlns:a16="http://schemas.microsoft.com/office/drawing/2014/main" val="20004"/>
                    </a:ext>
                  </a:extLst>
                </a:gridCol>
                <a:gridCol w="1404024">
                  <a:extLst>
                    <a:ext uri="{9D8B030D-6E8A-4147-A177-3AD203B41FA5}">
                      <a16:colId xmlns:a16="http://schemas.microsoft.com/office/drawing/2014/main" val="20005"/>
                    </a:ext>
                  </a:extLst>
                </a:gridCol>
              </a:tblGrid>
              <a:tr h="288900">
                <a:tc>
                  <a:txBody>
                    <a:bodyPr/>
                    <a:lstStyle/>
                    <a:p>
                      <a:pPr algn="ctr" fontAlgn="b"/>
                      <a:endParaRPr lang="el-GR" sz="1100" b="1" i="0" u="none" strike="noStrike" dirty="0">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ΝΑΙ</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ΜΑΛΛΟΝ ΝΑΙ</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ΜΑΛΛΟΝ ΟΧΙ</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ΟΧΙ</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ΔΓ/ΔΑ</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extLst>
                  <a:ext uri="{0D108BD9-81ED-4DB2-BD59-A6C34878D82A}">
                    <a16:rowId xmlns:a16="http://schemas.microsoft.com/office/drawing/2014/main" val="10000"/>
                  </a:ext>
                </a:extLst>
              </a:tr>
              <a:tr h="288900">
                <a:tc>
                  <a:txBody>
                    <a:bodyPr/>
                    <a:lstStyle/>
                    <a:p>
                      <a:pPr algn="ctr" fontAlgn="b"/>
                      <a:r>
                        <a:rPr lang="el-GR" sz="1100" b="1" u="none" strike="noStrike">
                          <a:effectLst/>
                        </a:rPr>
                        <a:t>Ν.Δ.</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3,5</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8,6</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19,8</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66,1</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1,9</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extLst>
                  <a:ext uri="{0D108BD9-81ED-4DB2-BD59-A6C34878D82A}">
                    <a16:rowId xmlns:a16="http://schemas.microsoft.com/office/drawing/2014/main" val="10001"/>
                  </a:ext>
                </a:extLst>
              </a:tr>
              <a:tr h="288900">
                <a:tc>
                  <a:txBody>
                    <a:bodyPr/>
                    <a:lstStyle/>
                    <a:p>
                      <a:pPr algn="ctr" fontAlgn="b"/>
                      <a:r>
                        <a:rPr lang="el-GR" sz="1100" b="1" u="none" strike="noStrike" dirty="0">
                          <a:effectLst/>
                        </a:rPr>
                        <a:t>ΣΥΡΙΖΑ</a:t>
                      </a:r>
                      <a:endParaRPr lang="el-GR" sz="1100" b="1" i="0" u="none" strike="noStrike" dirty="0">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dirty="0">
                          <a:effectLst/>
                        </a:rPr>
                        <a:t>27,4</a:t>
                      </a:r>
                      <a:endParaRPr lang="el-GR" sz="1100" b="1" i="0" u="none" strike="noStrike" dirty="0">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dirty="0">
                          <a:effectLst/>
                        </a:rPr>
                        <a:t>26,2</a:t>
                      </a:r>
                      <a:endParaRPr lang="el-GR" sz="1100" b="1" i="0" u="none" strike="noStrike" dirty="0">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dirty="0">
                          <a:effectLst/>
                        </a:rPr>
                        <a:t>20,6</a:t>
                      </a:r>
                      <a:endParaRPr lang="el-GR" sz="1100" b="1" i="0" u="none" strike="noStrike" dirty="0">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dirty="0">
                          <a:effectLst/>
                        </a:rPr>
                        <a:t>23,4</a:t>
                      </a:r>
                      <a:endParaRPr lang="el-GR" sz="1100" b="1" i="0" u="none" strike="noStrike" dirty="0">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dirty="0">
                          <a:effectLst/>
                        </a:rPr>
                        <a:t>2,4</a:t>
                      </a:r>
                      <a:endParaRPr lang="el-GR" sz="1100" b="1" i="0" u="none" strike="noStrike" dirty="0">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extLst>
                  <a:ext uri="{0D108BD9-81ED-4DB2-BD59-A6C34878D82A}">
                    <a16:rowId xmlns:a16="http://schemas.microsoft.com/office/drawing/2014/main" val="10002"/>
                  </a:ext>
                </a:extLst>
              </a:tr>
              <a:tr h="653342">
                <a:tc>
                  <a:txBody>
                    <a:bodyPr/>
                    <a:lstStyle/>
                    <a:p>
                      <a:pPr algn="ctr" fontAlgn="b"/>
                      <a:r>
                        <a:rPr lang="el-GR" sz="1100" b="1" u="none" strike="noStrike">
                          <a:effectLst/>
                        </a:rPr>
                        <a:t>ΚΙΝΗΜΑ ΑΛΛΑΓΗΣ</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9,5</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12,7</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20,6</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55,6</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1,6</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extLst>
                  <a:ext uri="{0D108BD9-81ED-4DB2-BD59-A6C34878D82A}">
                    <a16:rowId xmlns:a16="http://schemas.microsoft.com/office/drawing/2014/main" val="10003"/>
                  </a:ext>
                </a:extLst>
              </a:tr>
              <a:tr h="288900">
                <a:tc>
                  <a:txBody>
                    <a:bodyPr/>
                    <a:lstStyle/>
                    <a:p>
                      <a:pPr algn="ctr" fontAlgn="b"/>
                      <a:r>
                        <a:rPr lang="el-GR" sz="1100" b="1" u="none" strike="noStrike">
                          <a:effectLst/>
                        </a:rPr>
                        <a:t>ΚΚΕ</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4,8</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14,3</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35,7</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45,2</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extLst>
                  <a:ext uri="{0D108BD9-81ED-4DB2-BD59-A6C34878D82A}">
                    <a16:rowId xmlns:a16="http://schemas.microsoft.com/office/drawing/2014/main" val="10004"/>
                  </a:ext>
                </a:extLst>
              </a:tr>
              <a:tr h="288900">
                <a:tc>
                  <a:txBody>
                    <a:bodyPr/>
                    <a:lstStyle/>
                    <a:p>
                      <a:pPr algn="ctr" fontAlgn="b"/>
                      <a:r>
                        <a:rPr lang="el-GR" sz="1100" b="1" u="none" strike="noStrike">
                          <a:effectLst/>
                        </a:rPr>
                        <a:t>ΕΛΛΗΝΙΚΗ ΛΥΣΗ</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17,2</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17,2</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65,5</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extLst>
                  <a:ext uri="{0D108BD9-81ED-4DB2-BD59-A6C34878D82A}">
                    <a16:rowId xmlns:a16="http://schemas.microsoft.com/office/drawing/2014/main" val="10005"/>
                  </a:ext>
                </a:extLst>
              </a:tr>
              <a:tr h="288900">
                <a:tc>
                  <a:txBody>
                    <a:bodyPr/>
                    <a:lstStyle/>
                    <a:p>
                      <a:pPr algn="ctr" fontAlgn="b"/>
                      <a:r>
                        <a:rPr lang="el-GR" sz="1100" b="1" u="none" strike="noStrike">
                          <a:effectLst/>
                        </a:rPr>
                        <a:t>ΜΕΡΑ 25</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11,1</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18,5</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22,2</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48,1</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endParaRPr lang="el-GR" sz="1100" b="1" i="0" u="none" strike="noStrike" dirty="0">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extLst>
                  <a:ext uri="{0D108BD9-81ED-4DB2-BD59-A6C34878D82A}">
                    <a16:rowId xmlns:a16="http://schemas.microsoft.com/office/drawing/2014/main" val="10006"/>
                  </a:ext>
                </a:extLst>
              </a:tr>
            </a:tbl>
          </a:graphicData>
        </a:graphic>
      </p:graphicFrame>
      <p:pic>
        <p:nvPicPr>
          <p:cNvPr id="5" name="Picture 1">
            <a:extLst>
              <a:ext uri="{FF2B5EF4-FFF2-40B4-BE49-F238E27FC236}">
                <a16:creationId xmlns:a16="http://schemas.microsoft.com/office/drawing/2014/main" id="{3E0C47CF-FED4-4C6D-9148-D23C7D31EE23}"/>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30784" y="7406757"/>
            <a:ext cx="1027112" cy="561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6471428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744340" y="432319"/>
            <a:ext cx="9338072" cy="564431"/>
          </a:xfrm>
        </p:spPr>
        <p:txBody>
          <a:bodyPr>
            <a:normAutofit/>
          </a:bodyPr>
          <a:lstStyle/>
          <a:p>
            <a:r>
              <a:rPr lang="el-GR" sz="1600" b="1" dirty="0"/>
              <a:t>Ποιον θεωρείτε καταλληλότερο για Πρωθυπουργό</a:t>
            </a:r>
            <a:endParaRPr lang="en-US" sz="1600" b="1" dirty="0">
              <a:latin typeface="Cambria" pitchFamily="18" charset="0"/>
              <a:ea typeface="Cambria" pitchFamily="18" charset="0"/>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4163803839"/>
              </p:ext>
            </p:extLst>
          </p:nvPr>
        </p:nvGraphicFramePr>
        <p:xfrm>
          <a:off x="541338" y="1335088"/>
          <a:ext cx="9744075" cy="5918200"/>
        </p:xfrm>
        <a:graphic>
          <a:graphicData uri="http://schemas.openxmlformats.org/drawingml/2006/chart">
            <c:chart xmlns:c="http://schemas.openxmlformats.org/drawingml/2006/chart" xmlns:r="http://schemas.openxmlformats.org/officeDocument/2006/relationships" r:id="rId2"/>
          </a:graphicData>
        </a:graphic>
      </p:graphicFrame>
      <p:pic>
        <p:nvPicPr>
          <p:cNvPr id="4" name="Picture 1">
            <a:extLst>
              <a:ext uri="{FF2B5EF4-FFF2-40B4-BE49-F238E27FC236}">
                <a16:creationId xmlns:a16="http://schemas.microsoft.com/office/drawing/2014/main" id="{112128B8-BDDA-477A-A5A8-A52B37D8AD49}"/>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30784" y="7406757"/>
            <a:ext cx="1027112" cy="561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6471428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744340" y="432319"/>
            <a:ext cx="9338072" cy="564431"/>
          </a:xfrm>
        </p:spPr>
        <p:txBody>
          <a:bodyPr>
            <a:normAutofit/>
          </a:bodyPr>
          <a:lstStyle/>
          <a:p>
            <a:r>
              <a:rPr lang="el-GR" sz="1600" b="1" dirty="0"/>
              <a:t>Ποιον θεωρείτε καταλληλότερο για Πρωθυπουργό</a:t>
            </a:r>
            <a:endParaRPr lang="en-US" sz="1600" b="1" dirty="0">
              <a:latin typeface="Cambria" pitchFamily="18" charset="0"/>
              <a:ea typeface="Cambria" pitchFamily="18" charset="0"/>
            </a:endParaRPr>
          </a:p>
        </p:txBody>
      </p:sp>
      <p:graphicFrame>
        <p:nvGraphicFramePr>
          <p:cNvPr id="5" name="Table 4"/>
          <p:cNvGraphicFramePr>
            <a:graphicFrameLocks noGrp="1"/>
          </p:cNvGraphicFramePr>
          <p:nvPr>
            <p:extLst>
              <p:ext uri="{D42A27DB-BD31-4B8C-83A1-F6EECF244321}">
                <p14:modId xmlns:p14="http://schemas.microsoft.com/office/powerpoint/2010/main" val="1053892533"/>
              </p:ext>
            </p:extLst>
          </p:nvPr>
        </p:nvGraphicFramePr>
        <p:xfrm>
          <a:off x="1389411" y="1805049"/>
          <a:ext cx="7695210" cy="1828799"/>
        </p:xfrm>
        <a:graphic>
          <a:graphicData uri="http://schemas.openxmlformats.org/drawingml/2006/table">
            <a:tbl>
              <a:tblPr>
                <a:tableStyleId>{6E25E649-3F16-4E02-A733-19D2CDBF48F0}</a:tableStyleId>
              </a:tblPr>
              <a:tblGrid>
                <a:gridCol w="1539042">
                  <a:extLst>
                    <a:ext uri="{9D8B030D-6E8A-4147-A177-3AD203B41FA5}">
                      <a16:colId xmlns:a16="http://schemas.microsoft.com/office/drawing/2014/main" val="20000"/>
                    </a:ext>
                  </a:extLst>
                </a:gridCol>
                <a:gridCol w="1539042">
                  <a:extLst>
                    <a:ext uri="{9D8B030D-6E8A-4147-A177-3AD203B41FA5}">
                      <a16:colId xmlns:a16="http://schemas.microsoft.com/office/drawing/2014/main" val="20001"/>
                    </a:ext>
                  </a:extLst>
                </a:gridCol>
                <a:gridCol w="1539042">
                  <a:extLst>
                    <a:ext uri="{9D8B030D-6E8A-4147-A177-3AD203B41FA5}">
                      <a16:colId xmlns:a16="http://schemas.microsoft.com/office/drawing/2014/main" val="20002"/>
                    </a:ext>
                  </a:extLst>
                </a:gridCol>
                <a:gridCol w="1539042">
                  <a:extLst>
                    <a:ext uri="{9D8B030D-6E8A-4147-A177-3AD203B41FA5}">
                      <a16:colId xmlns:a16="http://schemas.microsoft.com/office/drawing/2014/main" val="20003"/>
                    </a:ext>
                  </a:extLst>
                </a:gridCol>
                <a:gridCol w="1539042">
                  <a:extLst>
                    <a:ext uri="{9D8B030D-6E8A-4147-A177-3AD203B41FA5}">
                      <a16:colId xmlns:a16="http://schemas.microsoft.com/office/drawing/2014/main" val="20004"/>
                    </a:ext>
                  </a:extLst>
                </a:gridCol>
              </a:tblGrid>
              <a:tr h="548106">
                <a:tc>
                  <a:txBody>
                    <a:bodyPr/>
                    <a:lstStyle/>
                    <a:p>
                      <a:pPr algn="ctr" fontAlgn="b"/>
                      <a:r>
                        <a:rPr lang="el-GR" sz="1800" b="1" u="none" strike="noStrike" dirty="0">
                          <a:effectLst/>
                        </a:rPr>
                        <a:t> </a:t>
                      </a:r>
                      <a:endParaRPr lang="el-GR" sz="1800" b="1" i="0" u="none" strike="noStrike" dirty="0">
                        <a:solidFill>
                          <a:srgbClr val="000000"/>
                        </a:solidFill>
                        <a:effectLst/>
                        <a:latin typeface="Arial"/>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rtl="0" fontAlgn="b"/>
                      <a:r>
                        <a:rPr lang="el-GR" sz="1100" b="1" u="none" strike="noStrike">
                          <a:effectLst/>
                        </a:rPr>
                        <a:t>Κυριάκος Μητσοτάκης</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rtl="0" fontAlgn="b"/>
                      <a:r>
                        <a:rPr lang="el-GR" sz="1100" b="1" u="none" strike="noStrike">
                          <a:effectLst/>
                        </a:rPr>
                        <a:t>Αλέξης Τσίπρας</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rtl="0" fontAlgn="b"/>
                      <a:r>
                        <a:rPr lang="el-GR" sz="1100" b="1" u="none" strike="noStrike">
                          <a:effectLst/>
                        </a:rPr>
                        <a:t>Κανένας</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rtl="0" fontAlgn="b"/>
                      <a:r>
                        <a:rPr lang="el-GR" sz="1100" b="1" u="none" strike="noStrike">
                          <a:effectLst/>
                        </a:rPr>
                        <a:t>ΔΓ/ΔΑ</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extLst>
                  <a:ext uri="{0D108BD9-81ED-4DB2-BD59-A6C34878D82A}">
                    <a16:rowId xmlns:a16="http://schemas.microsoft.com/office/drawing/2014/main" val="10000"/>
                  </a:ext>
                </a:extLst>
              </a:tr>
              <a:tr h="296551">
                <a:tc>
                  <a:txBody>
                    <a:bodyPr/>
                    <a:lstStyle/>
                    <a:p>
                      <a:pPr algn="ctr" rtl="0" fontAlgn="b"/>
                      <a:r>
                        <a:rPr lang="el-GR" sz="1100" b="1" u="none" strike="noStrike" dirty="0">
                          <a:effectLst/>
                        </a:rPr>
                        <a:t>Δεξιά</a:t>
                      </a:r>
                      <a:endParaRPr lang="el-GR" sz="1100" b="1" i="0" u="none" strike="noStrike" dirty="0">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rtl="0" fontAlgn="b"/>
                      <a:r>
                        <a:rPr lang="el-GR" sz="1100" b="1" u="none" strike="noStrike">
                          <a:effectLst/>
                        </a:rPr>
                        <a:t>81,8</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800" b="1" u="none" strike="noStrike">
                          <a:effectLst/>
                        </a:rPr>
                        <a:t> </a:t>
                      </a:r>
                      <a:endParaRPr lang="el-GR" sz="1800" b="1" i="0" u="none" strike="noStrike">
                        <a:solidFill>
                          <a:srgbClr val="000000"/>
                        </a:solidFill>
                        <a:effectLst/>
                        <a:latin typeface="Arial"/>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rtl="0" fontAlgn="b"/>
                      <a:r>
                        <a:rPr lang="el-GR" sz="1100" b="1" u="none" strike="noStrike">
                          <a:effectLst/>
                        </a:rPr>
                        <a:t>16,5</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rtl="0" fontAlgn="b"/>
                      <a:r>
                        <a:rPr lang="el-GR" sz="1100" b="1" u="none" strike="noStrike">
                          <a:effectLst/>
                        </a:rPr>
                        <a:t>1,6</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extLst>
                  <a:ext uri="{0D108BD9-81ED-4DB2-BD59-A6C34878D82A}">
                    <a16:rowId xmlns:a16="http://schemas.microsoft.com/office/drawing/2014/main" val="10001"/>
                  </a:ext>
                </a:extLst>
              </a:tr>
              <a:tr h="264147">
                <a:tc>
                  <a:txBody>
                    <a:bodyPr/>
                    <a:lstStyle/>
                    <a:p>
                      <a:pPr algn="ctr" rtl="0" fontAlgn="b"/>
                      <a:r>
                        <a:rPr lang="el-GR" sz="1100" b="1" u="none" strike="noStrike">
                          <a:effectLst/>
                        </a:rPr>
                        <a:t>Κεντροδεξιά</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rtl="0" fontAlgn="b"/>
                      <a:r>
                        <a:rPr lang="el-GR" sz="1100" b="1" u="none" strike="noStrike" dirty="0">
                          <a:effectLst/>
                        </a:rPr>
                        <a:t>87,8</a:t>
                      </a:r>
                      <a:endParaRPr lang="el-GR" sz="1100" b="1" i="0" u="none" strike="noStrike" dirty="0">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rtl="0" fontAlgn="b"/>
                      <a:r>
                        <a:rPr lang="el-GR" sz="1100" b="1" u="none" strike="noStrike" dirty="0">
                          <a:effectLst/>
                        </a:rPr>
                        <a:t>2,7</a:t>
                      </a:r>
                      <a:endParaRPr lang="el-GR" sz="1100" b="1" i="0" u="none" strike="noStrike" dirty="0">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rtl="0" fontAlgn="b"/>
                      <a:r>
                        <a:rPr lang="el-GR" sz="1100" b="1" u="none" strike="noStrike">
                          <a:effectLst/>
                        </a:rPr>
                        <a:t>7,5</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rtl="0" fontAlgn="b"/>
                      <a:r>
                        <a:rPr lang="el-GR" sz="1100" b="1" u="none" strike="noStrike">
                          <a:effectLst/>
                        </a:rPr>
                        <a:t>2,1</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extLst>
                  <a:ext uri="{0D108BD9-81ED-4DB2-BD59-A6C34878D82A}">
                    <a16:rowId xmlns:a16="http://schemas.microsoft.com/office/drawing/2014/main" val="10002"/>
                  </a:ext>
                </a:extLst>
              </a:tr>
              <a:tr h="185096">
                <a:tc>
                  <a:txBody>
                    <a:bodyPr/>
                    <a:lstStyle/>
                    <a:p>
                      <a:pPr algn="ctr" rtl="0" fontAlgn="b"/>
                      <a:r>
                        <a:rPr lang="el-GR" sz="1100" b="1" u="none" strike="noStrike">
                          <a:effectLst/>
                        </a:rPr>
                        <a:t>Κέντρο</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rtl="0" fontAlgn="b"/>
                      <a:r>
                        <a:rPr lang="el-GR" sz="1100" b="1" u="none" strike="noStrike">
                          <a:effectLst/>
                        </a:rPr>
                        <a:t>59</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rtl="0" fontAlgn="b"/>
                      <a:r>
                        <a:rPr lang="el-GR" sz="1100" b="1" u="none" strike="noStrike">
                          <a:effectLst/>
                        </a:rPr>
                        <a:t>15,3</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rtl="0" fontAlgn="b"/>
                      <a:r>
                        <a:rPr lang="el-GR" sz="1100" b="1" u="none" strike="noStrike">
                          <a:effectLst/>
                        </a:rPr>
                        <a:t>20,5</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rtl="0" fontAlgn="b"/>
                      <a:r>
                        <a:rPr lang="el-GR" sz="1100" b="1" u="none" strike="noStrike">
                          <a:effectLst/>
                        </a:rPr>
                        <a:t>5,2</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extLst>
                  <a:ext uri="{0D108BD9-81ED-4DB2-BD59-A6C34878D82A}">
                    <a16:rowId xmlns:a16="http://schemas.microsoft.com/office/drawing/2014/main" val="10003"/>
                  </a:ext>
                </a:extLst>
              </a:tr>
              <a:tr h="264147">
                <a:tc>
                  <a:txBody>
                    <a:bodyPr/>
                    <a:lstStyle/>
                    <a:p>
                      <a:pPr algn="ctr" rtl="0" fontAlgn="b"/>
                      <a:r>
                        <a:rPr lang="el-GR" sz="1100" b="1" u="none" strike="noStrike">
                          <a:effectLst/>
                        </a:rPr>
                        <a:t>Κεντροαριστερά</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rtl="0" fontAlgn="b"/>
                      <a:r>
                        <a:rPr lang="el-GR" sz="1100" b="1" u="none" strike="noStrike">
                          <a:effectLst/>
                        </a:rPr>
                        <a:t>22,7</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rtl="0" fontAlgn="b"/>
                      <a:r>
                        <a:rPr lang="el-GR" sz="1100" b="1" u="none" strike="noStrike">
                          <a:effectLst/>
                        </a:rPr>
                        <a:t>42</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rtl="0" fontAlgn="b"/>
                      <a:r>
                        <a:rPr lang="el-GR" sz="1100" b="1" u="none" strike="noStrike">
                          <a:effectLst/>
                        </a:rPr>
                        <a:t>30,7</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rtl="0" fontAlgn="b"/>
                      <a:r>
                        <a:rPr lang="el-GR" sz="1100" b="1" u="none" strike="noStrike">
                          <a:effectLst/>
                        </a:rPr>
                        <a:t>4,7</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extLst>
                  <a:ext uri="{0D108BD9-81ED-4DB2-BD59-A6C34878D82A}">
                    <a16:rowId xmlns:a16="http://schemas.microsoft.com/office/drawing/2014/main" val="10004"/>
                  </a:ext>
                </a:extLst>
              </a:tr>
              <a:tr h="270752">
                <a:tc>
                  <a:txBody>
                    <a:bodyPr/>
                    <a:lstStyle/>
                    <a:p>
                      <a:pPr algn="ctr" rtl="0" fontAlgn="b"/>
                      <a:r>
                        <a:rPr lang="el-GR" sz="1100" b="1" u="none" strike="noStrike">
                          <a:effectLst/>
                        </a:rPr>
                        <a:t>Αριστερά</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rtl="0" fontAlgn="b"/>
                      <a:r>
                        <a:rPr lang="el-GR" sz="1100" b="1" u="none" strike="noStrike">
                          <a:effectLst/>
                        </a:rPr>
                        <a:t>11,5</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rtl="0" fontAlgn="b"/>
                      <a:r>
                        <a:rPr lang="el-GR" sz="1100" b="1" u="none" strike="noStrike">
                          <a:effectLst/>
                        </a:rPr>
                        <a:t>44,3</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rtl="0" fontAlgn="b"/>
                      <a:r>
                        <a:rPr lang="el-GR" sz="1100" b="1" u="none" strike="noStrike">
                          <a:effectLst/>
                        </a:rPr>
                        <a:t>38,2</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rtl="0" fontAlgn="b"/>
                      <a:r>
                        <a:rPr lang="el-GR" sz="1100" b="1" u="none" strike="noStrike" dirty="0">
                          <a:effectLst/>
                        </a:rPr>
                        <a:t>6,2</a:t>
                      </a:r>
                      <a:endParaRPr lang="el-GR" sz="1100" b="1" i="0" u="none" strike="noStrike" dirty="0">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extLst>
                  <a:ext uri="{0D108BD9-81ED-4DB2-BD59-A6C34878D82A}">
                    <a16:rowId xmlns:a16="http://schemas.microsoft.com/office/drawing/2014/main" val="10005"/>
                  </a:ext>
                </a:extLst>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4081040291"/>
              </p:ext>
            </p:extLst>
          </p:nvPr>
        </p:nvGraphicFramePr>
        <p:xfrm>
          <a:off x="1389413" y="4322617"/>
          <a:ext cx="7695210" cy="2364194"/>
        </p:xfrm>
        <a:graphic>
          <a:graphicData uri="http://schemas.openxmlformats.org/drawingml/2006/table">
            <a:tbl>
              <a:tblPr>
                <a:tableStyleId>{6E25E649-3F16-4E02-A733-19D2CDBF48F0}</a:tableStyleId>
              </a:tblPr>
              <a:tblGrid>
                <a:gridCol w="1539042">
                  <a:extLst>
                    <a:ext uri="{9D8B030D-6E8A-4147-A177-3AD203B41FA5}">
                      <a16:colId xmlns:a16="http://schemas.microsoft.com/office/drawing/2014/main" val="20000"/>
                    </a:ext>
                  </a:extLst>
                </a:gridCol>
                <a:gridCol w="1539042">
                  <a:extLst>
                    <a:ext uri="{9D8B030D-6E8A-4147-A177-3AD203B41FA5}">
                      <a16:colId xmlns:a16="http://schemas.microsoft.com/office/drawing/2014/main" val="20001"/>
                    </a:ext>
                  </a:extLst>
                </a:gridCol>
                <a:gridCol w="1539042">
                  <a:extLst>
                    <a:ext uri="{9D8B030D-6E8A-4147-A177-3AD203B41FA5}">
                      <a16:colId xmlns:a16="http://schemas.microsoft.com/office/drawing/2014/main" val="20002"/>
                    </a:ext>
                  </a:extLst>
                </a:gridCol>
                <a:gridCol w="1539042">
                  <a:extLst>
                    <a:ext uri="{9D8B030D-6E8A-4147-A177-3AD203B41FA5}">
                      <a16:colId xmlns:a16="http://schemas.microsoft.com/office/drawing/2014/main" val="20003"/>
                    </a:ext>
                  </a:extLst>
                </a:gridCol>
                <a:gridCol w="1539042">
                  <a:extLst>
                    <a:ext uri="{9D8B030D-6E8A-4147-A177-3AD203B41FA5}">
                      <a16:colId xmlns:a16="http://schemas.microsoft.com/office/drawing/2014/main" val="20004"/>
                    </a:ext>
                  </a:extLst>
                </a:gridCol>
              </a:tblGrid>
              <a:tr h="630634">
                <a:tc>
                  <a:txBody>
                    <a:bodyPr/>
                    <a:lstStyle/>
                    <a:p>
                      <a:pPr algn="ctr" fontAlgn="b"/>
                      <a:r>
                        <a:rPr lang="el-GR" sz="1800" b="1" u="none" strike="noStrike">
                          <a:effectLst/>
                        </a:rPr>
                        <a:t> </a:t>
                      </a:r>
                      <a:endParaRPr lang="el-GR" sz="1800" b="1" i="0" u="none" strike="noStrike">
                        <a:solidFill>
                          <a:srgbClr val="000000"/>
                        </a:solidFill>
                        <a:effectLst/>
                        <a:latin typeface="Arial"/>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rtl="0" fontAlgn="b"/>
                      <a:r>
                        <a:rPr lang="el-GR" sz="1100" b="1" u="none" strike="noStrike">
                          <a:effectLst/>
                        </a:rPr>
                        <a:t>Κυριάκος Μητσοτάκης</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rtl="0" fontAlgn="b"/>
                      <a:r>
                        <a:rPr lang="el-GR" sz="1100" b="1" u="none" strike="noStrike">
                          <a:effectLst/>
                        </a:rPr>
                        <a:t>Αλέξης Τσίπρας</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rtl="0" fontAlgn="b"/>
                      <a:r>
                        <a:rPr lang="el-GR" sz="1100" b="1" u="none" strike="noStrike">
                          <a:effectLst/>
                        </a:rPr>
                        <a:t>Κανένας</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rtl="0" fontAlgn="b"/>
                      <a:r>
                        <a:rPr lang="el-GR" sz="1100" b="1" u="none" strike="noStrike">
                          <a:effectLst/>
                        </a:rPr>
                        <a:t>ΔΓ/ΔΑ</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extLst>
                  <a:ext uri="{0D108BD9-81ED-4DB2-BD59-A6C34878D82A}">
                    <a16:rowId xmlns:a16="http://schemas.microsoft.com/office/drawing/2014/main" val="10000"/>
                  </a:ext>
                </a:extLst>
              </a:tr>
              <a:tr h="243440">
                <a:tc>
                  <a:txBody>
                    <a:bodyPr/>
                    <a:lstStyle/>
                    <a:p>
                      <a:pPr algn="ctr" rtl="0" fontAlgn="b"/>
                      <a:r>
                        <a:rPr lang="el-GR" sz="1100" b="1" u="none" strike="noStrike">
                          <a:effectLst/>
                        </a:rPr>
                        <a:t>Ν.Δ.</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rtl="0" fontAlgn="b"/>
                      <a:r>
                        <a:rPr lang="el-GR" sz="1100" b="1" u="none" strike="noStrike">
                          <a:effectLst/>
                        </a:rPr>
                        <a:t>82,8</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rtl="0" fontAlgn="b"/>
                      <a:r>
                        <a:rPr lang="el-GR" sz="1100" b="1" u="none" strike="noStrike">
                          <a:effectLst/>
                        </a:rPr>
                        <a:t>4,1</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rtl="0" fontAlgn="b"/>
                      <a:r>
                        <a:rPr lang="el-GR" sz="1100" b="1" u="none" strike="noStrike">
                          <a:effectLst/>
                        </a:rPr>
                        <a:t>10,8</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rtl="0" fontAlgn="b"/>
                      <a:r>
                        <a:rPr lang="el-GR" sz="1100" b="1" u="none" strike="noStrike">
                          <a:effectLst/>
                        </a:rPr>
                        <a:t>2,2</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extLst>
                  <a:ext uri="{0D108BD9-81ED-4DB2-BD59-A6C34878D82A}">
                    <a16:rowId xmlns:a16="http://schemas.microsoft.com/office/drawing/2014/main" val="10001"/>
                  </a:ext>
                </a:extLst>
              </a:tr>
              <a:tr h="243440">
                <a:tc>
                  <a:txBody>
                    <a:bodyPr/>
                    <a:lstStyle/>
                    <a:p>
                      <a:pPr algn="ctr" rtl="0" fontAlgn="b"/>
                      <a:r>
                        <a:rPr lang="el-GR" sz="1100" b="1" u="none" strike="noStrike">
                          <a:effectLst/>
                        </a:rPr>
                        <a:t>ΣΥΡΙΖΑ</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rtl="0" fontAlgn="b"/>
                      <a:r>
                        <a:rPr lang="el-GR" sz="1100" b="1" u="none" strike="noStrike">
                          <a:effectLst/>
                        </a:rPr>
                        <a:t>21</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rtl="0" fontAlgn="b"/>
                      <a:r>
                        <a:rPr lang="el-GR" sz="1100" b="1" u="none" strike="noStrike" dirty="0">
                          <a:effectLst/>
                        </a:rPr>
                        <a:t>49,2</a:t>
                      </a:r>
                      <a:endParaRPr lang="el-GR" sz="1100" b="1" i="0" u="none" strike="noStrike" dirty="0">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rtl="0" fontAlgn="b"/>
                      <a:r>
                        <a:rPr lang="el-GR" sz="1100" b="1" u="none" strike="noStrike">
                          <a:effectLst/>
                        </a:rPr>
                        <a:t>25,8</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rtl="0" fontAlgn="b"/>
                      <a:r>
                        <a:rPr lang="el-GR" sz="1100" b="1" u="none" strike="noStrike">
                          <a:effectLst/>
                        </a:rPr>
                        <a:t>4</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extLst>
                  <a:ext uri="{0D108BD9-81ED-4DB2-BD59-A6C34878D82A}">
                    <a16:rowId xmlns:a16="http://schemas.microsoft.com/office/drawing/2014/main" val="10002"/>
                  </a:ext>
                </a:extLst>
              </a:tr>
              <a:tr h="455880">
                <a:tc>
                  <a:txBody>
                    <a:bodyPr/>
                    <a:lstStyle/>
                    <a:p>
                      <a:pPr algn="ctr" rtl="0" fontAlgn="b"/>
                      <a:r>
                        <a:rPr lang="el-GR" sz="1100" b="1" u="none" strike="noStrike" dirty="0">
                          <a:effectLst/>
                        </a:rPr>
                        <a:t>ΚΙΝΗΜΑ ΑΛΛΑΓΗΣ</a:t>
                      </a:r>
                      <a:endParaRPr lang="el-GR" sz="1100" b="1" i="0" u="none" strike="noStrike" dirty="0">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rtl="0" fontAlgn="b"/>
                      <a:r>
                        <a:rPr lang="el-GR" sz="1100" b="1" u="none" strike="noStrike">
                          <a:effectLst/>
                        </a:rPr>
                        <a:t>62,5</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rtl="0" fontAlgn="b"/>
                      <a:r>
                        <a:rPr lang="el-GR" sz="1100" b="1" u="none" strike="noStrike" dirty="0">
                          <a:effectLst/>
                        </a:rPr>
                        <a:t>7,8</a:t>
                      </a:r>
                      <a:endParaRPr lang="el-GR" sz="1100" b="1" i="0" u="none" strike="noStrike" dirty="0">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rtl="0" fontAlgn="b"/>
                      <a:r>
                        <a:rPr lang="el-GR" sz="1100" b="1" u="none" strike="noStrike">
                          <a:effectLst/>
                        </a:rPr>
                        <a:t>28,1</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rtl="0" fontAlgn="b"/>
                      <a:r>
                        <a:rPr lang="el-GR" sz="1100" b="1" u="none" strike="noStrike">
                          <a:effectLst/>
                        </a:rPr>
                        <a:t>1,6</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extLst>
                  <a:ext uri="{0D108BD9-81ED-4DB2-BD59-A6C34878D82A}">
                    <a16:rowId xmlns:a16="http://schemas.microsoft.com/office/drawing/2014/main" val="10003"/>
                  </a:ext>
                </a:extLst>
              </a:tr>
              <a:tr h="243440">
                <a:tc>
                  <a:txBody>
                    <a:bodyPr/>
                    <a:lstStyle/>
                    <a:p>
                      <a:pPr algn="ctr" rtl="0" fontAlgn="b"/>
                      <a:r>
                        <a:rPr lang="el-GR" sz="1100" b="1" u="none" strike="noStrike">
                          <a:effectLst/>
                        </a:rPr>
                        <a:t>ΚΚΕ</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rtl="0" fontAlgn="b"/>
                      <a:r>
                        <a:rPr lang="el-GR" sz="1100" b="1" u="none" strike="noStrike">
                          <a:effectLst/>
                        </a:rPr>
                        <a:t>23,8</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rtl="0" fontAlgn="b"/>
                      <a:r>
                        <a:rPr lang="el-GR" sz="1100" b="1" u="none" strike="noStrike">
                          <a:effectLst/>
                        </a:rPr>
                        <a:t>16,7</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rtl="0" fontAlgn="b"/>
                      <a:r>
                        <a:rPr lang="el-GR" sz="1100" b="1" u="none" strike="noStrike">
                          <a:effectLst/>
                        </a:rPr>
                        <a:t>50</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rtl="0" fontAlgn="b"/>
                      <a:r>
                        <a:rPr lang="el-GR" sz="1100" b="1" u="none" strike="noStrike">
                          <a:effectLst/>
                        </a:rPr>
                        <a:t>9,5</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extLst>
                  <a:ext uri="{0D108BD9-81ED-4DB2-BD59-A6C34878D82A}">
                    <a16:rowId xmlns:a16="http://schemas.microsoft.com/office/drawing/2014/main" val="10004"/>
                  </a:ext>
                </a:extLst>
              </a:tr>
              <a:tr h="303920">
                <a:tc>
                  <a:txBody>
                    <a:bodyPr/>
                    <a:lstStyle/>
                    <a:p>
                      <a:pPr algn="ctr" rtl="0" fontAlgn="b"/>
                      <a:r>
                        <a:rPr lang="el-GR" sz="1100" b="1" u="none" strike="noStrike">
                          <a:effectLst/>
                        </a:rPr>
                        <a:t>ΕΛΛΗΝΙΚΗ ΛΥΣΗ</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rtl="0" fontAlgn="b"/>
                      <a:r>
                        <a:rPr lang="el-GR" sz="1100" b="1" u="none" strike="noStrike">
                          <a:effectLst/>
                        </a:rPr>
                        <a:t>25</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rtl="0" fontAlgn="b"/>
                      <a:r>
                        <a:rPr lang="el-GR" sz="1100" b="1" u="none" strike="noStrike">
                          <a:effectLst/>
                        </a:rPr>
                        <a:t>7,1</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rtl="0" fontAlgn="b"/>
                      <a:r>
                        <a:rPr lang="el-GR" sz="1100" b="1" u="none" strike="noStrike">
                          <a:effectLst/>
                        </a:rPr>
                        <a:t>53,6</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rtl="0" fontAlgn="b"/>
                      <a:r>
                        <a:rPr lang="el-GR" sz="1100" b="1" u="none" strike="noStrike">
                          <a:effectLst/>
                        </a:rPr>
                        <a:t>14,2</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extLst>
                  <a:ext uri="{0D108BD9-81ED-4DB2-BD59-A6C34878D82A}">
                    <a16:rowId xmlns:a16="http://schemas.microsoft.com/office/drawing/2014/main" val="10005"/>
                  </a:ext>
                </a:extLst>
              </a:tr>
              <a:tr h="243440">
                <a:tc>
                  <a:txBody>
                    <a:bodyPr/>
                    <a:lstStyle/>
                    <a:p>
                      <a:pPr algn="ctr" rtl="0" fontAlgn="b"/>
                      <a:r>
                        <a:rPr lang="el-GR" sz="1100" b="1" u="none" strike="noStrike">
                          <a:effectLst/>
                        </a:rPr>
                        <a:t>ΜΕΡΑ 25</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rtl="0" fontAlgn="b"/>
                      <a:r>
                        <a:rPr lang="el-GR" sz="1100" b="1" u="none" strike="noStrike">
                          <a:effectLst/>
                        </a:rPr>
                        <a:t>10,7</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rtl="0" fontAlgn="b"/>
                      <a:r>
                        <a:rPr lang="el-GR" sz="1100" b="1" u="none" strike="noStrike">
                          <a:effectLst/>
                        </a:rPr>
                        <a:t>35,7</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rtl="0" fontAlgn="b"/>
                      <a:r>
                        <a:rPr lang="el-GR" sz="1100" b="1" u="none" strike="noStrike">
                          <a:effectLst/>
                        </a:rPr>
                        <a:t>39,3</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rtl="0" fontAlgn="b"/>
                      <a:r>
                        <a:rPr lang="el-GR" sz="1100" b="1" u="none" strike="noStrike" dirty="0">
                          <a:effectLst/>
                        </a:rPr>
                        <a:t>14,2</a:t>
                      </a:r>
                      <a:endParaRPr lang="el-GR" sz="1100" b="1" i="0" u="none" strike="noStrike" dirty="0">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extLst>
                  <a:ext uri="{0D108BD9-81ED-4DB2-BD59-A6C34878D82A}">
                    <a16:rowId xmlns:a16="http://schemas.microsoft.com/office/drawing/2014/main" val="10006"/>
                  </a:ext>
                </a:extLst>
              </a:tr>
            </a:tbl>
          </a:graphicData>
        </a:graphic>
      </p:graphicFrame>
      <p:pic>
        <p:nvPicPr>
          <p:cNvPr id="7" name="Picture 1">
            <a:extLst>
              <a:ext uri="{FF2B5EF4-FFF2-40B4-BE49-F238E27FC236}">
                <a16:creationId xmlns:a16="http://schemas.microsoft.com/office/drawing/2014/main" id="{C9B00FAB-4495-47E0-8324-C11C12B9D0CF}"/>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30784" y="7406757"/>
            <a:ext cx="1027112" cy="561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124186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744340" y="432318"/>
            <a:ext cx="9338072" cy="1610383"/>
          </a:xfrm>
        </p:spPr>
        <p:txBody>
          <a:bodyPr>
            <a:normAutofit/>
          </a:bodyPr>
          <a:lstStyle/>
          <a:p>
            <a:pPr algn="l"/>
            <a:r>
              <a:rPr lang="el-GR" sz="1600" b="1" dirty="0"/>
              <a:t>Πιστεύετε ότι μέχρι το Καλοκαίρι θα υπάρχει ανοσία σε σημαντικό τμήμα πληθυσμού με τους εμβολιασμούς που θα έχουν γίνει και ότι θα βρεθούμε σε μια πιο ομαλή περίοδο για τις ζωές μας;</a:t>
            </a:r>
            <a:endParaRPr lang="en-US" sz="1600" b="1" dirty="0">
              <a:latin typeface="Cambria" pitchFamily="18" charset="0"/>
              <a:ea typeface="Cambria" pitchFamily="18" charset="0"/>
            </a:endParaRPr>
          </a:p>
        </p:txBody>
      </p:sp>
      <p:graphicFrame>
        <p:nvGraphicFramePr>
          <p:cNvPr id="3" name="Table 2"/>
          <p:cNvGraphicFramePr>
            <a:graphicFrameLocks noGrp="1"/>
          </p:cNvGraphicFramePr>
          <p:nvPr>
            <p:extLst>
              <p:ext uri="{D42A27DB-BD31-4B8C-83A1-F6EECF244321}">
                <p14:modId xmlns:p14="http://schemas.microsoft.com/office/powerpoint/2010/main" val="2724055414"/>
              </p:ext>
            </p:extLst>
          </p:nvPr>
        </p:nvGraphicFramePr>
        <p:xfrm>
          <a:off x="1034716" y="2683042"/>
          <a:ext cx="8037096" cy="1236586"/>
        </p:xfrm>
        <a:graphic>
          <a:graphicData uri="http://schemas.openxmlformats.org/drawingml/2006/table">
            <a:tbl>
              <a:tblPr>
                <a:tableStyleId>{6E25E649-3F16-4E02-A733-19D2CDBF48F0}</a:tableStyleId>
              </a:tblPr>
              <a:tblGrid>
                <a:gridCol w="1265782">
                  <a:extLst>
                    <a:ext uri="{9D8B030D-6E8A-4147-A177-3AD203B41FA5}">
                      <a16:colId xmlns:a16="http://schemas.microsoft.com/office/drawing/2014/main" val="20000"/>
                    </a:ext>
                  </a:extLst>
                </a:gridCol>
                <a:gridCol w="1245299">
                  <a:extLst>
                    <a:ext uri="{9D8B030D-6E8A-4147-A177-3AD203B41FA5}">
                      <a16:colId xmlns:a16="http://schemas.microsoft.com/office/drawing/2014/main" val="20001"/>
                    </a:ext>
                  </a:extLst>
                </a:gridCol>
                <a:gridCol w="1376384">
                  <a:extLst>
                    <a:ext uri="{9D8B030D-6E8A-4147-A177-3AD203B41FA5}">
                      <a16:colId xmlns:a16="http://schemas.microsoft.com/office/drawing/2014/main" val="20002"/>
                    </a:ext>
                  </a:extLst>
                </a:gridCol>
                <a:gridCol w="1413250">
                  <a:extLst>
                    <a:ext uri="{9D8B030D-6E8A-4147-A177-3AD203B41FA5}">
                      <a16:colId xmlns:a16="http://schemas.microsoft.com/office/drawing/2014/main" val="20003"/>
                    </a:ext>
                  </a:extLst>
                </a:gridCol>
                <a:gridCol w="1294456">
                  <a:extLst>
                    <a:ext uri="{9D8B030D-6E8A-4147-A177-3AD203B41FA5}">
                      <a16:colId xmlns:a16="http://schemas.microsoft.com/office/drawing/2014/main" val="20004"/>
                    </a:ext>
                  </a:extLst>
                </a:gridCol>
                <a:gridCol w="1441925">
                  <a:extLst>
                    <a:ext uri="{9D8B030D-6E8A-4147-A177-3AD203B41FA5}">
                      <a16:colId xmlns:a16="http://schemas.microsoft.com/office/drawing/2014/main" val="20005"/>
                    </a:ext>
                  </a:extLst>
                </a:gridCol>
              </a:tblGrid>
              <a:tr h="172886">
                <a:tc>
                  <a:txBody>
                    <a:bodyPr/>
                    <a:lstStyle/>
                    <a:p>
                      <a:pPr algn="ctr" fontAlgn="b"/>
                      <a:endParaRPr lang="el-GR" sz="1100" b="1" i="0" u="none" strike="noStrike" dirty="0">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ΝΑΙ</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ΜΑΛΛΟΝ ΝΑΙ</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ΜΑΛΛΟΝ ΟΧΙ</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ΟΧΙ</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ΔΓ/ΔΑ</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extLst>
                  <a:ext uri="{0D108BD9-81ED-4DB2-BD59-A6C34878D82A}">
                    <a16:rowId xmlns:a16="http://schemas.microsoft.com/office/drawing/2014/main" val="10000"/>
                  </a:ext>
                </a:extLst>
              </a:tr>
              <a:tr h="172886">
                <a:tc>
                  <a:txBody>
                    <a:bodyPr/>
                    <a:lstStyle/>
                    <a:p>
                      <a:pPr algn="ctr" fontAlgn="b"/>
                      <a:r>
                        <a:rPr lang="el-GR" sz="1100" b="1" u="none" strike="noStrike" dirty="0">
                          <a:effectLst/>
                        </a:rPr>
                        <a:t>Δεξιά</a:t>
                      </a:r>
                      <a:endParaRPr lang="el-GR" sz="1100" b="1" i="0" u="none" strike="noStrike" dirty="0">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42,1</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28,9</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12,4</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14,9</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1,7</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extLst>
                  <a:ext uri="{0D108BD9-81ED-4DB2-BD59-A6C34878D82A}">
                    <a16:rowId xmlns:a16="http://schemas.microsoft.com/office/drawing/2014/main" val="10001"/>
                  </a:ext>
                </a:extLst>
              </a:tr>
              <a:tr h="172886">
                <a:tc>
                  <a:txBody>
                    <a:bodyPr/>
                    <a:lstStyle/>
                    <a:p>
                      <a:pPr algn="ctr" fontAlgn="b"/>
                      <a:r>
                        <a:rPr lang="el-GR" sz="1100" b="1" u="none" strike="noStrike" dirty="0">
                          <a:effectLst/>
                        </a:rPr>
                        <a:t>Κεντροδεξιά</a:t>
                      </a:r>
                      <a:endParaRPr lang="el-GR" sz="1100" b="1" i="0" u="none" strike="noStrike" dirty="0">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49,3</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35,1</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4,7</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dirty="0">
                          <a:effectLst/>
                        </a:rPr>
                        <a:t>10,1</a:t>
                      </a:r>
                      <a:endParaRPr lang="el-GR" sz="1100" b="1" i="0" u="none" strike="noStrike" dirty="0">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0,7</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extLst>
                  <a:ext uri="{0D108BD9-81ED-4DB2-BD59-A6C34878D82A}">
                    <a16:rowId xmlns:a16="http://schemas.microsoft.com/office/drawing/2014/main" val="10002"/>
                  </a:ext>
                </a:extLst>
              </a:tr>
              <a:tr h="350761">
                <a:tc>
                  <a:txBody>
                    <a:bodyPr/>
                    <a:lstStyle/>
                    <a:p>
                      <a:pPr algn="ctr" fontAlgn="b"/>
                      <a:r>
                        <a:rPr lang="el-GR" sz="1100" b="1" u="none" strike="noStrike" dirty="0">
                          <a:effectLst/>
                        </a:rPr>
                        <a:t>Κέντρο</a:t>
                      </a:r>
                      <a:endParaRPr lang="el-GR" sz="1100" b="1" i="0" u="none" strike="noStrike" dirty="0">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22,8</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36,0</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21,1</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18,0</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2,2</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extLst>
                  <a:ext uri="{0D108BD9-81ED-4DB2-BD59-A6C34878D82A}">
                    <a16:rowId xmlns:a16="http://schemas.microsoft.com/office/drawing/2014/main" val="10003"/>
                  </a:ext>
                </a:extLst>
              </a:tr>
              <a:tr h="172886">
                <a:tc>
                  <a:txBody>
                    <a:bodyPr/>
                    <a:lstStyle/>
                    <a:p>
                      <a:pPr algn="ctr" fontAlgn="b"/>
                      <a:r>
                        <a:rPr lang="el-GR" sz="1100" b="1" u="none" strike="noStrike" dirty="0">
                          <a:effectLst/>
                        </a:rPr>
                        <a:t>Κεντροαριστερά</a:t>
                      </a:r>
                      <a:endParaRPr lang="el-GR" sz="1100" b="1" i="0" u="none" strike="noStrike" dirty="0">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18,8</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31,5</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20,1</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26,8</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2,7</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extLst>
                  <a:ext uri="{0D108BD9-81ED-4DB2-BD59-A6C34878D82A}">
                    <a16:rowId xmlns:a16="http://schemas.microsoft.com/office/drawing/2014/main" val="10004"/>
                  </a:ext>
                </a:extLst>
              </a:tr>
              <a:tr h="172886">
                <a:tc>
                  <a:txBody>
                    <a:bodyPr/>
                    <a:lstStyle/>
                    <a:p>
                      <a:pPr algn="ctr" fontAlgn="b"/>
                      <a:r>
                        <a:rPr lang="el-GR" sz="1100" b="1" u="none" strike="noStrike" dirty="0">
                          <a:effectLst/>
                        </a:rPr>
                        <a:t>Αριστερά</a:t>
                      </a:r>
                      <a:endParaRPr lang="el-GR" sz="1100" b="1" i="0" u="none" strike="noStrike" dirty="0">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12,4</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26,4</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24,0</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34,9</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dirty="0">
                          <a:effectLst/>
                        </a:rPr>
                        <a:t>2,3</a:t>
                      </a:r>
                      <a:endParaRPr lang="el-GR" sz="1100" b="1" i="0" u="none" strike="noStrike" dirty="0">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extLst>
                  <a:ext uri="{0D108BD9-81ED-4DB2-BD59-A6C34878D82A}">
                    <a16:rowId xmlns:a16="http://schemas.microsoft.com/office/drawing/2014/main" val="10005"/>
                  </a:ext>
                </a:extLst>
              </a:tr>
            </a:tbl>
          </a:graphicData>
        </a:graphic>
      </p:graphicFrame>
      <p:graphicFrame>
        <p:nvGraphicFramePr>
          <p:cNvPr id="4" name="Table 3"/>
          <p:cNvGraphicFramePr>
            <a:graphicFrameLocks noGrp="1"/>
          </p:cNvGraphicFramePr>
          <p:nvPr>
            <p:extLst>
              <p:ext uri="{D42A27DB-BD31-4B8C-83A1-F6EECF244321}">
                <p14:modId xmlns:p14="http://schemas.microsoft.com/office/powerpoint/2010/main" val="3666381240"/>
              </p:ext>
            </p:extLst>
          </p:nvPr>
        </p:nvGraphicFramePr>
        <p:xfrm>
          <a:off x="1034716" y="4559968"/>
          <a:ext cx="8037096" cy="2622887"/>
        </p:xfrm>
        <a:graphic>
          <a:graphicData uri="http://schemas.openxmlformats.org/drawingml/2006/table">
            <a:tbl>
              <a:tblPr>
                <a:tableStyleId>{6E25E649-3F16-4E02-A733-19D2CDBF48F0}</a:tableStyleId>
              </a:tblPr>
              <a:tblGrid>
                <a:gridCol w="1265781">
                  <a:extLst>
                    <a:ext uri="{9D8B030D-6E8A-4147-A177-3AD203B41FA5}">
                      <a16:colId xmlns:a16="http://schemas.microsoft.com/office/drawing/2014/main" val="20000"/>
                    </a:ext>
                  </a:extLst>
                </a:gridCol>
                <a:gridCol w="1245300">
                  <a:extLst>
                    <a:ext uri="{9D8B030D-6E8A-4147-A177-3AD203B41FA5}">
                      <a16:colId xmlns:a16="http://schemas.microsoft.com/office/drawing/2014/main" val="20001"/>
                    </a:ext>
                  </a:extLst>
                </a:gridCol>
                <a:gridCol w="1376384">
                  <a:extLst>
                    <a:ext uri="{9D8B030D-6E8A-4147-A177-3AD203B41FA5}">
                      <a16:colId xmlns:a16="http://schemas.microsoft.com/office/drawing/2014/main" val="20002"/>
                    </a:ext>
                  </a:extLst>
                </a:gridCol>
                <a:gridCol w="1413250">
                  <a:extLst>
                    <a:ext uri="{9D8B030D-6E8A-4147-A177-3AD203B41FA5}">
                      <a16:colId xmlns:a16="http://schemas.microsoft.com/office/drawing/2014/main" val="20003"/>
                    </a:ext>
                  </a:extLst>
                </a:gridCol>
                <a:gridCol w="1294456">
                  <a:extLst>
                    <a:ext uri="{9D8B030D-6E8A-4147-A177-3AD203B41FA5}">
                      <a16:colId xmlns:a16="http://schemas.microsoft.com/office/drawing/2014/main" val="20004"/>
                    </a:ext>
                  </a:extLst>
                </a:gridCol>
                <a:gridCol w="1441925">
                  <a:extLst>
                    <a:ext uri="{9D8B030D-6E8A-4147-A177-3AD203B41FA5}">
                      <a16:colId xmlns:a16="http://schemas.microsoft.com/office/drawing/2014/main" val="20005"/>
                    </a:ext>
                  </a:extLst>
                </a:gridCol>
              </a:tblGrid>
              <a:tr h="335837">
                <a:tc>
                  <a:txBody>
                    <a:bodyPr/>
                    <a:lstStyle/>
                    <a:p>
                      <a:pPr algn="ctr" fontAlgn="b"/>
                      <a:endParaRPr lang="el-GR" sz="1100" b="1" i="0" u="none" strike="noStrike" dirty="0">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ΝΑΙ</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ΜΑΛΛΟΝ ΝΑΙ</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ΜΑΛΛΟΝ ΟΧΙ</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ΟΧΙ</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ΔΓ/ΔΑ</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extLst>
                  <a:ext uri="{0D108BD9-81ED-4DB2-BD59-A6C34878D82A}">
                    <a16:rowId xmlns:a16="http://schemas.microsoft.com/office/drawing/2014/main" val="10000"/>
                  </a:ext>
                </a:extLst>
              </a:tr>
              <a:tr h="335837">
                <a:tc>
                  <a:txBody>
                    <a:bodyPr/>
                    <a:lstStyle/>
                    <a:p>
                      <a:pPr algn="ctr" fontAlgn="b"/>
                      <a:r>
                        <a:rPr lang="el-GR" sz="1100" b="1" u="none" strike="noStrike" dirty="0">
                          <a:effectLst/>
                        </a:rPr>
                        <a:t>Ν.Δ.</a:t>
                      </a:r>
                      <a:endParaRPr lang="el-GR" sz="1100" b="1" i="0" u="none" strike="noStrike" dirty="0">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41,7</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33,1</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10,8</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12,4</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1,9</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extLst>
                  <a:ext uri="{0D108BD9-81ED-4DB2-BD59-A6C34878D82A}">
                    <a16:rowId xmlns:a16="http://schemas.microsoft.com/office/drawing/2014/main" val="10001"/>
                  </a:ext>
                </a:extLst>
              </a:tr>
              <a:tr h="335837">
                <a:tc>
                  <a:txBody>
                    <a:bodyPr/>
                    <a:lstStyle/>
                    <a:p>
                      <a:pPr algn="ctr" fontAlgn="b"/>
                      <a:r>
                        <a:rPr lang="el-GR" sz="1100" b="1" u="none" strike="noStrike" dirty="0">
                          <a:effectLst/>
                        </a:rPr>
                        <a:t>ΣΥΡΙΖΑ</a:t>
                      </a:r>
                      <a:endParaRPr lang="el-GR" sz="1100" b="1" i="0" u="none" strike="noStrike" dirty="0">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18,2</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30,0</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23,1</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25,9</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2,8</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extLst>
                  <a:ext uri="{0D108BD9-81ED-4DB2-BD59-A6C34878D82A}">
                    <a16:rowId xmlns:a16="http://schemas.microsoft.com/office/drawing/2014/main" val="10002"/>
                  </a:ext>
                </a:extLst>
              </a:tr>
              <a:tr h="607865">
                <a:tc>
                  <a:txBody>
                    <a:bodyPr/>
                    <a:lstStyle/>
                    <a:p>
                      <a:pPr algn="ctr" fontAlgn="b"/>
                      <a:r>
                        <a:rPr lang="el-GR" sz="1100" b="1" u="none" strike="noStrike" dirty="0">
                          <a:effectLst/>
                        </a:rPr>
                        <a:t>ΚΙΝΗΜΑ ΑΛΛΑΓΗΣ</a:t>
                      </a:r>
                      <a:endParaRPr lang="el-GR" sz="1100" b="1" i="0" u="none" strike="noStrike" dirty="0">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33,3</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39,7</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dirty="0">
                          <a:effectLst/>
                        </a:rPr>
                        <a:t>11,1</a:t>
                      </a:r>
                      <a:endParaRPr lang="el-GR" sz="1100" b="1" i="0" u="none" strike="noStrike" dirty="0">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14,3</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1,6</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extLst>
                  <a:ext uri="{0D108BD9-81ED-4DB2-BD59-A6C34878D82A}">
                    <a16:rowId xmlns:a16="http://schemas.microsoft.com/office/drawing/2014/main" val="10003"/>
                  </a:ext>
                </a:extLst>
              </a:tr>
              <a:tr h="335837">
                <a:tc>
                  <a:txBody>
                    <a:bodyPr/>
                    <a:lstStyle/>
                    <a:p>
                      <a:pPr algn="ctr" fontAlgn="b"/>
                      <a:r>
                        <a:rPr lang="el-GR" sz="1100" b="1" u="none" strike="noStrike" dirty="0">
                          <a:effectLst/>
                        </a:rPr>
                        <a:t>ΚΚΕ</a:t>
                      </a:r>
                      <a:endParaRPr lang="el-GR" sz="1100" b="1" i="0" u="none" strike="noStrike" dirty="0">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20,9</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27,9</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25,6</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dirty="0">
                          <a:effectLst/>
                        </a:rPr>
                        <a:t>20,9</a:t>
                      </a:r>
                      <a:endParaRPr lang="el-GR" sz="1100" b="1" i="0" u="none" strike="noStrike" dirty="0">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4,7</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extLst>
                  <a:ext uri="{0D108BD9-81ED-4DB2-BD59-A6C34878D82A}">
                    <a16:rowId xmlns:a16="http://schemas.microsoft.com/office/drawing/2014/main" val="10004"/>
                  </a:ext>
                </a:extLst>
              </a:tr>
              <a:tr h="335837">
                <a:tc>
                  <a:txBody>
                    <a:bodyPr/>
                    <a:lstStyle/>
                    <a:p>
                      <a:pPr algn="ctr" fontAlgn="b"/>
                      <a:r>
                        <a:rPr lang="el-GR" sz="1100" b="1" u="none" strike="noStrike" dirty="0">
                          <a:effectLst/>
                        </a:rPr>
                        <a:t>ΕΛΛΗΝΙΚΗ ΛΥΣΗ</a:t>
                      </a:r>
                      <a:endParaRPr lang="el-GR" sz="1100" b="1" i="0" u="none" strike="noStrike" dirty="0">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7,1</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42,9</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dirty="0">
                          <a:effectLst/>
                        </a:rPr>
                        <a:t>7,1</a:t>
                      </a:r>
                      <a:endParaRPr lang="el-GR" sz="1100" b="1" i="0" u="none" strike="noStrike" dirty="0">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42,9</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extLst>
                  <a:ext uri="{0D108BD9-81ED-4DB2-BD59-A6C34878D82A}">
                    <a16:rowId xmlns:a16="http://schemas.microsoft.com/office/drawing/2014/main" val="10005"/>
                  </a:ext>
                </a:extLst>
              </a:tr>
              <a:tr h="335837">
                <a:tc>
                  <a:txBody>
                    <a:bodyPr/>
                    <a:lstStyle/>
                    <a:p>
                      <a:pPr algn="ctr" fontAlgn="b"/>
                      <a:r>
                        <a:rPr lang="el-GR" sz="1100" b="1" u="none" strike="noStrike" dirty="0">
                          <a:effectLst/>
                        </a:rPr>
                        <a:t>ΜΕΡΑ 25</a:t>
                      </a:r>
                      <a:endParaRPr lang="el-GR" sz="1100" b="1" i="0" u="none" strike="noStrike" dirty="0">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18,5</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11,1</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63,0</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dirty="0">
                          <a:effectLst/>
                        </a:rPr>
                        <a:t>7,4</a:t>
                      </a:r>
                      <a:endParaRPr lang="el-GR" sz="1100" b="1" i="0" u="none" strike="noStrike" dirty="0">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extLst>
                  <a:ext uri="{0D108BD9-81ED-4DB2-BD59-A6C34878D82A}">
                    <a16:rowId xmlns:a16="http://schemas.microsoft.com/office/drawing/2014/main" val="10006"/>
                  </a:ext>
                </a:extLst>
              </a:tr>
            </a:tbl>
          </a:graphicData>
        </a:graphic>
      </p:graphicFrame>
      <p:pic>
        <p:nvPicPr>
          <p:cNvPr id="5" name="Picture 1">
            <a:extLst>
              <a:ext uri="{FF2B5EF4-FFF2-40B4-BE49-F238E27FC236}">
                <a16:creationId xmlns:a16="http://schemas.microsoft.com/office/drawing/2014/main" id="{66EF605C-FB1C-48E6-B312-0547B00D5598}"/>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30784" y="7406757"/>
            <a:ext cx="1027112" cy="561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6471428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744340" y="432319"/>
            <a:ext cx="9338072" cy="564431"/>
          </a:xfrm>
        </p:spPr>
        <p:txBody>
          <a:bodyPr>
            <a:normAutofit/>
          </a:bodyPr>
          <a:lstStyle/>
          <a:p>
            <a:r>
              <a:rPr lang="el-GR" sz="1600" b="1" dirty="0"/>
              <a:t>Ποιον θεωρείτε καταλληλότερο για Πρωθυπουργό</a:t>
            </a:r>
            <a:endParaRPr lang="en-US" sz="1600" b="1" dirty="0">
              <a:latin typeface="Cambria" pitchFamily="18" charset="0"/>
              <a:ea typeface="Cambria" pitchFamily="18" charset="0"/>
            </a:endParaRPr>
          </a:p>
        </p:txBody>
      </p:sp>
      <p:graphicFrame>
        <p:nvGraphicFramePr>
          <p:cNvPr id="4" name="Table 3"/>
          <p:cNvGraphicFramePr>
            <a:graphicFrameLocks noGrp="1"/>
          </p:cNvGraphicFramePr>
          <p:nvPr>
            <p:extLst>
              <p:ext uri="{D42A27DB-BD31-4B8C-83A1-F6EECF244321}">
                <p14:modId xmlns:p14="http://schemas.microsoft.com/office/powerpoint/2010/main" val="1513902302"/>
              </p:ext>
            </p:extLst>
          </p:nvPr>
        </p:nvGraphicFramePr>
        <p:xfrm>
          <a:off x="868772" y="1864426"/>
          <a:ext cx="8534400" cy="5177642"/>
        </p:xfrm>
        <a:graphic>
          <a:graphicData uri="http://schemas.openxmlformats.org/drawingml/2006/table">
            <a:tbl>
              <a:tblPr>
                <a:tableStyleId>{6E25E649-3F16-4E02-A733-19D2CDBF48F0}</a:tableStyleId>
              </a:tblPr>
              <a:tblGrid>
                <a:gridCol w="609600">
                  <a:extLst>
                    <a:ext uri="{9D8B030D-6E8A-4147-A177-3AD203B41FA5}">
                      <a16:colId xmlns:a16="http://schemas.microsoft.com/office/drawing/2014/main" val="20000"/>
                    </a:ext>
                  </a:extLst>
                </a:gridCol>
                <a:gridCol w="609600">
                  <a:extLst>
                    <a:ext uri="{9D8B030D-6E8A-4147-A177-3AD203B41FA5}">
                      <a16:colId xmlns:a16="http://schemas.microsoft.com/office/drawing/2014/main" val="20001"/>
                    </a:ext>
                  </a:extLst>
                </a:gridCol>
                <a:gridCol w="609600">
                  <a:extLst>
                    <a:ext uri="{9D8B030D-6E8A-4147-A177-3AD203B41FA5}">
                      <a16:colId xmlns:a16="http://schemas.microsoft.com/office/drawing/2014/main" val="20002"/>
                    </a:ext>
                  </a:extLst>
                </a:gridCol>
                <a:gridCol w="609600">
                  <a:extLst>
                    <a:ext uri="{9D8B030D-6E8A-4147-A177-3AD203B41FA5}">
                      <a16:colId xmlns:a16="http://schemas.microsoft.com/office/drawing/2014/main" val="20003"/>
                    </a:ext>
                  </a:extLst>
                </a:gridCol>
                <a:gridCol w="609600">
                  <a:extLst>
                    <a:ext uri="{9D8B030D-6E8A-4147-A177-3AD203B41FA5}">
                      <a16:colId xmlns:a16="http://schemas.microsoft.com/office/drawing/2014/main" val="20004"/>
                    </a:ext>
                  </a:extLst>
                </a:gridCol>
                <a:gridCol w="609600">
                  <a:extLst>
                    <a:ext uri="{9D8B030D-6E8A-4147-A177-3AD203B41FA5}">
                      <a16:colId xmlns:a16="http://schemas.microsoft.com/office/drawing/2014/main" val="20005"/>
                    </a:ext>
                  </a:extLst>
                </a:gridCol>
                <a:gridCol w="609600">
                  <a:extLst>
                    <a:ext uri="{9D8B030D-6E8A-4147-A177-3AD203B41FA5}">
                      <a16:colId xmlns:a16="http://schemas.microsoft.com/office/drawing/2014/main" val="20006"/>
                    </a:ext>
                  </a:extLst>
                </a:gridCol>
                <a:gridCol w="609600">
                  <a:extLst>
                    <a:ext uri="{9D8B030D-6E8A-4147-A177-3AD203B41FA5}">
                      <a16:colId xmlns:a16="http://schemas.microsoft.com/office/drawing/2014/main" val="20007"/>
                    </a:ext>
                  </a:extLst>
                </a:gridCol>
                <a:gridCol w="609600">
                  <a:extLst>
                    <a:ext uri="{9D8B030D-6E8A-4147-A177-3AD203B41FA5}">
                      <a16:colId xmlns:a16="http://schemas.microsoft.com/office/drawing/2014/main" val="20008"/>
                    </a:ext>
                  </a:extLst>
                </a:gridCol>
                <a:gridCol w="609600">
                  <a:extLst>
                    <a:ext uri="{9D8B030D-6E8A-4147-A177-3AD203B41FA5}">
                      <a16:colId xmlns:a16="http://schemas.microsoft.com/office/drawing/2014/main" val="20009"/>
                    </a:ext>
                  </a:extLst>
                </a:gridCol>
                <a:gridCol w="609600">
                  <a:extLst>
                    <a:ext uri="{9D8B030D-6E8A-4147-A177-3AD203B41FA5}">
                      <a16:colId xmlns:a16="http://schemas.microsoft.com/office/drawing/2014/main" val="20010"/>
                    </a:ext>
                  </a:extLst>
                </a:gridCol>
                <a:gridCol w="609600">
                  <a:extLst>
                    <a:ext uri="{9D8B030D-6E8A-4147-A177-3AD203B41FA5}">
                      <a16:colId xmlns:a16="http://schemas.microsoft.com/office/drawing/2014/main" val="20011"/>
                    </a:ext>
                  </a:extLst>
                </a:gridCol>
                <a:gridCol w="609600">
                  <a:extLst>
                    <a:ext uri="{9D8B030D-6E8A-4147-A177-3AD203B41FA5}">
                      <a16:colId xmlns:a16="http://schemas.microsoft.com/office/drawing/2014/main" val="20012"/>
                    </a:ext>
                  </a:extLst>
                </a:gridCol>
                <a:gridCol w="609600">
                  <a:extLst>
                    <a:ext uri="{9D8B030D-6E8A-4147-A177-3AD203B41FA5}">
                      <a16:colId xmlns:a16="http://schemas.microsoft.com/office/drawing/2014/main" val="20013"/>
                    </a:ext>
                  </a:extLst>
                </a:gridCol>
              </a:tblGrid>
              <a:tr h="352880">
                <a:tc>
                  <a:txBody>
                    <a:bodyPr/>
                    <a:lstStyle/>
                    <a:p>
                      <a:pPr algn="l" fontAlgn="b"/>
                      <a:endParaRPr lang="el-GR" sz="1100" b="0"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gridSpan="2">
                  <a:txBody>
                    <a:bodyPr/>
                    <a:lstStyle/>
                    <a:p>
                      <a:pPr algn="ctr" fontAlgn="b"/>
                      <a:r>
                        <a:rPr lang="el-GR" sz="1100" b="1" u="none" strike="noStrike" dirty="0">
                          <a:effectLst/>
                        </a:rPr>
                        <a:t>2019</a:t>
                      </a:r>
                      <a:endParaRPr lang="el-GR" sz="1100" b="1" i="0" u="none" strike="noStrike" dirty="0">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hMerge="1">
                  <a:txBody>
                    <a:bodyPr/>
                    <a:lstStyle/>
                    <a:p>
                      <a:endParaRPr lang="el-GR"/>
                    </a:p>
                  </a:txBody>
                  <a:tcPr/>
                </a:tc>
                <a:tc gridSpan="9">
                  <a:txBody>
                    <a:bodyPr/>
                    <a:lstStyle/>
                    <a:p>
                      <a:pPr algn="ctr" fontAlgn="b"/>
                      <a:r>
                        <a:rPr lang="el-GR" sz="1100" b="1" u="none" strike="noStrike" dirty="0">
                          <a:effectLst/>
                        </a:rPr>
                        <a:t>2020</a:t>
                      </a:r>
                      <a:endParaRPr lang="el-GR" sz="1100" b="1" i="0" u="none" strike="noStrike" dirty="0">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gridSpan="2">
                  <a:txBody>
                    <a:bodyPr/>
                    <a:lstStyle/>
                    <a:p>
                      <a:pPr algn="ctr" fontAlgn="b"/>
                      <a:r>
                        <a:rPr lang="el-GR" sz="1100" b="1" u="none" strike="noStrike" dirty="0">
                          <a:effectLst/>
                        </a:rPr>
                        <a:t>2021</a:t>
                      </a:r>
                      <a:endParaRPr lang="el-GR" sz="1100" b="1" i="0" u="none" strike="noStrike" dirty="0">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hMerge="1">
                  <a:txBody>
                    <a:bodyPr/>
                    <a:lstStyle/>
                    <a:p>
                      <a:endParaRPr lang="el-GR"/>
                    </a:p>
                  </a:txBody>
                  <a:tcPr/>
                </a:tc>
                <a:extLst>
                  <a:ext uri="{0D108BD9-81ED-4DB2-BD59-A6C34878D82A}">
                    <a16:rowId xmlns:a16="http://schemas.microsoft.com/office/drawing/2014/main" val="10000"/>
                  </a:ext>
                </a:extLst>
              </a:tr>
              <a:tr h="1783269">
                <a:tc>
                  <a:txBody>
                    <a:bodyPr/>
                    <a:lstStyle/>
                    <a:p>
                      <a:pPr algn="l" rtl="0" fontAlgn="b"/>
                      <a:r>
                        <a:rPr lang="el-GR" sz="1100" u="none" strike="noStrike">
                          <a:effectLst/>
                        </a:rPr>
                        <a:t> </a:t>
                      </a:r>
                      <a:endParaRPr lang="el-GR" sz="1100" b="0"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rtl="0" fontAlgn="b"/>
                      <a:r>
                        <a:rPr lang="el-GR" sz="1100" b="1" u="none" strike="noStrike" dirty="0">
                          <a:effectLst/>
                        </a:rPr>
                        <a:t>ΣΕΠΤΕΜΒΡΙΟΣ</a:t>
                      </a:r>
                      <a:endParaRPr lang="el-GR" sz="1100" b="1" i="0" u="none" strike="noStrike" dirty="0">
                        <a:solidFill>
                          <a:srgbClr val="000000"/>
                        </a:solidFill>
                        <a:effectLst/>
                        <a:latin typeface="Calibri"/>
                      </a:endParaRPr>
                    </a:p>
                  </a:txBody>
                  <a:tcPr marL="9525" marR="9525" marT="9525" marB="0" vert="vert27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rtl="0" fontAlgn="b"/>
                      <a:r>
                        <a:rPr lang="el-GR" sz="1100" b="1" u="none" strike="noStrike" dirty="0">
                          <a:effectLst/>
                        </a:rPr>
                        <a:t>ΟΚΤΩΒΡΙΟΣ</a:t>
                      </a:r>
                      <a:endParaRPr lang="el-GR" sz="1100" b="1" i="0" u="none" strike="noStrike" dirty="0">
                        <a:solidFill>
                          <a:srgbClr val="000000"/>
                        </a:solidFill>
                        <a:effectLst/>
                        <a:latin typeface="Calibri"/>
                      </a:endParaRPr>
                    </a:p>
                  </a:txBody>
                  <a:tcPr marL="9525" marR="9525" marT="9525" marB="0" vert="vert27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rtl="0" fontAlgn="b"/>
                      <a:r>
                        <a:rPr lang="el-GR" sz="1100" b="1" u="none" strike="noStrike" dirty="0">
                          <a:effectLst/>
                        </a:rPr>
                        <a:t>ΝΟΕΜΒΡΙΟΣ</a:t>
                      </a:r>
                      <a:endParaRPr lang="el-GR" sz="1100" b="1" i="0" u="none" strike="noStrike" dirty="0">
                        <a:solidFill>
                          <a:srgbClr val="000000"/>
                        </a:solidFill>
                        <a:effectLst/>
                        <a:latin typeface="Calibri"/>
                      </a:endParaRPr>
                    </a:p>
                  </a:txBody>
                  <a:tcPr marL="9525" marR="9525" marT="9525" marB="0" vert="vert27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rtl="0" fontAlgn="b"/>
                      <a:r>
                        <a:rPr lang="el-GR" sz="1100" b="1" u="none" strike="noStrike" dirty="0">
                          <a:effectLst/>
                        </a:rPr>
                        <a:t>ΙΑΝΟΥΑΡΙΟΣ</a:t>
                      </a:r>
                      <a:endParaRPr lang="el-GR" sz="1100" b="1" i="0" u="none" strike="noStrike" dirty="0">
                        <a:solidFill>
                          <a:srgbClr val="000000"/>
                        </a:solidFill>
                        <a:effectLst/>
                        <a:latin typeface="Calibri"/>
                      </a:endParaRPr>
                    </a:p>
                  </a:txBody>
                  <a:tcPr marL="9525" marR="9525" marT="9525" marB="0" vert="vert27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rtl="0" fontAlgn="b"/>
                      <a:r>
                        <a:rPr lang="el-GR" sz="1100" b="1" u="none" strike="noStrike" dirty="0">
                          <a:effectLst/>
                        </a:rPr>
                        <a:t>ΜΑΡΤΙΟΣ</a:t>
                      </a:r>
                      <a:endParaRPr lang="el-GR" sz="1100" b="1" i="0" u="none" strike="noStrike" dirty="0">
                        <a:solidFill>
                          <a:srgbClr val="000000"/>
                        </a:solidFill>
                        <a:effectLst/>
                        <a:latin typeface="Calibri"/>
                      </a:endParaRPr>
                    </a:p>
                  </a:txBody>
                  <a:tcPr marL="9525" marR="9525" marT="9525" marB="0" vert="vert27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rtl="0" fontAlgn="b"/>
                      <a:r>
                        <a:rPr lang="el-GR" sz="1100" b="1" u="none" strike="noStrike" dirty="0">
                          <a:effectLst/>
                        </a:rPr>
                        <a:t>ΜΑΙΟΣ</a:t>
                      </a:r>
                      <a:endParaRPr lang="el-GR" sz="1100" b="1" i="0" u="none" strike="noStrike" dirty="0">
                        <a:solidFill>
                          <a:srgbClr val="000000"/>
                        </a:solidFill>
                        <a:effectLst/>
                        <a:latin typeface="Calibri"/>
                      </a:endParaRPr>
                    </a:p>
                  </a:txBody>
                  <a:tcPr marL="9525" marR="9525" marT="9525" marB="0" vert="vert27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rtl="0" fontAlgn="b"/>
                      <a:r>
                        <a:rPr lang="el-GR" sz="1100" b="1" u="none" strike="noStrike" dirty="0">
                          <a:effectLst/>
                        </a:rPr>
                        <a:t>ΙΟΥΝΙΟΣ</a:t>
                      </a:r>
                      <a:endParaRPr lang="el-GR" sz="1100" b="1" i="0" u="none" strike="noStrike" dirty="0">
                        <a:solidFill>
                          <a:srgbClr val="000000"/>
                        </a:solidFill>
                        <a:effectLst/>
                        <a:latin typeface="Calibri"/>
                      </a:endParaRPr>
                    </a:p>
                  </a:txBody>
                  <a:tcPr marL="9525" marR="9525" marT="9525" marB="0" vert="vert27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rtl="0" fontAlgn="b"/>
                      <a:r>
                        <a:rPr lang="el-GR" sz="1100" b="1" u="none" strike="noStrike" dirty="0">
                          <a:effectLst/>
                        </a:rPr>
                        <a:t>ΙΟΥΛΙΟΣ</a:t>
                      </a:r>
                      <a:endParaRPr lang="el-GR" sz="1100" b="1" i="0" u="none" strike="noStrike" dirty="0">
                        <a:solidFill>
                          <a:srgbClr val="000000"/>
                        </a:solidFill>
                        <a:effectLst/>
                        <a:latin typeface="Calibri"/>
                      </a:endParaRPr>
                    </a:p>
                  </a:txBody>
                  <a:tcPr marL="9525" marR="9525" marT="9525" marB="0" vert="vert27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rtl="0" fontAlgn="b"/>
                      <a:r>
                        <a:rPr lang="el-GR" sz="1100" b="1" u="none" strike="noStrike" dirty="0">
                          <a:effectLst/>
                        </a:rPr>
                        <a:t>ΣΕΠΤΕΜΒΡΙΟΣ</a:t>
                      </a:r>
                      <a:endParaRPr lang="el-GR" sz="1100" b="1" i="0" u="none" strike="noStrike" dirty="0">
                        <a:solidFill>
                          <a:srgbClr val="000000"/>
                        </a:solidFill>
                        <a:effectLst/>
                        <a:latin typeface="Calibri"/>
                      </a:endParaRPr>
                    </a:p>
                  </a:txBody>
                  <a:tcPr marL="9525" marR="9525" marT="9525" marB="0" vert="vert27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rtl="0" fontAlgn="b"/>
                      <a:r>
                        <a:rPr lang="el-GR" sz="1100" b="1" u="none" strike="noStrike" dirty="0">
                          <a:effectLst/>
                        </a:rPr>
                        <a:t>ΟΚΤΩΒΡΙΟΣ</a:t>
                      </a:r>
                      <a:endParaRPr lang="el-GR" sz="1100" b="1" i="0" u="none" strike="noStrike" dirty="0">
                        <a:solidFill>
                          <a:srgbClr val="000000"/>
                        </a:solidFill>
                        <a:effectLst/>
                        <a:latin typeface="Calibri"/>
                      </a:endParaRPr>
                    </a:p>
                  </a:txBody>
                  <a:tcPr marL="9525" marR="9525" marT="9525" marB="0" vert="vert27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rtl="0" fontAlgn="b"/>
                      <a:r>
                        <a:rPr lang="el-GR" sz="1100" b="1" u="none" strike="noStrike" dirty="0">
                          <a:effectLst/>
                        </a:rPr>
                        <a:t>ΝΟΕΜΒΡΙΟΣ</a:t>
                      </a:r>
                      <a:endParaRPr lang="el-GR" sz="1100" b="1" i="0" u="none" strike="noStrike" dirty="0">
                        <a:solidFill>
                          <a:srgbClr val="000000"/>
                        </a:solidFill>
                        <a:effectLst/>
                        <a:latin typeface="Calibri"/>
                      </a:endParaRPr>
                    </a:p>
                  </a:txBody>
                  <a:tcPr marL="9525" marR="9525" marT="9525" marB="0" vert="vert27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rtl="0" fontAlgn="b"/>
                      <a:r>
                        <a:rPr lang="el-GR" sz="1100" b="1" u="none" strike="noStrike" dirty="0">
                          <a:effectLst/>
                        </a:rPr>
                        <a:t>ΙΑΝΟΥΑΡΙΟΣ</a:t>
                      </a:r>
                      <a:endParaRPr lang="el-GR" sz="1100" b="1" i="0" u="none" strike="noStrike" dirty="0">
                        <a:solidFill>
                          <a:srgbClr val="000000"/>
                        </a:solidFill>
                        <a:effectLst/>
                        <a:latin typeface="Calibri"/>
                      </a:endParaRPr>
                    </a:p>
                  </a:txBody>
                  <a:tcPr marL="9525" marR="9525" marT="9525" marB="0" vert="vert27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rtl="0" fontAlgn="b"/>
                      <a:r>
                        <a:rPr lang="el-GR" sz="1100" b="1" u="none" strike="noStrike" dirty="0">
                          <a:effectLst/>
                        </a:rPr>
                        <a:t>ΜΑΡΤΙΟΣ</a:t>
                      </a:r>
                      <a:endParaRPr lang="el-GR" sz="1100" b="1" i="0" u="none" strike="noStrike" dirty="0">
                        <a:solidFill>
                          <a:srgbClr val="000000"/>
                        </a:solidFill>
                        <a:effectLst/>
                        <a:latin typeface="Calibri"/>
                      </a:endParaRPr>
                    </a:p>
                  </a:txBody>
                  <a:tcPr marL="9525" marR="9525" marT="9525" marB="0" vert="vert27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extLst>
                  <a:ext uri="{0D108BD9-81ED-4DB2-BD59-A6C34878D82A}">
                    <a16:rowId xmlns:a16="http://schemas.microsoft.com/office/drawing/2014/main" val="10001"/>
                  </a:ext>
                </a:extLst>
              </a:tr>
              <a:tr h="1344306">
                <a:tc>
                  <a:txBody>
                    <a:bodyPr/>
                    <a:lstStyle/>
                    <a:p>
                      <a:pPr algn="ctr" rtl="0" fontAlgn="b"/>
                      <a:r>
                        <a:rPr lang="el-GR" sz="1100" b="1" u="none" strike="noStrike" dirty="0">
                          <a:effectLst/>
                        </a:rPr>
                        <a:t>Τον Κυριάκο Μητσοτάκη</a:t>
                      </a:r>
                      <a:endParaRPr lang="el-GR" sz="1100" b="1" i="0" u="none" strike="noStrike" dirty="0">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rtl="0" fontAlgn="b"/>
                      <a:r>
                        <a:rPr lang="el-GR" sz="1100" u="none" strike="noStrike">
                          <a:effectLst/>
                        </a:rPr>
                        <a:t>50,6</a:t>
                      </a:r>
                      <a:endParaRPr lang="el-GR" sz="1100" b="0"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rtl="0" fontAlgn="b"/>
                      <a:r>
                        <a:rPr lang="el-GR" sz="1100" u="none" strike="noStrike">
                          <a:effectLst/>
                        </a:rPr>
                        <a:t>45</a:t>
                      </a:r>
                      <a:endParaRPr lang="el-GR" sz="1100" b="0"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rtl="0" fontAlgn="b"/>
                      <a:r>
                        <a:rPr lang="el-GR" sz="1100" u="none" strike="noStrike">
                          <a:effectLst/>
                        </a:rPr>
                        <a:t>49,9</a:t>
                      </a:r>
                      <a:endParaRPr lang="el-GR" sz="1100" b="0"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rtl="0" fontAlgn="b"/>
                      <a:r>
                        <a:rPr lang="el-GR" sz="1100" u="none" strike="noStrike">
                          <a:effectLst/>
                        </a:rPr>
                        <a:t>46,2</a:t>
                      </a:r>
                      <a:endParaRPr lang="el-GR" sz="1100" b="0"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rtl="0" fontAlgn="b"/>
                      <a:r>
                        <a:rPr lang="el-GR" sz="1100" u="none" strike="noStrike" dirty="0">
                          <a:effectLst/>
                        </a:rPr>
                        <a:t>51</a:t>
                      </a:r>
                      <a:endParaRPr lang="el-GR" sz="1100" b="0" i="0" u="none" strike="noStrike" dirty="0">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rtl="0" fontAlgn="b"/>
                      <a:r>
                        <a:rPr lang="el-GR" sz="1100" u="none" strike="noStrike">
                          <a:effectLst/>
                        </a:rPr>
                        <a:t>52</a:t>
                      </a:r>
                      <a:endParaRPr lang="el-GR" sz="1100" b="0"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rtl="0" fontAlgn="b"/>
                      <a:r>
                        <a:rPr lang="el-GR" sz="1100" u="none" strike="noStrike">
                          <a:effectLst/>
                        </a:rPr>
                        <a:t>56</a:t>
                      </a:r>
                      <a:endParaRPr lang="el-GR" sz="1100" b="0"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rtl="0" fontAlgn="b"/>
                      <a:r>
                        <a:rPr lang="el-GR" sz="1100" u="none" strike="noStrike">
                          <a:effectLst/>
                        </a:rPr>
                        <a:t>51,5</a:t>
                      </a:r>
                      <a:endParaRPr lang="el-GR" sz="1100" b="0"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rtl="0" fontAlgn="b"/>
                      <a:r>
                        <a:rPr lang="el-GR" sz="1100" u="none" strike="noStrike">
                          <a:effectLst/>
                        </a:rPr>
                        <a:t>52,7</a:t>
                      </a:r>
                      <a:endParaRPr lang="el-GR" sz="1100" b="0"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rtl="0" fontAlgn="b"/>
                      <a:r>
                        <a:rPr lang="el-GR" sz="1100" u="none" strike="noStrike">
                          <a:effectLst/>
                        </a:rPr>
                        <a:t>49,4</a:t>
                      </a:r>
                      <a:endParaRPr lang="el-GR" sz="1100" b="0"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rtl="0" fontAlgn="b"/>
                      <a:r>
                        <a:rPr lang="el-GR" sz="1100" u="none" strike="noStrike">
                          <a:effectLst/>
                        </a:rPr>
                        <a:t>50,4</a:t>
                      </a:r>
                      <a:endParaRPr lang="el-GR" sz="1100" b="0"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rtl="0" fontAlgn="b"/>
                      <a:r>
                        <a:rPr lang="el-GR" sz="1100" u="none" strike="noStrike">
                          <a:effectLst/>
                        </a:rPr>
                        <a:t>51,2</a:t>
                      </a:r>
                      <a:endParaRPr lang="el-GR" sz="1100" b="0"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rtl="0" fontAlgn="b"/>
                      <a:r>
                        <a:rPr lang="el-GR" sz="1100" u="none" strike="noStrike">
                          <a:effectLst/>
                        </a:rPr>
                        <a:t>47,8</a:t>
                      </a:r>
                      <a:endParaRPr lang="el-GR" sz="1100" b="0"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extLst>
                  <a:ext uri="{0D108BD9-81ED-4DB2-BD59-A6C34878D82A}">
                    <a16:rowId xmlns:a16="http://schemas.microsoft.com/office/drawing/2014/main" val="10002"/>
                  </a:ext>
                </a:extLst>
              </a:tr>
              <a:tr h="1008230">
                <a:tc>
                  <a:txBody>
                    <a:bodyPr/>
                    <a:lstStyle/>
                    <a:p>
                      <a:pPr algn="ctr" rtl="0" fontAlgn="b"/>
                      <a:r>
                        <a:rPr lang="el-GR" sz="1100" b="1" u="none" strike="noStrike" dirty="0">
                          <a:effectLst/>
                        </a:rPr>
                        <a:t>Τον Αλέξη Τσίπρα</a:t>
                      </a:r>
                      <a:endParaRPr lang="el-GR" sz="1100" b="1" i="0" u="none" strike="noStrike" dirty="0">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rtl="0" fontAlgn="b"/>
                      <a:r>
                        <a:rPr lang="el-GR" sz="1100" u="none" strike="noStrike">
                          <a:effectLst/>
                        </a:rPr>
                        <a:t>20,8</a:t>
                      </a:r>
                      <a:endParaRPr lang="el-GR" sz="1100" b="0"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rtl="0" fontAlgn="b"/>
                      <a:r>
                        <a:rPr lang="el-GR" sz="1100" u="none" strike="noStrike">
                          <a:effectLst/>
                        </a:rPr>
                        <a:t>21</a:t>
                      </a:r>
                      <a:endParaRPr lang="el-GR" sz="1100" b="0"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rtl="0" fontAlgn="b"/>
                      <a:r>
                        <a:rPr lang="el-GR" sz="1100" u="none" strike="noStrike">
                          <a:effectLst/>
                        </a:rPr>
                        <a:t>16,8</a:t>
                      </a:r>
                      <a:endParaRPr lang="el-GR" sz="1100" b="0"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rtl="0" fontAlgn="b"/>
                      <a:r>
                        <a:rPr lang="el-GR" sz="1100" u="none" strike="noStrike">
                          <a:effectLst/>
                        </a:rPr>
                        <a:t>20</a:t>
                      </a:r>
                      <a:endParaRPr lang="el-GR" sz="1100" b="0"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rtl="0" fontAlgn="b"/>
                      <a:r>
                        <a:rPr lang="el-GR" sz="1100" u="none" strike="noStrike">
                          <a:effectLst/>
                        </a:rPr>
                        <a:t>20</a:t>
                      </a:r>
                      <a:endParaRPr lang="el-GR" sz="1100" b="0"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rtl="0" fontAlgn="b"/>
                      <a:r>
                        <a:rPr lang="el-GR" sz="1100" u="none" strike="noStrike">
                          <a:effectLst/>
                        </a:rPr>
                        <a:t>19,5</a:t>
                      </a:r>
                      <a:endParaRPr lang="el-GR" sz="1100" b="0"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rtl="0" fontAlgn="b"/>
                      <a:r>
                        <a:rPr lang="el-GR" sz="1100" u="none" strike="noStrike">
                          <a:effectLst/>
                        </a:rPr>
                        <a:t>19,2</a:t>
                      </a:r>
                      <a:endParaRPr lang="el-GR" sz="1100" b="0"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rtl="0" fontAlgn="b"/>
                      <a:r>
                        <a:rPr lang="el-GR" sz="1100" u="none" strike="noStrike">
                          <a:effectLst/>
                        </a:rPr>
                        <a:t>19,2</a:t>
                      </a:r>
                      <a:endParaRPr lang="el-GR" sz="1100" b="0"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rtl="0" fontAlgn="b"/>
                      <a:r>
                        <a:rPr lang="el-GR" sz="1100" u="none" strike="noStrike">
                          <a:effectLst/>
                        </a:rPr>
                        <a:t>19,4</a:t>
                      </a:r>
                      <a:endParaRPr lang="el-GR" sz="1100" b="0"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rtl="0" fontAlgn="b"/>
                      <a:r>
                        <a:rPr lang="el-GR" sz="1100" u="none" strike="noStrike">
                          <a:effectLst/>
                        </a:rPr>
                        <a:t>17,3</a:t>
                      </a:r>
                      <a:endParaRPr lang="el-GR" sz="1100" b="0"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rtl="0" fontAlgn="b"/>
                      <a:r>
                        <a:rPr lang="el-GR" sz="1100" u="none" strike="noStrike">
                          <a:effectLst/>
                        </a:rPr>
                        <a:t>18,2</a:t>
                      </a:r>
                      <a:endParaRPr lang="el-GR" sz="1100" b="0"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rtl="0" fontAlgn="b"/>
                      <a:r>
                        <a:rPr lang="el-GR" sz="1100" u="none" strike="noStrike">
                          <a:effectLst/>
                        </a:rPr>
                        <a:t>19,8</a:t>
                      </a:r>
                      <a:endParaRPr lang="el-GR" sz="1100" b="0"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rtl="0" fontAlgn="b"/>
                      <a:r>
                        <a:rPr lang="el-GR" sz="1100" u="none" strike="noStrike">
                          <a:effectLst/>
                        </a:rPr>
                        <a:t>17,8</a:t>
                      </a:r>
                      <a:endParaRPr lang="el-GR" sz="1100" b="0"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extLst>
                  <a:ext uri="{0D108BD9-81ED-4DB2-BD59-A6C34878D82A}">
                    <a16:rowId xmlns:a16="http://schemas.microsoft.com/office/drawing/2014/main" val="10003"/>
                  </a:ext>
                </a:extLst>
              </a:tr>
              <a:tr h="336077">
                <a:tc>
                  <a:txBody>
                    <a:bodyPr/>
                    <a:lstStyle/>
                    <a:p>
                      <a:pPr algn="ctr" rtl="0" fontAlgn="b"/>
                      <a:r>
                        <a:rPr lang="el-GR" sz="1100" b="1" u="none" strike="noStrike" dirty="0">
                          <a:effectLst/>
                        </a:rPr>
                        <a:t>Κανέναν</a:t>
                      </a:r>
                      <a:endParaRPr lang="el-GR" sz="1100" b="1" i="0" u="none" strike="noStrike" dirty="0">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rtl="0" fontAlgn="b"/>
                      <a:r>
                        <a:rPr lang="el-GR" sz="1100" u="none" strike="noStrike">
                          <a:effectLst/>
                        </a:rPr>
                        <a:t>22,6</a:t>
                      </a:r>
                      <a:endParaRPr lang="el-GR" sz="1100" b="0"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rtl="0" fontAlgn="b"/>
                      <a:r>
                        <a:rPr lang="el-GR" sz="1100" u="none" strike="noStrike">
                          <a:effectLst/>
                        </a:rPr>
                        <a:t>30,2</a:t>
                      </a:r>
                      <a:endParaRPr lang="el-GR" sz="1100" b="0"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rtl="0" fontAlgn="b"/>
                      <a:r>
                        <a:rPr lang="el-GR" sz="1100" u="none" strike="noStrike">
                          <a:effectLst/>
                        </a:rPr>
                        <a:t>29,8</a:t>
                      </a:r>
                      <a:endParaRPr lang="el-GR" sz="1100" b="0"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rtl="0" fontAlgn="b"/>
                      <a:r>
                        <a:rPr lang="el-GR" sz="1100" u="none" strike="noStrike">
                          <a:effectLst/>
                        </a:rPr>
                        <a:t>28,6</a:t>
                      </a:r>
                      <a:endParaRPr lang="el-GR" sz="1100" b="0"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rtl="0" fontAlgn="b"/>
                      <a:r>
                        <a:rPr lang="el-GR" sz="1100" u="none" strike="noStrike">
                          <a:effectLst/>
                        </a:rPr>
                        <a:t>19</a:t>
                      </a:r>
                      <a:endParaRPr lang="el-GR" sz="1100" b="0"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rtl="0" fontAlgn="b"/>
                      <a:r>
                        <a:rPr lang="el-GR" sz="1100" u="none" strike="noStrike">
                          <a:effectLst/>
                        </a:rPr>
                        <a:t>21</a:t>
                      </a:r>
                      <a:endParaRPr lang="el-GR" sz="1100" b="0"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rtl="0" fontAlgn="b"/>
                      <a:r>
                        <a:rPr lang="el-GR" sz="1100" u="none" strike="noStrike">
                          <a:effectLst/>
                        </a:rPr>
                        <a:t>20,3</a:t>
                      </a:r>
                      <a:endParaRPr lang="el-GR" sz="1100" b="0"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rtl="0" fontAlgn="b"/>
                      <a:r>
                        <a:rPr lang="el-GR" sz="1100" u="none" strike="noStrike">
                          <a:effectLst/>
                        </a:rPr>
                        <a:t>26,9</a:t>
                      </a:r>
                      <a:endParaRPr lang="el-GR" sz="1100" b="0"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rtl="0" fontAlgn="b"/>
                      <a:r>
                        <a:rPr lang="el-GR" sz="1100" u="none" strike="noStrike">
                          <a:effectLst/>
                        </a:rPr>
                        <a:t>23,9</a:t>
                      </a:r>
                      <a:endParaRPr lang="el-GR" sz="1100" b="0"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rtl="0" fontAlgn="b"/>
                      <a:r>
                        <a:rPr lang="el-GR" sz="1100" u="none" strike="noStrike">
                          <a:effectLst/>
                        </a:rPr>
                        <a:t>30,4</a:t>
                      </a:r>
                      <a:endParaRPr lang="el-GR" sz="1100" b="0"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rtl="0" fontAlgn="b"/>
                      <a:r>
                        <a:rPr lang="el-GR" sz="1100" u="none" strike="noStrike">
                          <a:effectLst/>
                        </a:rPr>
                        <a:t>26,1</a:t>
                      </a:r>
                      <a:endParaRPr lang="el-GR" sz="1100" b="0"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rtl="0" fontAlgn="b"/>
                      <a:r>
                        <a:rPr lang="el-GR" sz="1100" u="none" strike="noStrike">
                          <a:effectLst/>
                        </a:rPr>
                        <a:t>24,1</a:t>
                      </a:r>
                      <a:endParaRPr lang="el-GR" sz="1100" b="0"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rtl="0" fontAlgn="b"/>
                      <a:r>
                        <a:rPr lang="el-GR" sz="1100" u="none" strike="noStrike">
                          <a:effectLst/>
                        </a:rPr>
                        <a:t>29,1</a:t>
                      </a:r>
                      <a:endParaRPr lang="el-GR" sz="1100" b="0"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extLst>
                  <a:ext uri="{0D108BD9-81ED-4DB2-BD59-A6C34878D82A}">
                    <a16:rowId xmlns:a16="http://schemas.microsoft.com/office/drawing/2014/main" val="10004"/>
                  </a:ext>
                </a:extLst>
              </a:tr>
              <a:tr h="352880">
                <a:tc>
                  <a:txBody>
                    <a:bodyPr/>
                    <a:lstStyle/>
                    <a:p>
                      <a:pPr algn="ctr" rtl="0" fontAlgn="b"/>
                      <a:r>
                        <a:rPr lang="el-GR" sz="1100" b="1" u="none" strike="noStrike" dirty="0">
                          <a:effectLst/>
                        </a:rPr>
                        <a:t>ΔΓ/ ΔΑ</a:t>
                      </a:r>
                      <a:endParaRPr lang="el-GR" sz="1100" b="1" i="0" u="none" strike="noStrike" dirty="0">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rtl="0" fontAlgn="b"/>
                      <a:r>
                        <a:rPr lang="el-GR" sz="1100" u="none" strike="noStrike">
                          <a:effectLst/>
                        </a:rPr>
                        <a:t>6</a:t>
                      </a:r>
                      <a:endParaRPr lang="el-GR" sz="1100" b="0"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rtl="0" fontAlgn="b"/>
                      <a:r>
                        <a:rPr lang="el-GR" sz="1100" u="none" strike="noStrike">
                          <a:effectLst/>
                        </a:rPr>
                        <a:t>3,8</a:t>
                      </a:r>
                      <a:endParaRPr lang="el-GR" sz="1100" b="0"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rtl="0" fontAlgn="b"/>
                      <a:r>
                        <a:rPr lang="el-GR" sz="1100" u="none" strike="noStrike">
                          <a:effectLst/>
                        </a:rPr>
                        <a:t>3,5</a:t>
                      </a:r>
                      <a:endParaRPr lang="el-GR" sz="1100" b="0"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rtl="0" fontAlgn="b"/>
                      <a:r>
                        <a:rPr lang="el-GR" sz="1100" u="none" strike="noStrike">
                          <a:effectLst/>
                        </a:rPr>
                        <a:t>5,1</a:t>
                      </a:r>
                      <a:endParaRPr lang="el-GR" sz="1100" b="0"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rtl="0" fontAlgn="b"/>
                      <a:r>
                        <a:rPr lang="el-GR" sz="1100" u="none" strike="noStrike">
                          <a:effectLst/>
                        </a:rPr>
                        <a:t>10</a:t>
                      </a:r>
                      <a:endParaRPr lang="el-GR" sz="1100" b="0"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rtl="0" fontAlgn="b"/>
                      <a:r>
                        <a:rPr lang="el-GR" sz="1100" u="none" strike="noStrike">
                          <a:effectLst/>
                        </a:rPr>
                        <a:t>7,5</a:t>
                      </a:r>
                      <a:endParaRPr lang="el-GR" sz="1100" b="0"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rtl="0" fontAlgn="b"/>
                      <a:r>
                        <a:rPr lang="el-GR" sz="1100" u="none" strike="noStrike">
                          <a:effectLst/>
                        </a:rPr>
                        <a:t>4,5</a:t>
                      </a:r>
                      <a:endParaRPr lang="el-GR" sz="1100" b="0"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rtl="0" fontAlgn="b"/>
                      <a:r>
                        <a:rPr lang="el-GR" sz="1100" u="none" strike="noStrike">
                          <a:effectLst/>
                        </a:rPr>
                        <a:t>2,5</a:t>
                      </a:r>
                      <a:endParaRPr lang="el-GR" sz="1100" b="0"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rtl="0" fontAlgn="b"/>
                      <a:r>
                        <a:rPr lang="el-GR" sz="1100" u="none" strike="noStrike">
                          <a:effectLst/>
                        </a:rPr>
                        <a:t>4</a:t>
                      </a:r>
                      <a:endParaRPr lang="el-GR" sz="1100" b="0"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rtl="0" fontAlgn="b"/>
                      <a:r>
                        <a:rPr lang="el-GR" sz="1100" u="none" strike="noStrike">
                          <a:effectLst/>
                        </a:rPr>
                        <a:t>3</a:t>
                      </a:r>
                      <a:endParaRPr lang="el-GR" sz="1100" b="0"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rtl="0" fontAlgn="b"/>
                      <a:r>
                        <a:rPr lang="el-GR" sz="1100" u="none" strike="noStrike">
                          <a:effectLst/>
                        </a:rPr>
                        <a:t>5,3</a:t>
                      </a:r>
                      <a:endParaRPr lang="el-GR" sz="1100" b="0"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rtl="0" fontAlgn="b"/>
                      <a:r>
                        <a:rPr lang="el-GR" sz="1100" u="none" strike="noStrike">
                          <a:effectLst/>
                        </a:rPr>
                        <a:t>2,5</a:t>
                      </a:r>
                      <a:endParaRPr lang="el-GR" sz="1100" b="0"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rtl="0" fontAlgn="b"/>
                      <a:r>
                        <a:rPr lang="el-GR" sz="1100" u="none" strike="noStrike" dirty="0">
                          <a:effectLst/>
                        </a:rPr>
                        <a:t>5,3</a:t>
                      </a:r>
                      <a:endParaRPr lang="el-GR" sz="1100" b="0" i="0" u="none" strike="noStrike" dirty="0">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extLst>
                  <a:ext uri="{0D108BD9-81ED-4DB2-BD59-A6C34878D82A}">
                    <a16:rowId xmlns:a16="http://schemas.microsoft.com/office/drawing/2014/main" val="10005"/>
                  </a:ext>
                </a:extLst>
              </a:tr>
            </a:tbl>
          </a:graphicData>
        </a:graphic>
      </p:graphicFrame>
      <p:pic>
        <p:nvPicPr>
          <p:cNvPr id="5" name="Picture 1">
            <a:extLst>
              <a:ext uri="{FF2B5EF4-FFF2-40B4-BE49-F238E27FC236}">
                <a16:creationId xmlns:a16="http://schemas.microsoft.com/office/drawing/2014/main" id="{B29195F7-9503-4C06-8EF8-B44981FB4CD9}"/>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30784" y="7406757"/>
            <a:ext cx="1027112" cy="561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1241864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744340" y="432319"/>
            <a:ext cx="9338072" cy="564431"/>
          </a:xfrm>
        </p:spPr>
        <p:txBody>
          <a:bodyPr>
            <a:normAutofit/>
          </a:bodyPr>
          <a:lstStyle/>
          <a:p>
            <a:r>
              <a:rPr lang="el-GR" sz="1600" b="1" dirty="0"/>
              <a:t>Ποιον θεωρείτε καταλληλότερο για Πρωθυπουργό</a:t>
            </a:r>
            <a:endParaRPr lang="en-US" sz="1600" b="1" dirty="0">
              <a:latin typeface="Cambria" pitchFamily="18" charset="0"/>
              <a:ea typeface="Cambria" pitchFamily="18" charset="0"/>
            </a:endParaRPr>
          </a:p>
        </p:txBody>
      </p:sp>
      <p:graphicFrame>
        <p:nvGraphicFramePr>
          <p:cNvPr id="5" name="Chart 4"/>
          <p:cNvGraphicFramePr>
            <a:graphicFrameLocks/>
          </p:cNvGraphicFramePr>
          <p:nvPr>
            <p:extLst>
              <p:ext uri="{D42A27DB-BD31-4B8C-83A1-F6EECF244321}">
                <p14:modId xmlns:p14="http://schemas.microsoft.com/office/powerpoint/2010/main" val="3721078142"/>
              </p:ext>
            </p:extLst>
          </p:nvPr>
        </p:nvGraphicFramePr>
        <p:xfrm>
          <a:off x="733495" y="1484416"/>
          <a:ext cx="9348917" cy="5474524"/>
        </p:xfrm>
        <a:graphic>
          <a:graphicData uri="http://schemas.openxmlformats.org/drawingml/2006/chart">
            <c:chart xmlns:c="http://schemas.openxmlformats.org/drawingml/2006/chart" xmlns:r="http://schemas.openxmlformats.org/officeDocument/2006/relationships" r:id="rId2"/>
          </a:graphicData>
        </a:graphic>
      </p:graphicFrame>
      <p:pic>
        <p:nvPicPr>
          <p:cNvPr id="4" name="Picture 1">
            <a:extLst>
              <a:ext uri="{FF2B5EF4-FFF2-40B4-BE49-F238E27FC236}">
                <a16:creationId xmlns:a16="http://schemas.microsoft.com/office/drawing/2014/main" id="{C530BF4C-398E-4D12-ADB4-199F9A63CBC0}"/>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30784" y="7406757"/>
            <a:ext cx="1027112" cy="561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7632775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744340" y="432319"/>
            <a:ext cx="9338072" cy="992720"/>
          </a:xfrm>
        </p:spPr>
        <p:txBody>
          <a:bodyPr>
            <a:normAutofit/>
          </a:bodyPr>
          <a:lstStyle/>
          <a:p>
            <a:r>
              <a:rPr lang="el-GR" sz="1600" b="1" dirty="0"/>
              <a:t>Ποιους από τους σημερινούς Υπουργούς θεωρείτε πιο δραστήριους και αποτελεσματικούς, πιο συγκροτημένους πολιτικά ;  </a:t>
            </a:r>
            <a:br>
              <a:rPr lang="en-US" sz="1600" b="1" dirty="0"/>
            </a:br>
            <a:r>
              <a:rPr lang="en-US" sz="1600" b="1" dirty="0"/>
              <a:t>(</a:t>
            </a:r>
            <a:r>
              <a:rPr lang="el-GR" sz="1600" b="1" dirty="0"/>
              <a:t>Δυνατότητα 3 επιλογών)</a:t>
            </a:r>
            <a:endParaRPr lang="en-US" sz="1600" b="1" dirty="0">
              <a:latin typeface="Cambria" pitchFamily="18" charset="0"/>
              <a:ea typeface="Cambria" pitchFamily="18" charset="0"/>
            </a:endParaRPr>
          </a:p>
        </p:txBody>
      </p:sp>
      <p:pic>
        <p:nvPicPr>
          <p:cNvPr id="4" name="Picture 1">
            <a:extLst>
              <a:ext uri="{FF2B5EF4-FFF2-40B4-BE49-F238E27FC236}">
                <a16:creationId xmlns:a16="http://schemas.microsoft.com/office/drawing/2014/main" id="{0C64D02C-94AA-4568-B83F-6705E71F1663}"/>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30784" y="7406757"/>
            <a:ext cx="1027112" cy="561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6" name="Content Placeholder 5"/>
          <p:cNvGraphicFramePr>
            <a:graphicFrameLocks noGrp="1"/>
          </p:cNvGraphicFramePr>
          <p:nvPr>
            <p:ph idx="1"/>
            <p:extLst>
              <p:ext uri="{D42A27DB-BD31-4B8C-83A1-F6EECF244321}">
                <p14:modId xmlns:p14="http://schemas.microsoft.com/office/powerpoint/2010/main" val="2795314240"/>
              </p:ext>
            </p:extLst>
          </p:nvPr>
        </p:nvGraphicFramePr>
        <p:xfrm>
          <a:off x="561886" y="1510373"/>
          <a:ext cx="9744075" cy="577373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71241864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744340" y="432319"/>
            <a:ext cx="9338072" cy="743338"/>
          </a:xfrm>
        </p:spPr>
        <p:txBody>
          <a:bodyPr>
            <a:normAutofit/>
          </a:bodyPr>
          <a:lstStyle/>
          <a:p>
            <a:r>
              <a:rPr lang="el-GR" sz="1600" b="1" dirty="0"/>
              <a:t>Αν πρόκυπτε θέμα εκλογών και ψηφίζαμε την ερχόμενη Κυριακή, εσείς ποιο κόμμα θα ψηφίζατε ;</a:t>
            </a:r>
            <a:endParaRPr lang="en-US" sz="1600" b="1" dirty="0">
              <a:latin typeface="Cambria" pitchFamily="18" charset="0"/>
              <a:ea typeface="Cambria" pitchFamily="18" charset="0"/>
            </a:endParaRP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158544741"/>
              </p:ext>
            </p:extLst>
          </p:nvPr>
        </p:nvGraphicFramePr>
        <p:xfrm>
          <a:off x="541338" y="1335641"/>
          <a:ext cx="9744075" cy="5917648"/>
        </p:xfrm>
        <a:graphic>
          <a:graphicData uri="http://schemas.openxmlformats.org/drawingml/2006/chart">
            <c:chart xmlns:c="http://schemas.openxmlformats.org/drawingml/2006/chart" xmlns:r="http://schemas.openxmlformats.org/officeDocument/2006/relationships" r:id="rId2"/>
          </a:graphicData>
        </a:graphic>
      </p:graphicFrame>
      <p:pic>
        <p:nvPicPr>
          <p:cNvPr id="4" name="Picture 1">
            <a:extLst>
              <a:ext uri="{FF2B5EF4-FFF2-40B4-BE49-F238E27FC236}">
                <a16:creationId xmlns:a16="http://schemas.microsoft.com/office/drawing/2014/main" id="{8BA13530-FF6D-4D41-9BF3-A55CA8209E46}"/>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30784" y="7406757"/>
            <a:ext cx="1027112" cy="561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1241864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744340" y="432319"/>
            <a:ext cx="9338072" cy="921468"/>
          </a:xfrm>
        </p:spPr>
        <p:txBody>
          <a:bodyPr>
            <a:normAutofit/>
          </a:bodyPr>
          <a:lstStyle/>
          <a:p>
            <a:r>
              <a:rPr lang="el-GR" sz="1600" b="1" dirty="0"/>
              <a:t>Αν πρόκυπτε θέμα εκλογών και ψηφίζαμε την ερχόμενη Κυριακή, εσείς ποιο κόμμα θα ψηφίζατε ;</a:t>
            </a:r>
            <a:endParaRPr lang="en-US" sz="1600" b="1" dirty="0">
              <a:latin typeface="Cambria" pitchFamily="18" charset="0"/>
              <a:ea typeface="Cambria" pitchFamily="18" charset="0"/>
            </a:endParaRPr>
          </a:p>
        </p:txBody>
      </p:sp>
      <p:graphicFrame>
        <p:nvGraphicFramePr>
          <p:cNvPr id="4" name="Table 3"/>
          <p:cNvGraphicFramePr>
            <a:graphicFrameLocks noGrp="1"/>
          </p:cNvGraphicFramePr>
          <p:nvPr>
            <p:extLst>
              <p:ext uri="{D42A27DB-BD31-4B8C-83A1-F6EECF244321}">
                <p14:modId xmlns:p14="http://schemas.microsoft.com/office/powerpoint/2010/main" val="1875805035"/>
              </p:ext>
            </p:extLst>
          </p:nvPr>
        </p:nvGraphicFramePr>
        <p:xfrm>
          <a:off x="841375" y="1757547"/>
          <a:ext cx="9144000" cy="5676404"/>
        </p:xfrm>
        <a:graphic>
          <a:graphicData uri="http://schemas.openxmlformats.org/drawingml/2006/table">
            <a:tbl>
              <a:tblPr>
                <a:tableStyleId>{6E25E649-3F16-4E02-A733-19D2CDBF48F0}</a:tableStyleId>
              </a:tblPr>
              <a:tblGrid>
                <a:gridCol w="609600">
                  <a:extLst>
                    <a:ext uri="{9D8B030D-6E8A-4147-A177-3AD203B41FA5}">
                      <a16:colId xmlns:a16="http://schemas.microsoft.com/office/drawing/2014/main" val="20000"/>
                    </a:ext>
                  </a:extLst>
                </a:gridCol>
                <a:gridCol w="609600">
                  <a:extLst>
                    <a:ext uri="{9D8B030D-6E8A-4147-A177-3AD203B41FA5}">
                      <a16:colId xmlns:a16="http://schemas.microsoft.com/office/drawing/2014/main" val="20001"/>
                    </a:ext>
                  </a:extLst>
                </a:gridCol>
                <a:gridCol w="609600">
                  <a:extLst>
                    <a:ext uri="{9D8B030D-6E8A-4147-A177-3AD203B41FA5}">
                      <a16:colId xmlns:a16="http://schemas.microsoft.com/office/drawing/2014/main" val="20002"/>
                    </a:ext>
                  </a:extLst>
                </a:gridCol>
                <a:gridCol w="609600">
                  <a:extLst>
                    <a:ext uri="{9D8B030D-6E8A-4147-A177-3AD203B41FA5}">
                      <a16:colId xmlns:a16="http://schemas.microsoft.com/office/drawing/2014/main" val="20003"/>
                    </a:ext>
                  </a:extLst>
                </a:gridCol>
                <a:gridCol w="609600">
                  <a:extLst>
                    <a:ext uri="{9D8B030D-6E8A-4147-A177-3AD203B41FA5}">
                      <a16:colId xmlns:a16="http://schemas.microsoft.com/office/drawing/2014/main" val="20004"/>
                    </a:ext>
                  </a:extLst>
                </a:gridCol>
                <a:gridCol w="609600">
                  <a:extLst>
                    <a:ext uri="{9D8B030D-6E8A-4147-A177-3AD203B41FA5}">
                      <a16:colId xmlns:a16="http://schemas.microsoft.com/office/drawing/2014/main" val="20005"/>
                    </a:ext>
                  </a:extLst>
                </a:gridCol>
                <a:gridCol w="609600">
                  <a:extLst>
                    <a:ext uri="{9D8B030D-6E8A-4147-A177-3AD203B41FA5}">
                      <a16:colId xmlns:a16="http://schemas.microsoft.com/office/drawing/2014/main" val="20006"/>
                    </a:ext>
                  </a:extLst>
                </a:gridCol>
                <a:gridCol w="609600">
                  <a:extLst>
                    <a:ext uri="{9D8B030D-6E8A-4147-A177-3AD203B41FA5}">
                      <a16:colId xmlns:a16="http://schemas.microsoft.com/office/drawing/2014/main" val="20007"/>
                    </a:ext>
                  </a:extLst>
                </a:gridCol>
                <a:gridCol w="609600">
                  <a:extLst>
                    <a:ext uri="{9D8B030D-6E8A-4147-A177-3AD203B41FA5}">
                      <a16:colId xmlns:a16="http://schemas.microsoft.com/office/drawing/2014/main" val="20008"/>
                    </a:ext>
                  </a:extLst>
                </a:gridCol>
                <a:gridCol w="609600">
                  <a:extLst>
                    <a:ext uri="{9D8B030D-6E8A-4147-A177-3AD203B41FA5}">
                      <a16:colId xmlns:a16="http://schemas.microsoft.com/office/drawing/2014/main" val="20009"/>
                    </a:ext>
                  </a:extLst>
                </a:gridCol>
                <a:gridCol w="609600">
                  <a:extLst>
                    <a:ext uri="{9D8B030D-6E8A-4147-A177-3AD203B41FA5}">
                      <a16:colId xmlns:a16="http://schemas.microsoft.com/office/drawing/2014/main" val="20010"/>
                    </a:ext>
                  </a:extLst>
                </a:gridCol>
                <a:gridCol w="609600">
                  <a:extLst>
                    <a:ext uri="{9D8B030D-6E8A-4147-A177-3AD203B41FA5}">
                      <a16:colId xmlns:a16="http://schemas.microsoft.com/office/drawing/2014/main" val="20011"/>
                    </a:ext>
                  </a:extLst>
                </a:gridCol>
                <a:gridCol w="609600">
                  <a:extLst>
                    <a:ext uri="{9D8B030D-6E8A-4147-A177-3AD203B41FA5}">
                      <a16:colId xmlns:a16="http://schemas.microsoft.com/office/drawing/2014/main" val="20012"/>
                    </a:ext>
                  </a:extLst>
                </a:gridCol>
                <a:gridCol w="609600">
                  <a:extLst>
                    <a:ext uri="{9D8B030D-6E8A-4147-A177-3AD203B41FA5}">
                      <a16:colId xmlns:a16="http://schemas.microsoft.com/office/drawing/2014/main" val="20013"/>
                    </a:ext>
                  </a:extLst>
                </a:gridCol>
                <a:gridCol w="609600">
                  <a:extLst>
                    <a:ext uri="{9D8B030D-6E8A-4147-A177-3AD203B41FA5}">
                      <a16:colId xmlns:a16="http://schemas.microsoft.com/office/drawing/2014/main" val="20014"/>
                    </a:ext>
                  </a:extLst>
                </a:gridCol>
              </a:tblGrid>
              <a:tr h="460249">
                <a:tc>
                  <a:txBody>
                    <a:bodyPr/>
                    <a:lstStyle/>
                    <a:p>
                      <a:pPr algn="l" fontAlgn="b"/>
                      <a:endParaRPr lang="el-GR" sz="1100" b="1" i="0" u="none" strike="noStrike" dirty="0">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gridSpan="2">
                  <a:txBody>
                    <a:bodyPr/>
                    <a:lstStyle/>
                    <a:p>
                      <a:pPr algn="ctr" fontAlgn="b"/>
                      <a:r>
                        <a:rPr lang="el-GR" sz="1100" b="1" u="none" strike="noStrike" dirty="0">
                          <a:effectLst/>
                        </a:rPr>
                        <a:t>2019</a:t>
                      </a:r>
                      <a:endParaRPr lang="el-GR" sz="1100" b="1" i="0" u="none" strike="noStrike" dirty="0">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hMerge="1">
                  <a:txBody>
                    <a:bodyPr/>
                    <a:lstStyle/>
                    <a:p>
                      <a:endParaRPr lang="el-GR"/>
                    </a:p>
                  </a:txBody>
                  <a:tcPr/>
                </a:tc>
                <a:tc gridSpan="9">
                  <a:txBody>
                    <a:bodyPr/>
                    <a:lstStyle/>
                    <a:p>
                      <a:pPr algn="ctr" fontAlgn="b"/>
                      <a:r>
                        <a:rPr lang="el-GR" sz="1100" b="1" u="none" strike="noStrike" dirty="0">
                          <a:effectLst/>
                        </a:rPr>
                        <a:t>2020</a:t>
                      </a:r>
                      <a:endParaRPr lang="el-GR" sz="1100" b="1" i="0" u="none" strike="noStrike" dirty="0">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gridSpan="3">
                  <a:txBody>
                    <a:bodyPr/>
                    <a:lstStyle/>
                    <a:p>
                      <a:pPr algn="ctr" fontAlgn="b"/>
                      <a:r>
                        <a:rPr lang="el-GR" sz="1100" b="1" u="none" strike="noStrike" dirty="0">
                          <a:effectLst/>
                        </a:rPr>
                        <a:t>2021</a:t>
                      </a:r>
                      <a:endParaRPr lang="el-GR" sz="1100" b="1" i="0" u="none" strike="noStrike" dirty="0">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hMerge="1">
                  <a:txBody>
                    <a:bodyPr/>
                    <a:lstStyle/>
                    <a:p>
                      <a:endParaRPr lang="el-GR"/>
                    </a:p>
                  </a:txBody>
                  <a:tcPr/>
                </a:tc>
                <a:tc hMerge="1">
                  <a:txBody>
                    <a:bodyPr/>
                    <a:lstStyle/>
                    <a:p>
                      <a:endParaRPr lang="el-GR"/>
                    </a:p>
                  </a:txBody>
                  <a:tcPr/>
                </a:tc>
                <a:extLst>
                  <a:ext uri="{0D108BD9-81ED-4DB2-BD59-A6C34878D82A}">
                    <a16:rowId xmlns:a16="http://schemas.microsoft.com/office/drawing/2014/main" val="10000"/>
                  </a:ext>
                </a:extLst>
              </a:tr>
              <a:tr h="1249248">
                <a:tc>
                  <a:txBody>
                    <a:bodyPr/>
                    <a:lstStyle/>
                    <a:p>
                      <a:pPr algn="l" rtl="0" fontAlgn="b"/>
                      <a:r>
                        <a:rPr lang="el-GR" sz="1100" b="1" u="none" strike="noStrike">
                          <a:effectLst/>
                        </a:rPr>
                        <a:t> </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rtl="0" fontAlgn="b"/>
                      <a:r>
                        <a:rPr lang="el-GR" sz="1100" b="1" u="none" strike="noStrike" dirty="0">
                          <a:effectLst/>
                        </a:rPr>
                        <a:t>ΣΕΠΤΕΜΒΡΙΟΣ</a:t>
                      </a:r>
                      <a:endParaRPr lang="el-GR" sz="1100" b="1" i="0" u="none" strike="noStrike" dirty="0">
                        <a:solidFill>
                          <a:srgbClr val="000000"/>
                        </a:solidFill>
                        <a:effectLst/>
                        <a:latin typeface="Calibri"/>
                      </a:endParaRPr>
                    </a:p>
                  </a:txBody>
                  <a:tcPr marL="9525" marR="9525" marT="9525" marB="0" vert="vert27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rtl="0" fontAlgn="b"/>
                      <a:r>
                        <a:rPr lang="el-GR" sz="1100" b="1" u="none" strike="noStrike" dirty="0">
                          <a:effectLst/>
                        </a:rPr>
                        <a:t>ΝΟΕΜΒΡΙΟΣ</a:t>
                      </a:r>
                      <a:endParaRPr lang="el-GR" sz="1100" b="1" i="0" u="none" strike="noStrike" dirty="0">
                        <a:solidFill>
                          <a:srgbClr val="000000"/>
                        </a:solidFill>
                        <a:effectLst/>
                        <a:latin typeface="Calibri"/>
                      </a:endParaRPr>
                    </a:p>
                  </a:txBody>
                  <a:tcPr marL="9525" marR="9525" marT="9525" marB="0" vert="vert27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rtl="0" fontAlgn="b"/>
                      <a:r>
                        <a:rPr lang="el-GR" sz="1100" b="1" u="none" strike="noStrike" dirty="0">
                          <a:effectLst/>
                        </a:rPr>
                        <a:t>ΙΑΝΟΥΑΡΙΟΣ</a:t>
                      </a:r>
                      <a:endParaRPr lang="el-GR" sz="1100" b="1" i="0" u="none" strike="noStrike" dirty="0">
                        <a:solidFill>
                          <a:srgbClr val="000000"/>
                        </a:solidFill>
                        <a:effectLst/>
                        <a:latin typeface="Calibri"/>
                      </a:endParaRPr>
                    </a:p>
                  </a:txBody>
                  <a:tcPr marL="9525" marR="9525" marT="9525" marB="0" vert="vert27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rtl="0" fontAlgn="b"/>
                      <a:r>
                        <a:rPr lang="el-GR" sz="1100" b="1" u="none" strike="noStrike" dirty="0">
                          <a:effectLst/>
                        </a:rPr>
                        <a:t>ΜΑΡΤΙΟΣ</a:t>
                      </a:r>
                      <a:endParaRPr lang="el-GR" sz="1100" b="1" i="0" u="none" strike="noStrike" dirty="0">
                        <a:solidFill>
                          <a:srgbClr val="000000"/>
                        </a:solidFill>
                        <a:effectLst/>
                        <a:latin typeface="Calibri"/>
                      </a:endParaRPr>
                    </a:p>
                  </a:txBody>
                  <a:tcPr marL="9525" marR="9525" marT="9525" marB="0" vert="vert27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rtl="0" fontAlgn="b"/>
                      <a:r>
                        <a:rPr lang="el-GR" sz="1100" b="1" u="none" strike="noStrike" dirty="0">
                          <a:effectLst/>
                        </a:rPr>
                        <a:t>ΜΑΡΤΙΟΣ Β</a:t>
                      </a:r>
                      <a:endParaRPr lang="el-GR" sz="1100" b="1" i="0" u="none" strike="noStrike" dirty="0">
                        <a:solidFill>
                          <a:srgbClr val="000000"/>
                        </a:solidFill>
                        <a:effectLst/>
                        <a:latin typeface="Calibri"/>
                      </a:endParaRPr>
                    </a:p>
                  </a:txBody>
                  <a:tcPr marL="9525" marR="9525" marT="9525" marB="0" vert="vert27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rtl="0" fontAlgn="b"/>
                      <a:r>
                        <a:rPr lang="el-GR" sz="1100" b="1" u="none" strike="noStrike" dirty="0">
                          <a:effectLst/>
                        </a:rPr>
                        <a:t>ΜΑΙΟΣ</a:t>
                      </a:r>
                      <a:endParaRPr lang="el-GR" sz="1100" b="1" i="0" u="none" strike="noStrike" dirty="0">
                        <a:solidFill>
                          <a:srgbClr val="000000"/>
                        </a:solidFill>
                        <a:effectLst/>
                        <a:latin typeface="Calibri"/>
                      </a:endParaRPr>
                    </a:p>
                  </a:txBody>
                  <a:tcPr marL="9525" marR="9525" marT="9525" marB="0" vert="vert27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rtl="0" fontAlgn="b"/>
                      <a:r>
                        <a:rPr lang="el-GR" sz="1100" b="1" u="none" strike="noStrike" dirty="0">
                          <a:effectLst/>
                        </a:rPr>
                        <a:t>ΙΟΥΝΙΟΣ</a:t>
                      </a:r>
                      <a:endParaRPr lang="el-GR" sz="1100" b="1" i="0" u="none" strike="noStrike" dirty="0">
                        <a:solidFill>
                          <a:srgbClr val="000000"/>
                        </a:solidFill>
                        <a:effectLst/>
                        <a:latin typeface="Calibri"/>
                      </a:endParaRPr>
                    </a:p>
                  </a:txBody>
                  <a:tcPr marL="9525" marR="9525" marT="9525" marB="0" vert="vert27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rtl="0" fontAlgn="b"/>
                      <a:r>
                        <a:rPr lang="el-GR" sz="1100" b="1" u="none" strike="noStrike" dirty="0">
                          <a:effectLst/>
                        </a:rPr>
                        <a:t>ΙΟΥΛΙΟΣ</a:t>
                      </a:r>
                      <a:endParaRPr lang="el-GR" sz="1100" b="1" i="0" u="none" strike="noStrike" dirty="0">
                        <a:solidFill>
                          <a:srgbClr val="000000"/>
                        </a:solidFill>
                        <a:effectLst/>
                        <a:latin typeface="Calibri"/>
                      </a:endParaRPr>
                    </a:p>
                  </a:txBody>
                  <a:tcPr marL="9525" marR="9525" marT="9525" marB="0" vert="vert27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rtl="0" fontAlgn="b"/>
                      <a:r>
                        <a:rPr lang="el-GR" sz="1100" b="1" u="none" strike="noStrike" dirty="0">
                          <a:effectLst/>
                        </a:rPr>
                        <a:t>ΣΕΠΤΕΜΒΡΙΟΣ</a:t>
                      </a:r>
                      <a:endParaRPr lang="el-GR" sz="1100" b="1" i="0" u="none" strike="noStrike" dirty="0">
                        <a:solidFill>
                          <a:srgbClr val="000000"/>
                        </a:solidFill>
                        <a:effectLst/>
                        <a:latin typeface="Calibri"/>
                      </a:endParaRPr>
                    </a:p>
                  </a:txBody>
                  <a:tcPr marL="9525" marR="9525" marT="9525" marB="0" vert="vert27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rtl="0" fontAlgn="b"/>
                      <a:r>
                        <a:rPr lang="el-GR" sz="1100" b="1" u="none" strike="noStrike" dirty="0">
                          <a:effectLst/>
                        </a:rPr>
                        <a:t>ΟΚΤΩΒΡΙΟΣ</a:t>
                      </a:r>
                      <a:endParaRPr lang="el-GR" sz="1100" b="1" i="0" u="none" strike="noStrike" dirty="0">
                        <a:solidFill>
                          <a:srgbClr val="000000"/>
                        </a:solidFill>
                        <a:effectLst/>
                        <a:latin typeface="Calibri"/>
                      </a:endParaRPr>
                    </a:p>
                  </a:txBody>
                  <a:tcPr marL="9525" marR="9525" marT="9525" marB="0" vert="vert27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rtl="0" fontAlgn="b"/>
                      <a:r>
                        <a:rPr lang="el-GR" sz="1100" b="1" u="none" strike="noStrike" dirty="0">
                          <a:effectLst/>
                        </a:rPr>
                        <a:t>ΝΟΕΜΒΡΙΟΣ</a:t>
                      </a:r>
                      <a:endParaRPr lang="el-GR" sz="1100" b="1" i="0" u="none" strike="noStrike" dirty="0">
                        <a:solidFill>
                          <a:srgbClr val="000000"/>
                        </a:solidFill>
                        <a:effectLst/>
                        <a:latin typeface="Calibri"/>
                      </a:endParaRPr>
                    </a:p>
                  </a:txBody>
                  <a:tcPr marL="9525" marR="9525" marT="9525" marB="0" vert="vert27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rtl="0" fontAlgn="b"/>
                      <a:r>
                        <a:rPr lang="el-GR" sz="1100" b="1" u="none" strike="noStrike" dirty="0">
                          <a:effectLst/>
                        </a:rPr>
                        <a:t>ΙΑΝΟΥΑΡΙΟΣ</a:t>
                      </a:r>
                      <a:endParaRPr lang="el-GR" sz="1100" b="1" i="0" u="none" strike="noStrike" dirty="0">
                        <a:solidFill>
                          <a:srgbClr val="000000"/>
                        </a:solidFill>
                        <a:effectLst/>
                        <a:latin typeface="Calibri"/>
                      </a:endParaRPr>
                    </a:p>
                  </a:txBody>
                  <a:tcPr marL="9525" marR="9525" marT="9525" marB="0" vert="vert27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rtl="0" fontAlgn="b"/>
                      <a:r>
                        <a:rPr lang="el-GR" sz="1100" b="1" u="none" strike="noStrike" dirty="0">
                          <a:effectLst/>
                        </a:rPr>
                        <a:t>ΦΕΒΡΟΥΑΡΙΟΣ</a:t>
                      </a:r>
                      <a:endParaRPr lang="el-GR" sz="1100" b="1" i="0" u="none" strike="noStrike" dirty="0">
                        <a:solidFill>
                          <a:srgbClr val="000000"/>
                        </a:solidFill>
                        <a:effectLst/>
                        <a:latin typeface="Calibri"/>
                      </a:endParaRPr>
                    </a:p>
                  </a:txBody>
                  <a:tcPr marL="9525" marR="9525" marT="9525" marB="0" vert="vert27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rtl="0" fontAlgn="b"/>
                      <a:r>
                        <a:rPr lang="el-GR" sz="1100" b="1" u="none" strike="noStrike" dirty="0">
                          <a:effectLst/>
                        </a:rPr>
                        <a:t>ΜΑΡΤΙΟΣ</a:t>
                      </a:r>
                      <a:endParaRPr lang="el-GR" sz="1100" b="1" i="0" u="none" strike="noStrike" dirty="0">
                        <a:solidFill>
                          <a:srgbClr val="000000"/>
                        </a:solidFill>
                        <a:effectLst/>
                        <a:latin typeface="Calibri"/>
                      </a:endParaRPr>
                    </a:p>
                  </a:txBody>
                  <a:tcPr marL="9525" marR="9525" marT="9525" marB="0" vert="vert27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extLst>
                  <a:ext uri="{0D108BD9-81ED-4DB2-BD59-A6C34878D82A}">
                    <a16:rowId xmlns:a16="http://schemas.microsoft.com/office/drawing/2014/main" val="10001"/>
                  </a:ext>
                </a:extLst>
              </a:tr>
              <a:tr h="438332">
                <a:tc>
                  <a:txBody>
                    <a:bodyPr/>
                    <a:lstStyle/>
                    <a:p>
                      <a:pPr algn="ctr" rtl="0" fontAlgn="b"/>
                      <a:r>
                        <a:rPr lang="el-GR" sz="1100" b="1" u="none" strike="noStrike" dirty="0">
                          <a:effectLst/>
                        </a:rPr>
                        <a:t>Ν.Δ</a:t>
                      </a:r>
                      <a:endParaRPr lang="el-GR" sz="1100" b="1" i="0" u="none" strike="noStrike" dirty="0">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rtl="0" fontAlgn="b"/>
                      <a:r>
                        <a:rPr lang="el-GR" sz="1100" b="1" u="none" strike="noStrike">
                          <a:effectLst/>
                        </a:rPr>
                        <a:t>41,9</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rtl="0" fontAlgn="b"/>
                      <a:r>
                        <a:rPr lang="el-GR" sz="1100" b="1" u="none" strike="noStrike">
                          <a:effectLst/>
                        </a:rPr>
                        <a:t>40,5</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rtl="0" fontAlgn="b"/>
                      <a:r>
                        <a:rPr lang="el-GR" sz="1100" b="1" u="none" strike="noStrike">
                          <a:effectLst/>
                        </a:rPr>
                        <a:t>38,3</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rtl="0" fontAlgn="b"/>
                      <a:r>
                        <a:rPr lang="el-GR" sz="1100" b="1" u="none" strike="noStrike">
                          <a:effectLst/>
                        </a:rPr>
                        <a:t>38,8</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rtl="0" fontAlgn="b"/>
                      <a:r>
                        <a:rPr lang="el-GR" sz="1100" b="1" u="none" strike="noStrike">
                          <a:effectLst/>
                        </a:rPr>
                        <a:t>40</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rtl="0" fontAlgn="b"/>
                      <a:r>
                        <a:rPr lang="el-GR" sz="1100" b="1" u="none" strike="noStrike">
                          <a:effectLst/>
                        </a:rPr>
                        <a:t>40,2</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rtl="0" fontAlgn="b"/>
                      <a:r>
                        <a:rPr lang="el-GR" sz="1100" b="1" u="none" strike="noStrike">
                          <a:effectLst/>
                        </a:rPr>
                        <a:t>41,5</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rtl="0" fontAlgn="b"/>
                      <a:r>
                        <a:rPr lang="el-GR" sz="1100" b="1" u="none" strike="noStrike">
                          <a:effectLst/>
                        </a:rPr>
                        <a:t>41,2</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rtl="0" fontAlgn="b"/>
                      <a:r>
                        <a:rPr lang="el-GR" sz="1100" b="1" u="none" strike="noStrike">
                          <a:effectLst/>
                        </a:rPr>
                        <a:t>40,3</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rtl="0" fontAlgn="b"/>
                      <a:r>
                        <a:rPr lang="el-GR" sz="1100" b="1" u="none" strike="noStrike">
                          <a:effectLst/>
                        </a:rPr>
                        <a:t>38</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rtl="0" fontAlgn="b"/>
                      <a:r>
                        <a:rPr lang="el-GR" sz="1100" b="1" u="none" strike="noStrike">
                          <a:effectLst/>
                        </a:rPr>
                        <a:t>37,5</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rtl="0" fontAlgn="b"/>
                      <a:r>
                        <a:rPr lang="el-GR" sz="1100" b="1" u="none" strike="noStrike">
                          <a:effectLst/>
                        </a:rPr>
                        <a:t>38,6</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rtl="0" fontAlgn="b"/>
                      <a:r>
                        <a:rPr lang="el-GR" sz="1100" b="1" u="none" strike="noStrike">
                          <a:effectLst/>
                        </a:rPr>
                        <a:t>37,3</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rtl="0" fontAlgn="b"/>
                      <a:r>
                        <a:rPr lang="el-GR" sz="1100" b="1" u="none" strike="noStrike">
                          <a:effectLst/>
                        </a:rPr>
                        <a:t>37,8</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extLst>
                  <a:ext uri="{0D108BD9-81ED-4DB2-BD59-A6C34878D82A}">
                    <a16:rowId xmlns:a16="http://schemas.microsoft.com/office/drawing/2014/main" val="10002"/>
                  </a:ext>
                </a:extLst>
              </a:tr>
              <a:tr h="438332">
                <a:tc>
                  <a:txBody>
                    <a:bodyPr/>
                    <a:lstStyle/>
                    <a:p>
                      <a:pPr algn="ctr" rtl="0" fontAlgn="b"/>
                      <a:r>
                        <a:rPr lang="el-GR" sz="1100" b="1" u="none" strike="noStrike" dirty="0">
                          <a:effectLst/>
                        </a:rPr>
                        <a:t>ΣΥΡΙΖΑ</a:t>
                      </a:r>
                      <a:endParaRPr lang="el-GR" sz="1100" b="1" i="0" u="none" strike="noStrike" dirty="0">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rtl="0" fontAlgn="b"/>
                      <a:r>
                        <a:rPr lang="el-GR" sz="1100" b="1" u="none" strike="noStrike">
                          <a:effectLst/>
                        </a:rPr>
                        <a:t>23,1</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rtl="0" fontAlgn="b"/>
                      <a:r>
                        <a:rPr lang="el-GR" sz="1100" b="1" u="none" strike="noStrike">
                          <a:effectLst/>
                        </a:rPr>
                        <a:t>23</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rtl="0" fontAlgn="b"/>
                      <a:r>
                        <a:rPr lang="el-GR" sz="1100" b="1" u="none" strike="noStrike">
                          <a:effectLst/>
                        </a:rPr>
                        <a:t>21,3</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rtl="0" fontAlgn="b"/>
                      <a:r>
                        <a:rPr lang="el-GR" sz="1100" b="1" u="none" strike="noStrike">
                          <a:effectLst/>
                        </a:rPr>
                        <a:t>20,8</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rtl="0" fontAlgn="b"/>
                      <a:r>
                        <a:rPr lang="el-GR" sz="1100" b="1" u="none" strike="noStrike">
                          <a:effectLst/>
                        </a:rPr>
                        <a:t>20,2</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rtl="0" fontAlgn="b"/>
                      <a:r>
                        <a:rPr lang="el-GR" sz="1100" b="1" u="none" strike="noStrike">
                          <a:effectLst/>
                        </a:rPr>
                        <a:t>20</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rtl="0" fontAlgn="b"/>
                      <a:r>
                        <a:rPr lang="el-GR" sz="1100" b="1" u="none" strike="noStrike">
                          <a:effectLst/>
                        </a:rPr>
                        <a:t>19,8</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rtl="0" fontAlgn="b"/>
                      <a:r>
                        <a:rPr lang="el-GR" sz="1100" b="1" u="none" strike="noStrike">
                          <a:effectLst/>
                        </a:rPr>
                        <a:t>20,7</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rtl="0" fontAlgn="b"/>
                      <a:r>
                        <a:rPr lang="el-GR" sz="1100" b="1" u="none" strike="noStrike">
                          <a:effectLst/>
                        </a:rPr>
                        <a:t>19,5</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rtl="0" fontAlgn="b"/>
                      <a:r>
                        <a:rPr lang="el-GR" sz="1100" b="1" u="none" strike="noStrike">
                          <a:effectLst/>
                        </a:rPr>
                        <a:t>18,1</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rtl="0" fontAlgn="b"/>
                      <a:r>
                        <a:rPr lang="el-GR" sz="1100" b="1" u="none" strike="noStrike">
                          <a:effectLst/>
                        </a:rPr>
                        <a:t>18,8</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rtl="0" fontAlgn="b"/>
                      <a:r>
                        <a:rPr lang="el-GR" sz="1100" b="1" u="none" strike="noStrike">
                          <a:effectLst/>
                        </a:rPr>
                        <a:t>21,4</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rtl="0" fontAlgn="b"/>
                      <a:r>
                        <a:rPr lang="el-GR" sz="1100" b="1" u="none" strike="noStrike">
                          <a:effectLst/>
                        </a:rPr>
                        <a:t>20,2</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rtl="0" fontAlgn="b"/>
                      <a:r>
                        <a:rPr lang="el-GR" sz="1100" b="1" u="none" strike="noStrike">
                          <a:effectLst/>
                        </a:rPr>
                        <a:t>20,4</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extLst>
                  <a:ext uri="{0D108BD9-81ED-4DB2-BD59-A6C34878D82A}">
                    <a16:rowId xmlns:a16="http://schemas.microsoft.com/office/drawing/2014/main" val="10003"/>
                  </a:ext>
                </a:extLst>
              </a:tr>
              <a:tr h="1314997">
                <a:tc>
                  <a:txBody>
                    <a:bodyPr/>
                    <a:lstStyle/>
                    <a:p>
                      <a:pPr algn="ctr" rtl="0" fontAlgn="b"/>
                      <a:r>
                        <a:rPr lang="el-GR" sz="1100" b="1" u="none" strike="noStrike" dirty="0">
                          <a:effectLst/>
                        </a:rPr>
                        <a:t>ΚΙΝΗΜΑ ΑΛΛΑΓΗΣ</a:t>
                      </a:r>
                      <a:endParaRPr lang="el-GR" sz="1100" b="1" i="0" u="none" strike="noStrike" dirty="0">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rtl="0" fontAlgn="b"/>
                      <a:r>
                        <a:rPr lang="el-GR" sz="1100" b="1" u="none" strike="noStrike">
                          <a:effectLst/>
                        </a:rPr>
                        <a:t>5,4</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rtl="0" fontAlgn="b"/>
                      <a:r>
                        <a:rPr lang="el-GR" sz="1100" b="1" u="none" strike="noStrike">
                          <a:effectLst/>
                        </a:rPr>
                        <a:t>5,3</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rtl="0" fontAlgn="b"/>
                      <a:r>
                        <a:rPr lang="el-GR" sz="1100" b="1" u="none" strike="noStrike">
                          <a:effectLst/>
                        </a:rPr>
                        <a:t>5</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rtl="0" fontAlgn="b"/>
                      <a:r>
                        <a:rPr lang="el-GR" sz="1100" b="1" u="none" strike="noStrike">
                          <a:effectLst/>
                        </a:rPr>
                        <a:t>4,5</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rtl="0" fontAlgn="b"/>
                      <a:r>
                        <a:rPr lang="el-GR" sz="1100" b="1" u="none" strike="noStrike" dirty="0">
                          <a:effectLst/>
                        </a:rPr>
                        <a:t>5</a:t>
                      </a:r>
                      <a:endParaRPr lang="el-GR" sz="1100" b="1" i="0" u="none" strike="noStrike" dirty="0">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rtl="0" fontAlgn="b"/>
                      <a:r>
                        <a:rPr lang="el-GR" sz="1100" b="1" u="none" strike="noStrike">
                          <a:effectLst/>
                        </a:rPr>
                        <a:t>4,5</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rtl="0" fontAlgn="b"/>
                      <a:r>
                        <a:rPr lang="el-GR" sz="1100" b="1" u="none" strike="noStrike">
                          <a:effectLst/>
                        </a:rPr>
                        <a:t>5,2</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rtl="0" fontAlgn="b"/>
                      <a:r>
                        <a:rPr lang="el-GR" sz="1100" b="1" u="none" strike="noStrike">
                          <a:effectLst/>
                        </a:rPr>
                        <a:t>5,8</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rtl="0" fontAlgn="b"/>
                      <a:r>
                        <a:rPr lang="el-GR" sz="1100" b="1" u="none" strike="noStrike">
                          <a:effectLst/>
                        </a:rPr>
                        <a:t>5,8</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rtl="0" fontAlgn="b"/>
                      <a:r>
                        <a:rPr lang="el-GR" sz="1100" b="1" u="none" strike="noStrike">
                          <a:effectLst/>
                        </a:rPr>
                        <a:t>6,7</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rtl="0" fontAlgn="b"/>
                      <a:r>
                        <a:rPr lang="el-GR" sz="1100" b="1" u="none" strike="noStrike">
                          <a:effectLst/>
                        </a:rPr>
                        <a:t>6,5</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rtl="0" fontAlgn="b"/>
                      <a:r>
                        <a:rPr lang="el-GR" sz="1100" b="1" u="none" strike="noStrike">
                          <a:effectLst/>
                        </a:rPr>
                        <a:t>6,5</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rtl="0" fontAlgn="b"/>
                      <a:r>
                        <a:rPr lang="el-GR" sz="1100" b="1" u="none" strike="noStrike">
                          <a:effectLst/>
                        </a:rPr>
                        <a:t>7,1</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rtl="0" fontAlgn="b"/>
                      <a:r>
                        <a:rPr lang="el-GR" sz="1100" b="1" u="none" strike="noStrike">
                          <a:effectLst/>
                        </a:rPr>
                        <a:t>6,8</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extLst>
                  <a:ext uri="{0D108BD9-81ED-4DB2-BD59-A6C34878D82A}">
                    <a16:rowId xmlns:a16="http://schemas.microsoft.com/office/drawing/2014/main" val="10004"/>
                  </a:ext>
                </a:extLst>
              </a:tr>
              <a:tr h="438332">
                <a:tc>
                  <a:txBody>
                    <a:bodyPr/>
                    <a:lstStyle/>
                    <a:p>
                      <a:pPr algn="ctr" rtl="0" fontAlgn="b"/>
                      <a:r>
                        <a:rPr lang="el-GR" sz="1100" b="1" u="none" strike="noStrike" dirty="0">
                          <a:effectLst/>
                        </a:rPr>
                        <a:t>ΚΚΕ</a:t>
                      </a:r>
                      <a:endParaRPr lang="el-GR" sz="1100" b="1" i="0" u="none" strike="noStrike" dirty="0">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rtl="0" fontAlgn="b"/>
                      <a:r>
                        <a:rPr lang="el-GR" sz="1100" b="1" u="none" strike="noStrike">
                          <a:effectLst/>
                        </a:rPr>
                        <a:t>4,5</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rtl="0" fontAlgn="b"/>
                      <a:r>
                        <a:rPr lang="el-GR" sz="1100" b="1" u="none" strike="noStrike">
                          <a:effectLst/>
                        </a:rPr>
                        <a:t>5,1</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rtl="0" fontAlgn="b"/>
                      <a:r>
                        <a:rPr lang="el-GR" sz="1100" b="1" u="none" strike="noStrike">
                          <a:effectLst/>
                        </a:rPr>
                        <a:t>4,6</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rtl="0" fontAlgn="b"/>
                      <a:r>
                        <a:rPr lang="el-GR" sz="1100" b="1" u="none" strike="noStrike">
                          <a:effectLst/>
                        </a:rPr>
                        <a:t>5</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rtl="0" fontAlgn="b"/>
                      <a:r>
                        <a:rPr lang="el-GR" sz="1100" b="1" u="none" strike="noStrike">
                          <a:effectLst/>
                        </a:rPr>
                        <a:t>5,5</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rtl="0" fontAlgn="b"/>
                      <a:r>
                        <a:rPr lang="el-GR" sz="1100" b="1" u="none" strike="noStrike">
                          <a:effectLst/>
                        </a:rPr>
                        <a:t>5</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rtl="0" fontAlgn="b"/>
                      <a:r>
                        <a:rPr lang="el-GR" sz="1100" b="1" u="none" strike="noStrike">
                          <a:effectLst/>
                        </a:rPr>
                        <a:t>4,8</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rtl="0" fontAlgn="b"/>
                      <a:r>
                        <a:rPr lang="el-GR" sz="1100" b="1" u="none" strike="noStrike">
                          <a:effectLst/>
                        </a:rPr>
                        <a:t>5</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rtl="0" fontAlgn="b"/>
                      <a:r>
                        <a:rPr lang="el-GR" sz="1100" b="1" u="none" strike="noStrike">
                          <a:effectLst/>
                        </a:rPr>
                        <a:t>5</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rtl="0" fontAlgn="b"/>
                      <a:r>
                        <a:rPr lang="el-GR" sz="1100" b="1" u="none" strike="noStrike">
                          <a:effectLst/>
                        </a:rPr>
                        <a:t>5,2</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rtl="0" fontAlgn="b"/>
                      <a:r>
                        <a:rPr lang="el-GR" sz="1100" b="1" u="none" strike="noStrike">
                          <a:effectLst/>
                        </a:rPr>
                        <a:t>5</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rtl="0" fontAlgn="b"/>
                      <a:r>
                        <a:rPr lang="el-GR" sz="1100" b="1" u="none" strike="noStrike">
                          <a:effectLst/>
                        </a:rPr>
                        <a:t>5,1</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rtl="0" fontAlgn="b"/>
                      <a:r>
                        <a:rPr lang="el-GR" sz="1100" b="1" u="none" strike="noStrike">
                          <a:effectLst/>
                        </a:rPr>
                        <a:t>5,3</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rtl="0" fontAlgn="b"/>
                      <a:r>
                        <a:rPr lang="el-GR" sz="1100" b="1" u="none" strike="noStrike">
                          <a:effectLst/>
                        </a:rPr>
                        <a:t>5,4</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extLst>
                  <a:ext uri="{0D108BD9-81ED-4DB2-BD59-A6C34878D82A}">
                    <a16:rowId xmlns:a16="http://schemas.microsoft.com/office/drawing/2014/main" val="10005"/>
                  </a:ext>
                </a:extLst>
              </a:tr>
              <a:tr h="876665">
                <a:tc>
                  <a:txBody>
                    <a:bodyPr/>
                    <a:lstStyle/>
                    <a:p>
                      <a:pPr algn="ctr" rtl="0" fontAlgn="b"/>
                      <a:r>
                        <a:rPr lang="el-GR" sz="1100" b="1" u="none" strike="noStrike" dirty="0">
                          <a:effectLst/>
                        </a:rPr>
                        <a:t>ΕΛΛΗΝΙΚΗ ΛΥΣΗ</a:t>
                      </a:r>
                      <a:endParaRPr lang="el-GR" sz="1100" b="1" i="0" u="none" strike="noStrike" dirty="0">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rtl="0" fontAlgn="b"/>
                      <a:r>
                        <a:rPr lang="el-GR" sz="1100" b="1" u="none" strike="noStrike">
                          <a:effectLst/>
                        </a:rPr>
                        <a:t>3,2</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rtl="0" fontAlgn="b"/>
                      <a:r>
                        <a:rPr lang="el-GR" sz="1100" b="1" u="none" strike="noStrike">
                          <a:effectLst/>
                        </a:rPr>
                        <a:t>4,5</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rtl="0" fontAlgn="b"/>
                      <a:r>
                        <a:rPr lang="el-GR" sz="1100" b="1" u="none" strike="noStrike">
                          <a:effectLst/>
                        </a:rPr>
                        <a:t>4,3</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rtl="0" fontAlgn="b"/>
                      <a:r>
                        <a:rPr lang="el-GR" sz="1100" b="1" u="none" strike="noStrike">
                          <a:effectLst/>
                        </a:rPr>
                        <a:t>4,5</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rtl="0" fontAlgn="b"/>
                      <a:r>
                        <a:rPr lang="el-GR" sz="1100" b="1" u="none" strike="noStrike">
                          <a:effectLst/>
                        </a:rPr>
                        <a:t>4,5</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rtl="0" fontAlgn="b"/>
                      <a:r>
                        <a:rPr lang="el-GR" sz="1100" b="1" u="none" strike="noStrike">
                          <a:effectLst/>
                        </a:rPr>
                        <a:t>4</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rtl="0" fontAlgn="b"/>
                      <a:r>
                        <a:rPr lang="el-GR" sz="1100" b="1" u="none" strike="noStrike">
                          <a:effectLst/>
                        </a:rPr>
                        <a:t>3,6</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rtl="0" fontAlgn="b"/>
                      <a:r>
                        <a:rPr lang="el-GR" sz="1100" b="1" u="none" strike="noStrike">
                          <a:effectLst/>
                        </a:rPr>
                        <a:t>3,5</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rtl="0" fontAlgn="b"/>
                      <a:r>
                        <a:rPr lang="el-GR" sz="1100" b="1" u="none" strike="noStrike">
                          <a:effectLst/>
                        </a:rPr>
                        <a:t>3</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rtl="0" fontAlgn="b"/>
                      <a:r>
                        <a:rPr lang="el-GR" sz="1100" b="1" u="none" strike="noStrike">
                          <a:effectLst/>
                        </a:rPr>
                        <a:t>3,2</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rtl="0" fontAlgn="b"/>
                      <a:r>
                        <a:rPr lang="el-GR" sz="1100" b="1" u="none" strike="noStrike">
                          <a:effectLst/>
                        </a:rPr>
                        <a:t>3,1</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rtl="0" fontAlgn="b"/>
                      <a:r>
                        <a:rPr lang="el-GR" sz="1100" b="1" u="none" strike="noStrike">
                          <a:effectLst/>
                        </a:rPr>
                        <a:t>3,2</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rtl="0" fontAlgn="b"/>
                      <a:r>
                        <a:rPr lang="el-GR" sz="1100" b="1" u="none" strike="noStrike">
                          <a:effectLst/>
                        </a:rPr>
                        <a:t>4,4</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rtl="0" fontAlgn="b"/>
                      <a:r>
                        <a:rPr lang="el-GR" sz="1100" b="1" u="none" strike="noStrike">
                          <a:effectLst/>
                        </a:rPr>
                        <a:t>4,2</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extLst>
                  <a:ext uri="{0D108BD9-81ED-4DB2-BD59-A6C34878D82A}">
                    <a16:rowId xmlns:a16="http://schemas.microsoft.com/office/drawing/2014/main" val="10006"/>
                  </a:ext>
                </a:extLst>
              </a:tr>
              <a:tr h="460249">
                <a:tc>
                  <a:txBody>
                    <a:bodyPr/>
                    <a:lstStyle/>
                    <a:p>
                      <a:pPr algn="ctr" rtl="0" fontAlgn="b"/>
                      <a:r>
                        <a:rPr lang="el-GR" sz="1100" b="1" u="none" strike="noStrike" dirty="0">
                          <a:effectLst/>
                        </a:rPr>
                        <a:t>ΜΕΡΑ 25</a:t>
                      </a:r>
                      <a:endParaRPr lang="el-GR" sz="1100" b="1" i="0" u="none" strike="noStrike" dirty="0">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rtl="0" fontAlgn="b"/>
                      <a:r>
                        <a:rPr lang="el-GR" sz="1100" b="1" u="none" strike="noStrike">
                          <a:effectLst/>
                        </a:rPr>
                        <a:t>3,3</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rtl="0" fontAlgn="b"/>
                      <a:r>
                        <a:rPr lang="el-GR" sz="1100" b="1" u="none" strike="noStrike">
                          <a:effectLst/>
                        </a:rPr>
                        <a:t>3</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rtl="0" fontAlgn="b"/>
                      <a:r>
                        <a:rPr lang="el-GR" sz="1100" b="1" u="none" strike="noStrike">
                          <a:effectLst/>
                        </a:rPr>
                        <a:t>2,7</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rtl="0" fontAlgn="b"/>
                      <a:r>
                        <a:rPr lang="el-GR" sz="1100" b="1" u="none" strike="noStrike">
                          <a:effectLst/>
                        </a:rPr>
                        <a:t>2,7</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rtl="0" fontAlgn="b"/>
                      <a:r>
                        <a:rPr lang="el-GR" sz="1100" b="1" u="none" strike="noStrike">
                          <a:effectLst/>
                        </a:rPr>
                        <a:t>2</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rtl="0" fontAlgn="b"/>
                      <a:r>
                        <a:rPr lang="el-GR" sz="1100" b="1" u="none" strike="noStrike">
                          <a:effectLst/>
                        </a:rPr>
                        <a:t>3</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rtl="0" fontAlgn="b"/>
                      <a:r>
                        <a:rPr lang="el-GR" sz="1100" b="1" u="none" strike="noStrike">
                          <a:effectLst/>
                        </a:rPr>
                        <a:t>2,7</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rtl="0" fontAlgn="b"/>
                      <a:r>
                        <a:rPr lang="el-GR" sz="1100" b="1" u="none" strike="noStrike">
                          <a:effectLst/>
                        </a:rPr>
                        <a:t>2,5</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rtl="0" fontAlgn="b"/>
                      <a:r>
                        <a:rPr lang="el-GR" sz="1100" b="1" u="none" strike="noStrike">
                          <a:effectLst/>
                        </a:rPr>
                        <a:t>2,2</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rtl="0" fontAlgn="b"/>
                      <a:r>
                        <a:rPr lang="el-GR" sz="1100" b="1" u="none" strike="noStrike">
                          <a:effectLst/>
                        </a:rPr>
                        <a:t>2,8</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rtl="0" fontAlgn="b"/>
                      <a:r>
                        <a:rPr lang="el-GR" sz="1100" b="1" u="none" strike="noStrike">
                          <a:effectLst/>
                        </a:rPr>
                        <a:t>2,8</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rtl="0" fontAlgn="b"/>
                      <a:r>
                        <a:rPr lang="el-GR" sz="1100" b="1" u="none" strike="noStrike">
                          <a:effectLst/>
                        </a:rPr>
                        <a:t>2,7</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rtl="0" fontAlgn="b"/>
                      <a:r>
                        <a:rPr lang="el-GR" sz="1100" b="1" u="none" strike="noStrike">
                          <a:effectLst/>
                        </a:rPr>
                        <a:t>3,1</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rtl="0" fontAlgn="b"/>
                      <a:r>
                        <a:rPr lang="el-GR" sz="1100" b="1" u="none" strike="noStrike" dirty="0">
                          <a:effectLst/>
                        </a:rPr>
                        <a:t>2,9</a:t>
                      </a:r>
                      <a:endParaRPr lang="el-GR" sz="1100" b="1" i="0" u="none" strike="noStrike" dirty="0">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243998434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744340" y="432319"/>
            <a:ext cx="9338072" cy="838920"/>
          </a:xfrm>
        </p:spPr>
        <p:txBody>
          <a:bodyPr>
            <a:normAutofit/>
          </a:bodyPr>
          <a:lstStyle/>
          <a:p>
            <a:r>
              <a:rPr lang="el-GR" sz="1600" b="1" dirty="0"/>
              <a:t>Αν πρόκυπτε θέμα εκλογών και ψηφίζαμε την ερχόμενη Κυριακή, εσείς ποιο κόμμα θα ψηφίζατε ;</a:t>
            </a:r>
            <a:endParaRPr lang="en-US" sz="1600" b="1" dirty="0">
              <a:latin typeface="Cambria" pitchFamily="18" charset="0"/>
              <a:ea typeface="Cambria" pitchFamily="18" charset="0"/>
            </a:endParaRPr>
          </a:p>
        </p:txBody>
      </p:sp>
      <p:graphicFrame>
        <p:nvGraphicFramePr>
          <p:cNvPr id="3" name="Chart 2"/>
          <p:cNvGraphicFramePr>
            <a:graphicFrameLocks/>
          </p:cNvGraphicFramePr>
          <p:nvPr>
            <p:extLst>
              <p:ext uri="{D42A27DB-BD31-4B8C-83A1-F6EECF244321}">
                <p14:modId xmlns:p14="http://schemas.microsoft.com/office/powerpoint/2010/main" val="1168145502"/>
              </p:ext>
            </p:extLst>
          </p:nvPr>
        </p:nvGraphicFramePr>
        <p:xfrm>
          <a:off x="610205" y="1271239"/>
          <a:ext cx="9787241" cy="6222091"/>
        </p:xfrm>
        <a:graphic>
          <a:graphicData uri="http://schemas.openxmlformats.org/drawingml/2006/chart">
            <c:chart xmlns:c="http://schemas.openxmlformats.org/drawingml/2006/chart" xmlns:r="http://schemas.openxmlformats.org/officeDocument/2006/relationships" r:id="rId2"/>
          </a:graphicData>
        </a:graphic>
      </p:graphicFrame>
      <p:pic>
        <p:nvPicPr>
          <p:cNvPr id="4" name="Picture 1">
            <a:extLst>
              <a:ext uri="{FF2B5EF4-FFF2-40B4-BE49-F238E27FC236}">
                <a16:creationId xmlns:a16="http://schemas.microsoft.com/office/drawing/2014/main" id="{BC8A5DD8-149C-4DAC-8621-98995B82C2AE}"/>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73288" y="7558088"/>
            <a:ext cx="1027112" cy="561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7568375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idx="1"/>
          </p:nvPr>
        </p:nvSpPr>
        <p:spPr>
          <a:xfrm>
            <a:off x="894623" y="5168404"/>
            <a:ext cx="9202738" cy="1193633"/>
          </a:xfrm>
        </p:spPr>
        <p:txBody>
          <a:bodyPr>
            <a:normAutofit/>
          </a:bodyPr>
          <a:lstStyle/>
          <a:p>
            <a:r>
              <a:rPr lang="el-GR" sz="4144" dirty="0">
                <a:solidFill>
                  <a:schemeClr val="tx2"/>
                </a:solidFill>
              </a:rPr>
              <a:t>Τέλος Παρουσίασης</a:t>
            </a:r>
          </a:p>
        </p:txBody>
      </p:sp>
      <p:pic>
        <p:nvPicPr>
          <p:cNvPr id="3" name="Picture 1">
            <a:extLst>
              <a:ext uri="{FF2B5EF4-FFF2-40B4-BE49-F238E27FC236}">
                <a16:creationId xmlns:a16="http://schemas.microsoft.com/office/drawing/2014/main" id="{563E432C-571F-4BAF-8C1B-54157C3C40F0}"/>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53753" y="7274223"/>
            <a:ext cx="1216129" cy="6653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756063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744340" y="432319"/>
            <a:ext cx="9338072" cy="996431"/>
          </a:xfrm>
        </p:spPr>
        <p:txBody>
          <a:bodyPr>
            <a:normAutofit/>
          </a:bodyPr>
          <a:lstStyle/>
          <a:p>
            <a:pPr algn="l"/>
            <a:r>
              <a:rPr lang="el-GR" sz="1600" b="1" dirty="0"/>
              <a:t>Είστε ικανοποιημένοι από τον τρόπο οργάνωσης, ενημέρωσης, τον προγραμματισμό  και τους ρυθμούς εμβολιασμού;</a:t>
            </a:r>
            <a:endParaRPr lang="en-US" sz="1600" b="1" dirty="0">
              <a:latin typeface="Cambria" pitchFamily="18" charset="0"/>
              <a:ea typeface="Cambria" pitchFamily="18"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082444281"/>
              </p:ext>
            </p:extLst>
          </p:nvPr>
        </p:nvGraphicFramePr>
        <p:xfrm>
          <a:off x="541341" y="1428750"/>
          <a:ext cx="9744075" cy="5824538"/>
        </p:xfrm>
        <a:graphic>
          <a:graphicData uri="http://schemas.openxmlformats.org/drawingml/2006/chart">
            <c:chart xmlns:c="http://schemas.openxmlformats.org/drawingml/2006/chart" xmlns:r="http://schemas.openxmlformats.org/officeDocument/2006/relationships" r:id="rId2"/>
          </a:graphicData>
        </a:graphic>
      </p:graphicFrame>
      <p:pic>
        <p:nvPicPr>
          <p:cNvPr id="5" name="Picture 1">
            <a:extLst>
              <a:ext uri="{FF2B5EF4-FFF2-40B4-BE49-F238E27FC236}">
                <a16:creationId xmlns:a16="http://schemas.microsoft.com/office/drawing/2014/main" id="{31F1635F-D854-479B-8007-0FBCEC93FD66}"/>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30784" y="7406757"/>
            <a:ext cx="1027112" cy="561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647142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744340" y="432319"/>
            <a:ext cx="9338072" cy="564431"/>
          </a:xfrm>
        </p:spPr>
        <p:txBody>
          <a:bodyPr>
            <a:noAutofit/>
          </a:bodyPr>
          <a:lstStyle/>
          <a:p>
            <a:pPr algn="l"/>
            <a:r>
              <a:rPr lang="el-GR" sz="1600" b="1" dirty="0"/>
              <a:t>Είστε ικανοποιημένοι από τον τρόπο οργάνωσης, ενημέρωσης, τον προγραμματισμό  και τους ρυθμούς εμβολιασμού;</a:t>
            </a:r>
            <a:endParaRPr lang="en-US" sz="1600" b="1" dirty="0">
              <a:latin typeface="Cambria" pitchFamily="18" charset="0"/>
              <a:ea typeface="Cambria" pitchFamily="18" charset="0"/>
            </a:endParaRPr>
          </a:p>
        </p:txBody>
      </p:sp>
      <p:graphicFrame>
        <p:nvGraphicFramePr>
          <p:cNvPr id="3" name="Table 2"/>
          <p:cNvGraphicFramePr>
            <a:graphicFrameLocks noGrp="1"/>
          </p:cNvGraphicFramePr>
          <p:nvPr>
            <p:extLst>
              <p:ext uri="{D42A27DB-BD31-4B8C-83A1-F6EECF244321}">
                <p14:modId xmlns:p14="http://schemas.microsoft.com/office/powerpoint/2010/main" val="3409077256"/>
              </p:ext>
            </p:extLst>
          </p:nvPr>
        </p:nvGraphicFramePr>
        <p:xfrm>
          <a:off x="1130969" y="1936341"/>
          <a:ext cx="8819150" cy="1143000"/>
        </p:xfrm>
        <a:graphic>
          <a:graphicData uri="http://schemas.openxmlformats.org/drawingml/2006/table">
            <a:tbl>
              <a:tblPr>
                <a:tableStyleId>{6E25E649-3F16-4E02-A733-19D2CDBF48F0}</a:tableStyleId>
              </a:tblPr>
              <a:tblGrid>
                <a:gridCol w="1388949">
                  <a:extLst>
                    <a:ext uri="{9D8B030D-6E8A-4147-A177-3AD203B41FA5}">
                      <a16:colId xmlns:a16="http://schemas.microsoft.com/office/drawing/2014/main" val="20000"/>
                    </a:ext>
                  </a:extLst>
                </a:gridCol>
                <a:gridCol w="1366474">
                  <a:extLst>
                    <a:ext uri="{9D8B030D-6E8A-4147-A177-3AD203B41FA5}">
                      <a16:colId xmlns:a16="http://schemas.microsoft.com/office/drawing/2014/main" val="20001"/>
                    </a:ext>
                  </a:extLst>
                </a:gridCol>
                <a:gridCol w="1510314">
                  <a:extLst>
                    <a:ext uri="{9D8B030D-6E8A-4147-A177-3AD203B41FA5}">
                      <a16:colId xmlns:a16="http://schemas.microsoft.com/office/drawing/2014/main" val="20002"/>
                    </a:ext>
                  </a:extLst>
                </a:gridCol>
                <a:gridCol w="1550767">
                  <a:extLst>
                    <a:ext uri="{9D8B030D-6E8A-4147-A177-3AD203B41FA5}">
                      <a16:colId xmlns:a16="http://schemas.microsoft.com/office/drawing/2014/main" val="20003"/>
                    </a:ext>
                  </a:extLst>
                </a:gridCol>
                <a:gridCol w="1420413">
                  <a:extLst>
                    <a:ext uri="{9D8B030D-6E8A-4147-A177-3AD203B41FA5}">
                      <a16:colId xmlns:a16="http://schemas.microsoft.com/office/drawing/2014/main" val="20004"/>
                    </a:ext>
                  </a:extLst>
                </a:gridCol>
                <a:gridCol w="1582233">
                  <a:extLst>
                    <a:ext uri="{9D8B030D-6E8A-4147-A177-3AD203B41FA5}">
                      <a16:colId xmlns:a16="http://schemas.microsoft.com/office/drawing/2014/main" val="20005"/>
                    </a:ext>
                  </a:extLst>
                </a:gridCol>
              </a:tblGrid>
              <a:tr h="190500">
                <a:tc>
                  <a:txBody>
                    <a:bodyPr/>
                    <a:lstStyle/>
                    <a:p>
                      <a:pPr algn="ctr" fontAlgn="b"/>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ΝΑΙ</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ΜΑΛΛΟΝ ΝΑΙ</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ΜΑΛΛΟΝ ΟΧΙ</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ΟΧΙ</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ΔΓ/ΔΑ</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extLst>
                  <a:ext uri="{0D108BD9-81ED-4DB2-BD59-A6C34878D82A}">
                    <a16:rowId xmlns:a16="http://schemas.microsoft.com/office/drawing/2014/main" val="10000"/>
                  </a:ext>
                </a:extLst>
              </a:tr>
              <a:tr h="190500">
                <a:tc>
                  <a:txBody>
                    <a:bodyPr/>
                    <a:lstStyle/>
                    <a:p>
                      <a:pPr algn="ctr" fontAlgn="b"/>
                      <a:r>
                        <a:rPr lang="el-GR" sz="1100" b="1" u="none" strike="noStrike">
                          <a:effectLst/>
                        </a:rPr>
                        <a:t>Δεξιά</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46,7</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28,3</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7,5</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14,2</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3,3</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extLst>
                  <a:ext uri="{0D108BD9-81ED-4DB2-BD59-A6C34878D82A}">
                    <a16:rowId xmlns:a16="http://schemas.microsoft.com/office/drawing/2014/main" val="10001"/>
                  </a:ext>
                </a:extLst>
              </a:tr>
              <a:tr h="190500">
                <a:tc>
                  <a:txBody>
                    <a:bodyPr/>
                    <a:lstStyle/>
                    <a:p>
                      <a:pPr algn="ctr" fontAlgn="b"/>
                      <a:r>
                        <a:rPr lang="el-GR" sz="1100" b="1" u="none" strike="noStrike">
                          <a:effectLst/>
                        </a:rPr>
                        <a:t>Κεντροδεξιά</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58,8</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dirty="0">
                          <a:effectLst/>
                        </a:rPr>
                        <a:t>25,7</a:t>
                      </a:r>
                      <a:endParaRPr lang="el-GR" sz="1100" b="1" i="0" u="none" strike="noStrike" dirty="0">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6,8</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8,1</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0,7</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extLst>
                  <a:ext uri="{0D108BD9-81ED-4DB2-BD59-A6C34878D82A}">
                    <a16:rowId xmlns:a16="http://schemas.microsoft.com/office/drawing/2014/main" val="10002"/>
                  </a:ext>
                </a:extLst>
              </a:tr>
              <a:tr h="190500">
                <a:tc>
                  <a:txBody>
                    <a:bodyPr/>
                    <a:lstStyle/>
                    <a:p>
                      <a:pPr algn="ctr" fontAlgn="b"/>
                      <a:r>
                        <a:rPr lang="el-GR" sz="1100" b="1" u="none" strike="noStrike">
                          <a:effectLst/>
                        </a:rPr>
                        <a:t>Κέντρο</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36,6</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23,8</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17,2</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17,6</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4,8</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extLst>
                  <a:ext uri="{0D108BD9-81ED-4DB2-BD59-A6C34878D82A}">
                    <a16:rowId xmlns:a16="http://schemas.microsoft.com/office/drawing/2014/main" val="10003"/>
                  </a:ext>
                </a:extLst>
              </a:tr>
              <a:tr h="190500">
                <a:tc>
                  <a:txBody>
                    <a:bodyPr/>
                    <a:lstStyle/>
                    <a:p>
                      <a:pPr algn="ctr" fontAlgn="b"/>
                      <a:r>
                        <a:rPr lang="el-GR" sz="1100" b="1" u="none" strike="noStrike">
                          <a:effectLst/>
                        </a:rPr>
                        <a:t>Κεντροαριστερά</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22,0</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22,7</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18,7</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34,0</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2,7</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extLst>
                  <a:ext uri="{0D108BD9-81ED-4DB2-BD59-A6C34878D82A}">
                    <a16:rowId xmlns:a16="http://schemas.microsoft.com/office/drawing/2014/main" val="10004"/>
                  </a:ext>
                </a:extLst>
              </a:tr>
              <a:tr h="190500">
                <a:tc>
                  <a:txBody>
                    <a:bodyPr/>
                    <a:lstStyle/>
                    <a:p>
                      <a:pPr algn="ctr" fontAlgn="b"/>
                      <a:r>
                        <a:rPr lang="el-GR" sz="1100" b="1" u="none" strike="noStrike">
                          <a:effectLst/>
                        </a:rPr>
                        <a:t>Αριστερά</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12,3</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13,1</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23,1</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47,7</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dirty="0">
                          <a:effectLst/>
                        </a:rPr>
                        <a:t>3,8</a:t>
                      </a:r>
                      <a:endParaRPr lang="el-GR" sz="1100" b="1" i="0" u="none" strike="noStrike" dirty="0">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extLst>
                  <a:ext uri="{0D108BD9-81ED-4DB2-BD59-A6C34878D82A}">
                    <a16:rowId xmlns:a16="http://schemas.microsoft.com/office/drawing/2014/main" val="10005"/>
                  </a:ext>
                </a:extLst>
              </a:tr>
            </a:tbl>
          </a:graphicData>
        </a:graphic>
      </p:graphicFrame>
      <p:graphicFrame>
        <p:nvGraphicFramePr>
          <p:cNvPr id="4" name="Table 3"/>
          <p:cNvGraphicFramePr>
            <a:graphicFrameLocks noGrp="1"/>
          </p:cNvGraphicFramePr>
          <p:nvPr>
            <p:extLst>
              <p:ext uri="{D42A27DB-BD31-4B8C-83A1-F6EECF244321}">
                <p14:modId xmlns:p14="http://schemas.microsoft.com/office/powerpoint/2010/main" val="3652939103"/>
              </p:ext>
            </p:extLst>
          </p:nvPr>
        </p:nvGraphicFramePr>
        <p:xfrm>
          <a:off x="1130968" y="3316288"/>
          <a:ext cx="8819149" cy="3625933"/>
        </p:xfrm>
        <a:graphic>
          <a:graphicData uri="http://schemas.openxmlformats.org/drawingml/2006/table">
            <a:tbl>
              <a:tblPr>
                <a:tableStyleId>{6E25E649-3F16-4E02-A733-19D2CDBF48F0}</a:tableStyleId>
              </a:tblPr>
              <a:tblGrid>
                <a:gridCol w="1388949">
                  <a:extLst>
                    <a:ext uri="{9D8B030D-6E8A-4147-A177-3AD203B41FA5}">
                      <a16:colId xmlns:a16="http://schemas.microsoft.com/office/drawing/2014/main" val="20000"/>
                    </a:ext>
                  </a:extLst>
                </a:gridCol>
                <a:gridCol w="1366474">
                  <a:extLst>
                    <a:ext uri="{9D8B030D-6E8A-4147-A177-3AD203B41FA5}">
                      <a16:colId xmlns:a16="http://schemas.microsoft.com/office/drawing/2014/main" val="20001"/>
                    </a:ext>
                  </a:extLst>
                </a:gridCol>
                <a:gridCol w="1510313">
                  <a:extLst>
                    <a:ext uri="{9D8B030D-6E8A-4147-A177-3AD203B41FA5}">
                      <a16:colId xmlns:a16="http://schemas.microsoft.com/office/drawing/2014/main" val="20002"/>
                    </a:ext>
                  </a:extLst>
                </a:gridCol>
                <a:gridCol w="1550767">
                  <a:extLst>
                    <a:ext uri="{9D8B030D-6E8A-4147-A177-3AD203B41FA5}">
                      <a16:colId xmlns:a16="http://schemas.microsoft.com/office/drawing/2014/main" val="20003"/>
                    </a:ext>
                  </a:extLst>
                </a:gridCol>
                <a:gridCol w="1420413">
                  <a:extLst>
                    <a:ext uri="{9D8B030D-6E8A-4147-A177-3AD203B41FA5}">
                      <a16:colId xmlns:a16="http://schemas.microsoft.com/office/drawing/2014/main" val="20004"/>
                    </a:ext>
                  </a:extLst>
                </a:gridCol>
                <a:gridCol w="1582233">
                  <a:extLst>
                    <a:ext uri="{9D8B030D-6E8A-4147-A177-3AD203B41FA5}">
                      <a16:colId xmlns:a16="http://schemas.microsoft.com/office/drawing/2014/main" val="20005"/>
                    </a:ext>
                  </a:extLst>
                </a:gridCol>
              </a:tblGrid>
              <a:tr h="464268">
                <a:tc>
                  <a:txBody>
                    <a:bodyPr/>
                    <a:lstStyle/>
                    <a:p>
                      <a:pPr algn="ctr" fontAlgn="b"/>
                      <a:endParaRPr lang="el-GR" sz="1100" b="1" i="0" u="none" strike="noStrike" dirty="0">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ΝΑΙ</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ΜΑΛΛΟΝ ΝΑΙ</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ΜΑΛΛΟΝ ΟΧΙ</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ΟΧΙ</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ΔΓ/ΔΑ</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extLst>
                  <a:ext uri="{0D108BD9-81ED-4DB2-BD59-A6C34878D82A}">
                    <a16:rowId xmlns:a16="http://schemas.microsoft.com/office/drawing/2014/main" val="10000"/>
                  </a:ext>
                </a:extLst>
              </a:tr>
              <a:tr h="464268">
                <a:tc>
                  <a:txBody>
                    <a:bodyPr/>
                    <a:lstStyle/>
                    <a:p>
                      <a:pPr algn="ctr" fontAlgn="b"/>
                      <a:r>
                        <a:rPr lang="el-GR" sz="1100" b="1" u="none" strike="noStrike">
                          <a:effectLst/>
                        </a:rPr>
                        <a:t>Ν.Δ.</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dirty="0">
                          <a:effectLst/>
                        </a:rPr>
                        <a:t>56,7</a:t>
                      </a:r>
                      <a:endParaRPr lang="el-GR" sz="1100" b="1" i="0" u="none" strike="noStrike" dirty="0">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23,2</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8,0</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9,2</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2,9</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extLst>
                  <a:ext uri="{0D108BD9-81ED-4DB2-BD59-A6C34878D82A}">
                    <a16:rowId xmlns:a16="http://schemas.microsoft.com/office/drawing/2014/main" val="10001"/>
                  </a:ext>
                </a:extLst>
              </a:tr>
              <a:tr h="464268">
                <a:tc>
                  <a:txBody>
                    <a:bodyPr/>
                    <a:lstStyle/>
                    <a:p>
                      <a:pPr algn="ctr" fontAlgn="b"/>
                      <a:r>
                        <a:rPr lang="el-GR" sz="1100" b="1" u="none" strike="noStrike">
                          <a:effectLst/>
                        </a:rPr>
                        <a:t>ΣΥΡΙΖΑ</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21,1</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dirty="0">
                          <a:effectLst/>
                        </a:rPr>
                        <a:t>18,6</a:t>
                      </a:r>
                      <a:endParaRPr lang="el-GR" sz="1100" b="1" i="0" u="none" strike="noStrike" dirty="0">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dirty="0">
                          <a:effectLst/>
                        </a:rPr>
                        <a:t>20,6</a:t>
                      </a:r>
                      <a:endParaRPr lang="el-GR" sz="1100" b="1" i="0" u="none" strike="noStrike" dirty="0">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35,6</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4,0</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extLst>
                  <a:ext uri="{0D108BD9-81ED-4DB2-BD59-A6C34878D82A}">
                    <a16:rowId xmlns:a16="http://schemas.microsoft.com/office/drawing/2014/main" val="10002"/>
                  </a:ext>
                </a:extLst>
              </a:tr>
              <a:tr h="840325">
                <a:tc>
                  <a:txBody>
                    <a:bodyPr/>
                    <a:lstStyle/>
                    <a:p>
                      <a:pPr algn="ctr" fontAlgn="b"/>
                      <a:r>
                        <a:rPr lang="el-GR" sz="1100" b="1" u="none" strike="noStrike">
                          <a:effectLst/>
                        </a:rPr>
                        <a:t>ΚΙΝΗΜΑ ΑΛΛΑΓΗΣ</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35,5</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32,3</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dirty="0">
                          <a:effectLst/>
                        </a:rPr>
                        <a:t>14,5</a:t>
                      </a:r>
                      <a:endParaRPr lang="el-GR" sz="1100" b="1" i="0" u="none" strike="noStrike" dirty="0">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dirty="0">
                          <a:effectLst/>
                        </a:rPr>
                        <a:t>16,1</a:t>
                      </a:r>
                      <a:endParaRPr lang="el-GR" sz="1100" b="1" i="0" u="none" strike="noStrike" dirty="0">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dirty="0">
                          <a:effectLst/>
                        </a:rPr>
                        <a:t>1,6</a:t>
                      </a:r>
                      <a:endParaRPr lang="el-GR" sz="1100" b="1" i="0" u="none" strike="noStrike" dirty="0">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extLst>
                  <a:ext uri="{0D108BD9-81ED-4DB2-BD59-A6C34878D82A}">
                    <a16:rowId xmlns:a16="http://schemas.microsoft.com/office/drawing/2014/main" val="10003"/>
                  </a:ext>
                </a:extLst>
              </a:tr>
              <a:tr h="464268">
                <a:tc>
                  <a:txBody>
                    <a:bodyPr/>
                    <a:lstStyle/>
                    <a:p>
                      <a:pPr algn="ctr" fontAlgn="b"/>
                      <a:r>
                        <a:rPr lang="el-GR" sz="1100" b="1" u="none" strike="noStrike">
                          <a:effectLst/>
                        </a:rPr>
                        <a:t>ΚΚΕ</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19,0</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19,0</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dirty="0">
                          <a:effectLst/>
                        </a:rPr>
                        <a:t>23,8</a:t>
                      </a:r>
                      <a:endParaRPr lang="el-GR" sz="1100" b="1" i="0" u="none" strike="noStrike" dirty="0">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dirty="0">
                          <a:effectLst/>
                        </a:rPr>
                        <a:t>38,1</a:t>
                      </a:r>
                      <a:endParaRPr lang="el-GR" sz="1100" b="1" i="0" u="none" strike="noStrike" dirty="0">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extLst>
                  <a:ext uri="{0D108BD9-81ED-4DB2-BD59-A6C34878D82A}">
                    <a16:rowId xmlns:a16="http://schemas.microsoft.com/office/drawing/2014/main" val="10004"/>
                  </a:ext>
                </a:extLst>
              </a:tr>
              <a:tr h="464268">
                <a:tc>
                  <a:txBody>
                    <a:bodyPr/>
                    <a:lstStyle/>
                    <a:p>
                      <a:pPr algn="ctr" fontAlgn="b"/>
                      <a:r>
                        <a:rPr lang="el-GR" sz="1100" b="1" u="none" strike="noStrike">
                          <a:effectLst/>
                        </a:rPr>
                        <a:t>ΕΛΛΗΝΙΚΗ ΛΥΣΗ</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16,7</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33,3</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dirty="0">
                          <a:effectLst/>
                        </a:rPr>
                        <a:t>33,3</a:t>
                      </a:r>
                      <a:endParaRPr lang="el-GR" sz="1100" b="1" i="0" u="none" strike="noStrike" dirty="0">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dirty="0">
                          <a:effectLst/>
                        </a:rPr>
                        <a:t>16,7</a:t>
                      </a:r>
                      <a:endParaRPr lang="el-GR" sz="1100" b="1" i="0" u="none" strike="noStrike" dirty="0">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extLst>
                  <a:ext uri="{0D108BD9-81ED-4DB2-BD59-A6C34878D82A}">
                    <a16:rowId xmlns:a16="http://schemas.microsoft.com/office/drawing/2014/main" val="10005"/>
                  </a:ext>
                </a:extLst>
              </a:tr>
              <a:tr h="464268">
                <a:tc>
                  <a:txBody>
                    <a:bodyPr/>
                    <a:lstStyle/>
                    <a:p>
                      <a:pPr algn="ctr" fontAlgn="b"/>
                      <a:r>
                        <a:rPr lang="el-GR" sz="1100" b="1" u="none" strike="noStrike">
                          <a:effectLst/>
                        </a:rPr>
                        <a:t>ΜΕΡΑ 25</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11,5</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30,8</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50,0</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dirty="0">
                          <a:effectLst/>
                        </a:rPr>
                        <a:t>7,7</a:t>
                      </a:r>
                      <a:endParaRPr lang="el-GR" sz="1100" b="1" i="0" u="none" strike="noStrike" dirty="0">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extLst>
                  <a:ext uri="{0D108BD9-81ED-4DB2-BD59-A6C34878D82A}">
                    <a16:rowId xmlns:a16="http://schemas.microsoft.com/office/drawing/2014/main" val="10006"/>
                  </a:ext>
                </a:extLst>
              </a:tr>
            </a:tbl>
          </a:graphicData>
        </a:graphic>
      </p:graphicFrame>
      <p:pic>
        <p:nvPicPr>
          <p:cNvPr id="5" name="Picture 1">
            <a:extLst>
              <a:ext uri="{FF2B5EF4-FFF2-40B4-BE49-F238E27FC236}">
                <a16:creationId xmlns:a16="http://schemas.microsoft.com/office/drawing/2014/main" id="{80D9CCCB-8E28-4701-8F19-B40393A9BDF0}"/>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30784" y="7406757"/>
            <a:ext cx="1027112" cy="561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647142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744340" y="432319"/>
            <a:ext cx="9338072" cy="1360386"/>
          </a:xfrm>
        </p:spPr>
        <p:txBody>
          <a:bodyPr>
            <a:normAutofit/>
          </a:bodyPr>
          <a:lstStyle/>
          <a:p>
            <a:pPr algn="l"/>
            <a:r>
              <a:rPr lang="el-GR" sz="1600" b="1" dirty="0"/>
              <a:t>Πιστεύετε ότι αν ήταν Κυβέρνηση ο ΣΥΡΙΖΑ θα τα πήγαινε καλύτερα ή χειρότερα στην διαχείριση της πανδημίας τόσο υγειονομικά , όσο και από την πλευρά των οικονομικών παρενεργειών της; </a:t>
            </a:r>
            <a:endParaRPr lang="en-US" sz="1600" b="1" dirty="0">
              <a:latin typeface="Cambria" pitchFamily="18" charset="0"/>
              <a:ea typeface="Cambria" pitchFamily="18"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913801721"/>
              </p:ext>
            </p:extLst>
          </p:nvPr>
        </p:nvGraphicFramePr>
        <p:xfrm>
          <a:off x="541341" y="1792706"/>
          <a:ext cx="9744075" cy="5460582"/>
        </p:xfrm>
        <a:graphic>
          <a:graphicData uri="http://schemas.openxmlformats.org/drawingml/2006/chart">
            <c:chart xmlns:c="http://schemas.openxmlformats.org/drawingml/2006/chart" xmlns:r="http://schemas.openxmlformats.org/officeDocument/2006/relationships" r:id="rId2"/>
          </a:graphicData>
        </a:graphic>
      </p:graphicFrame>
      <p:pic>
        <p:nvPicPr>
          <p:cNvPr id="5" name="Picture 1">
            <a:extLst>
              <a:ext uri="{FF2B5EF4-FFF2-40B4-BE49-F238E27FC236}">
                <a16:creationId xmlns:a16="http://schemas.microsoft.com/office/drawing/2014/main" id="{84251FF2-D168-4B2B-843A-7749115937D1}"/>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30784" y="7406757"/>
            <a:ext cx="1027112" cy="561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647142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744340" y="432319"/>
            <a:ext cx="9338072" cy="1492734"/>
          </a:xfrm>
        </p:spPr>
        <p:txBody>
          <a:bodyPr>
            <a:normAutofit/>
          </a:bodyPr>
          <a:lstStyle/>
          <a:p>
            <a:pPr algn="l"/>
            <a:r>
              <a:rPr lang="el-GR" sz="1600" b="1" dirty="0"/>
              <a:t>Πιστεύετε ότι αν ήταν Κυβέρνηση ο ΣΥΡΙΖΑ θα τα πήγαινε καλύτερα ή χειρότερα στην διαχείριση της πανδημίας τόσο υγειονομικά , όσο και από την πλευρά των οικονομικών παρενεργειών της; </a:t>
            </a:r>
            <a:endParaRPr lang="en-US" sz="1600" b="1" dirty="0">
              <a:latin typeface="Cambria" pitchFamily="18" charset="0"/>
              <a:ea typeface="Cambria" pitchFamily="18" charset="0"/>
            </a:endParaRPr>
          </a:p>
        </p:txBody>
      </p:sp>
      <p:graphicFrame>
        <p:nvGraphicFramePr>
          <p:cNvPr id="3" name="Table 2"/>
          <p:cNvGraphicFramePr>
            <a:graphicFrameLocks noGrp="1"/>
          </p:cNvGraphicFramePr>
          <p:nvPr>
            <p:extLst>
              <p:ext uri="{D42A27DB-BD31-4B8C-83A1-F6EECF244321}">
                <p14:modId xmlns:p14="http://schemas.microsoft.com/office/powerpoint/2010/main" val="4164205030"/>
              </p:ext>
            </p:extLst>
          </p:nvPr>
        </p:nvGraphicFramePr>
        <p:xfrm>
          <a:off x="1106905" y="2430379"/>
          <a:ext cx="8253664" cy="1935572"/>
        </p:xfrm>
        <a:graphic>
          <a:graphicData uri="http://schemas.openxmlformats.org/drawingml/2006/table">
            <a:tbl>
              <a:tblPr>
                <a:tableStyleId>{6E25E649-3F16-4E02-A733-19D2CDBF48F0}</a:tableStyleId>
              </a:tblPr>
              <a:tblGrid>
                <a:gridCol w="1299889">
                  <a:extLst>
                    <a:ext uri="{9D8B030D-6E8A-4147-A177-3AD203B41FA5}">
                      <a16:colId xmlns:a16="http://schemas.microsoft.com/office/drawing/2014/main" val="20000"/>
                    </a:ext>
                  </a:extLst>
                </a:gridCol>
                <a:gridCol w="1278855">
                  <a:extLst>
                    <a:ext uri="{9D8B030D-6E8A-4147-A177-3AD203B41FA5}">
                      <a16:colId xmlns:a16="http://schemas.microsoft.com/office/drawing/2014/main" val="20001"/>
                    </a:ext>
                  </a:extLst>
                </a:gridCol>
                <a:gridCol w="1413472">
                  <a:extLst>
                    <a:ext uri="{9D8B030D-6E8A-4147-A177-3AD203B41FA5}">
                      <a16:colId xmlns:a16="http://schemas.microsoft.com/office/drawing/2014/main" val="20002"/>
                    </a:ext>
                  </a:extLst>
                </a:gridCol>
                <a:gridCol w="1451332">
                  <a:extLst>
                    <a:ext uri="{9D8B030D-6E8A-4147-A177-3AD203B41FA5}">
                      <a16:colId xmlns:a16="http://schemas.microsoft.com/office/drawing/2014/main" val="20003"/>
                    </a:ext>
                  </a:extLst>
                </a:gridCol>
                <a:gridCol w="1329336">
                  <a:extLst>
                    <a:ext uri="{9D8B030D-6E8A-4147-A177-3AD203B41FA5}">
                      <a16:colId xmlns:a16="http://schemas.microsoft.com/office/drawing/2014/main" val="20004"/>
                    </a:ext>
                  </a:extLst>
                </a:gridCol>
                <a:gridCol w="1480780">
                  <a:extLst>
                    <a:ext uri="{9D8B030D-6E8A-4147-A177-3AD203B41FA5}">
                      <a16:colId xmlns:a16="http://schemas.microsoft.com/office/drawing/2014/main" val="20005"/>
                    </a:ext>
                  </a:extLst>
                </a:gridCol>
              </a:tblGrid>
              <a:tr h="514447">
                <a:tc>
                  <a:txBody>
                    <a:bodyPr/>
                    <a:lstStyle/>
                    <a:p>
                      <a:pPr algn="ctr" fontAlgn="b"/>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ΚΑΛΥΤΕΡΑ</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ΜΑΛΛΟΝ ΚΑΛΥΤΕΡΑ</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dirty="0">
                          <a:effectLst/>
                        </a:rPr>
                        <a:t>ΜΑΛΛΟΝ ΧΕΙΡΟΤΕΡΑ</a:t>
                      </a:r>
                      <a:endParaRPr lang="el-GR" sz="1100" b="1" i="0" u="none" strike="noStrike" dirty="0">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ΧΕΙΡΟΤΕΡΑ</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ΔΓ/ΔΑ</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extLst>
                  <a:ext uri="{0D108BD9-81ED-4DB2-BD59-A6C34878D82A}">
                    <a16:rowId xmlns:a16="http://schemas.microsoft.com/office/drawing/2014/main" val="10000"/>
                  </a:ext>
                </a:extLst>
              </a:tr>
              <a:tr h="284225">
                <a:tc>
                  <a:txBody>
                    <a:bodyPr/>
                    <a:lstStyle/>
                    <a:p>
                      <a:pPr algn="ctr" fontAlgn="b"/>
                      <a:r>
                        <a:rPr lang="el-GR" sz="1100" b="1" u="none" strike="noStrike">
                          <a:effectLst/>
                        </a:rPr>
                        <a:t>Δεξιά</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1,7</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12,5</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72,5</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13,3</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extLst>
                  <a:ext uri="{0D108BD9-81ED-4DB2-BD59-A6C34878D82A}">
                    <a16:rowId xmlns:a16="http://schemas.microsoft.com/office/drawing/2014/main" val="10001"/>
                  </a:ext>
                </a:extLst>
              </a:tr>
              <a:tr h="284225">
                <a:tc>
                  <a:txBody>
                    <a:bodyPr/>
                    <a:lstStyle/>
                    <a:p>
                      <a:pPr algn="ctr" fontAlgn="b"/>
                      <a:r>
                        <a:rPr lang="el-GR" sz="1100" b="1" u="none" strike="noStrike">
                          <a:effectLst/>
                        </a:rPr>
                        <a:t>Κεντροδεξιά</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2,7</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2,7</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dirty="0">
                          <a:effectLst/>
                        </a:rPr>
                        <a:t>17,6</a:t>
                      </a:r>
                      <a:endParaRPr lang="el-GR" sz="1100" b="1" i="0" u="none" strike="noStrike" dirty="0">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70,9</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6,1</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extLst>
                  <a:ext uri="{0D108BD9-81ED-4DB2-BD59-A6C34878D82A}">
                    <a16:rowId xmlns:a16="http://schemas.microsoft.com/office/drawing/2014/main" val="10002"/>
                  </a:ext>
                </a:extLst>
              </a:tr>
              <a:tr h="284225">
                <a:tc>
                  <a:txBody>
                    <a:bodyPr/>
                    <a:lstStyle/>
                    <a:p>
                      <a:pPr algn="ctr" fontAlgn="b"/>
                      <a:r>
                        <a:rPr lang="el-GR" sz="1100" b="1" u="none" strike="noStrike">
                          <a:effectLst/>
                        </a:rPr>
                        <a:t>Κέντρο</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10,0</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10,9</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17,5</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43,2</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18,3</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extLst>
                  <a:ext uri="{0D108BD9-81ED-4DB2-BD59-A6C34878D82A}">
                    <a16:rowId xmlns:a16="http://schemas.microsoft.com/office/drawing/2014/main" val="10003"/>
                  </a:ext>
                </a:extLst>
              </a:tr>
              <a:tr h="284225">
                <a:tc>
                  <a:txBody>
                    <a:bodyPr/>
                    <a:lstStyle/>
                    <a:p>
                      <a:pPr algn="ctr" fontAlgn="b"/>
                      <a:r>
                        <a:rPr lang="el-GR" sz="1100" b="1" u="none" strike="noStrike">
                          <a:effectLst/>
                        </a:rPr>
                        <a:t>Κεντροαριστερά</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19,9</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29,1</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15,9</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13,9</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21,2</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extLst>
                  <a:ext uri="{0D108BD9-81ED-4DB2-BD59-A6C34878D82A}">
                    <a16:rowId xmlns:a16="http://schemas.microsoft.com/office/drawing/2014/main" val="10004"/>
                  </a:ext>
                </a:extLst>
              </a:tr>
              <a:tr h="284225">
                <a:tc>
                  <a:txBody>
                    <a:bodyPr/>
                    <a:lstStyle/>
                    <a:p>
                      <a:pPr algn="ctr" fontAlgn="b"/>
                      <a:r>
                        <a:rPr lang="el-GR" sz="1100" b="1" u="none" strike="noStrike">
                          <a:effectLst/>
                        </a:rPr>
                        <a:t>Αριστερά</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26,0</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26,7</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9,2</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12,2</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dirty="0">
                          <a:effectLst/>
                        </a:rPr>
                        <a:t>26,0</a:t>
                      </a:r>
                      <a:endParaRPr lang="el-GR" sz="1100" b="1" i="0" u="none" strike="noStrike" dirty="0">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extLst>
                  <a:ext uri="{0D108BD9-81ED-4DB2-BD59-A6C34878D82A}">
                    <a16:rowId xmlns:a16="http://schemas.microsoft.com/office/drawing/2014/main" val="10005"/>
                  </a:ext>
                </a:extLst>
              </a:tr>
            </a:tbl>
          </a:graphicData>
        </a:graphic>
      </p:graphicFrame>
      <p:graphicFrame>
        <p:nvGraphicFramePr>
          <p:cNvPr id="4" name="Table 3"/>
          <p:cNvGraphicFramePr>
            <a:graphicFrameLocks noGrp="1"/>
          </p:cNvGraphicFramePr>
          <p:nvPr>
            <p:extLst>
              <p:ext uri="{D42A27DB-BD31-4B8C-83A1-F6EECF244321}">
                <p14:modId xmlns:p14="http://schemas.microsoft.com/office/powerpoint/2010/main" val="907116108"/>
              </p:ext>
            </p:extLst>
          </p:nvPr>
        </p:nvGraphicFramePr>
        <p:xfrm>
          <a:off x="1106905" y="4656221"/>
          <a:ext cx="8253664" cy="2454442"/>
        </p:xfrm>
        <a:graphic>
          <a:graphicData uri="http://schemas.openxmlformats.org/drawingml/2006/table">
            <a:tbl>
              <a:tblPr>
                <a:tableStyleId>{6E25E649-3F16-4E02-A733-19D2CDBF48F0}</a:tableStyleId>
              </a:tblPr>
              <a:tblGrid>
                <a:gridCol w="1299889">
                  <a:extLst>
                    <a:ext uri="{9D8B030D-6E8A-4147-A177-3AD203B41FA5}">
                      <a16:colId xmlns:a16="http://schemas.microsoft.com/office/drawing/2014/main" val="20000"/>
                    </a:ext>
                  </a:extLst>
                </a:gridCol>
                <a:gridCol w="1278855">
                  <a:extLst>
                    <a:ext uri="{9D8B030D-6E8A-4147-A177-3AD203B41FA5}">
                      <a16:colId xmlns:a16="http://schemas.microsoft.com/office/drawing/2014/main" val="20001"/>
                    </a:ext>
                  </a:extLst>
                </a:gridCol>
                <a:gridCol w="1413472">
                  <a:extLst>
                    <a:ext uri="{9D8B030D-6E8A-4147-A177-3AD203B41FA5}">
                      <a16:colId xmlns:a16="http://schemas.microsoft.com/office/drawing/2014/main" val="20002"/>
                    </a:ext>
                  </a:extLst>
                </a:gridCol>
                <a:gridCol w="1451332">
                  <a:extLst>
                    <a:ext uri="{9D8B030D-6E8A-4147-A177-3AD203B41FA5}">
                      <a16:colId xmlns:a16="http://schemas.microsoft.com/office/drawing/2014/main" val="20003"/>
                    </a:ext>
                  </a:extLst>
                </a:gridCol>
                <a:gridCol w="1329336">
                  <a:extLst>
                    <a:ext uri="{9D8B030D-6E8A-4147-A177-3AD203B41FA5}">
                      <a16:colId xmlns:a16="http://schemas.microsoft.com/office/drawing/2014/main" val="20004"/>
                    </a:ext>
                  </a:extLst>
                </a:gridCol>
                <a:gridCol w="1480780">
                  <a:extLst>
                    <a:ext uri="{9D8B030D-6E8A-4147-A177-3AD203B41FA5}">
                      <a16:colId xmlns:a16="http://schemas.microsoft.com/office/drawing/2014/main" val="20005"/>
                    </a:ext>
                  </a:extLst>
                </a:gridCol>
              </a:tblGrid>
              <a:tr h="515376">
                <a:tc>
                  <a:txBody>
                    <a:bodyPr/>
                    <a:lstStyle/>
                    <a:p>
                      <a:pPr algn="ctr" fontAlgn="b"/>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dirty="0">
                          <a:effectLst/>
                        </a:rPr>
                        <a:t>ΚΑΛΥΤΕΡΑ</a:t>
                      </a:r>
                      <a:endParaRPr lang="el-GR" sz="1100" b="1" i="0" u="none" strike="noStrike" dirty="0">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ΜΑΛΛΟΝ ΚΑΛΥΤΕΡΑ</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ΜΑΛΛΟΝ ΧΕΙΡΟΤΕΡΑ</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ΧΕΙΡΟΤΕΡΑ</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ΔΓ/ΔΑ</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extLst>
                  <a:ext uri="{0D108BD9-81ED-4DB2-BD59-A6C34878D82A}">
                    <a16:rowId xmlns:a16="http://schemas.microsoft.com/office/drawing/2014/main" val="10000"/>
                  </a:ext>
                </a:extLst>
              </a:tr>
              <a:tr h="284738">
                <a:tc>
                  <a:txBody>
                    <a:bodyPr/>
                    <a:lstStyle/>
                    <a:p>
                      <a:pPr algn="ctr" fontAlgn="b"/>
                      <a:r>
                        <a:rPr lang="el-GR" sz="1100" b="1" u="none" strike="noStrike">
                          <a:effectLst/>
                        </a:rPr>
                        <a:t>Ν.Δ.</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2,6</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2,9</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14,4</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69,6</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10,5</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extLst>
                  <a:ext uri="{0D108BD9-81ED-4DB2-BD59-A6C34878D82A}">
                    <a16:rowId xmlns:a16="http://schemas.microsoft.com/office/drawing/2014/main" val="10001"/>
                  </a:ext>
                </a:extLst>
              </a:tr>
              <a:tr h="284738">
                <a:tc>
                  <a:txBody>
                    <a:bodyPr/>
                    <a:lstStyle/>
                    <a:p>
                      <a:pPr algn="ctr" fontAlgn="b"/>
                      <a:r>
                        <a:rPr lang="el-GR" sz="1100" b="1" u="none" strike="noStrike">
                          <a:effectLst/>
                        </a:rPr>
                        <a:t>ΣΥΡΙΖΑ</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27,0</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29,8</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8,1</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13,3</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21,8</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extLst>
                  <a:ext uri="{0D108BD9-81ED-4DB2-BD59-A6C34878D82A}">
                    <a16:rowId xmlns:a16="http://schemas.microsoft.com/office/drawing/2014/main" val="10002"/>
                  </a:ext>
                </a:extLst>
              </a:tr>
              <a:tr h="515376">
                <a:tc>
                  <a:txBody>
                    <a:bodyPr/>
                    <a:lstStyle/>
                    <a:p>
                      <a:pPr algn="ctr" fontAlgn="b"/>
                      <a:r>
                        <a:rPr lang="el-GR" sz="1100" b="1" u="none" strike="noStrike">
                          <a:effectLst/>
                        </a:rPr>
                        <a:t>ΚΙΝΗΜΑ ΑΛΛΑΓΗΣ</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3,1</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10,9</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29,7</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43,8</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12,5</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extLst>
                  <a:ext uri="{0D108BD9-81ED-4DB2-BD59-A6C34878D82A}">
                    <a16:rowId xmlns:a16="http://schemas.microsoft.com/office/drawing/2014/main" val="10003"/>
                  </a:ext>
                </a:extLst>
              </a:tr>
              <a:tr h="284738">
                <a:tc>
                  <a:txBody>
                    <a:bodyPr/>
                    <a:lstStyle/>
                    <a:p>
                      <a:pPr algn="ctr" fontAlgn="b"/>
                      <a:r>
                        <a:rPr lang="el-GR" sz="1100" b="1" u="none" strike="noStrike">
                          <a:effectLst/>
                        </a:rPr>
                        <a:t>ΚΚΕ</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9,3</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23,3</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9,3</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25,6</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32,6</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extLst>
                  <a:ext uri="{0D108BD9-81ED-4DB2-BD59-A6C34878D82A}">
                    <a16:rowId xmlns:a16="http://schemas.microsoft.com/office/drawing/2014/main" val="10004"/>
                  </a:ext>
                </a:extLst>
              </a:tr>
              <a:tr h="284738">
                <a:tc>
                  <a:txBody>
                    <a:bodyPr/>
                    <a:lstStyle/>
                    <a:p>
                      <a:pPr algn="ctr" fontAlgn="b"/>
                      <a:r>
                        <a:rPr lang="el-GR" sz="1100" b="1" u="none" strike="noStrike">
                          <a:effectLst/>
                        </a:rPr>
                        <a:t>ΕΛΛΗΝΙΚΗ ΛΥΣΗ</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7,1</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7,1</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7,1</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53,6</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25,0</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extLst>
                  <a:ext uri="{0D108BD9-81ED-4DB2-BD59-A6C34878D82A}">
                    <a16:rowId xmlns:a16="http://schemas.microsoft.com/office/drawing/2014/main" val="10005"/>
                  </a:ext>
                </a:extLst>
              </a:tr>
              <a:tr h="284738">
                <a:tc>
                  <a:txBody>
                    <a:bodyPr/>
                    <a:lstStyle/>
                    <a:p>
                      <a:pPr algn="ctr" fontAlgn="b"/>
                      <a:r>
                        <a:rPr lang="el-GR" sz="1100" b="1" u="none" strike="noStrike">
                          <a:effectLst/>
                        </a:rPr>
                        <a:t>ΜΕΡΑ 25</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29,6</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22,2</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18,5</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a:effectLst/>
                        </a:rPr>
                        <a:t>11,1</a:t>
                      </a:r>
                      <a:endParaRPr lang="el-GR" sz="1100" b="1" i="0" u="none" strike="noStrike">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tc>
                  <a:txBody>
                    <a:bodyPr/>
                    <a:lstStyle/>
                    <a:p>
                      <a:pPr algn="ctr" fontAlgn="b"/>
                      <a:r>
                        <a:rPr lang="el-GR" sz="1100" b="1" u="none" strike="noStrike" dirty="0">
                          <a:effectLst/>
                        </a:rPr>
                        <a:t>18,5</a:t>
                      </a:r>
                      <a:endParaRPr lang="el-GR" sz="1100" b="1" i="0" u="none" strike="noStrike" dirty="0">
                        <a:solidFill>
                          <a:srgbClr val="000000"/>
                        </a:solidFill>
                        <a:effectLst/>
                        <a:latin typeface="Calibri"/>
                      </a:endParaRPr>
                    </a:p>
                  </a:txBody>
                  <a:tcPr marL="9525" marR="9525" marT="9525" marB="0" anchor="b">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B0F0"/>
                    </a:solidFill>
                  </a:tcPr>
                </a:tc>
                <a:extLst>
                  <a:ext uri="{0D108BD9-81ED-4DB2-BD59-A6C34878D82A}">
                    <a16:rowId xmlns:a16="http://schemas.microsoft.com/office/drawing/2014/main" val="10006"/>
                  </a:ext>
                </a:extLst>
              </a:tr>
            </a:tbl>
          </a:graphicData>
        </a:graphic>
      </p:graphicFrame>
      <p:pic>
        <p:nvPicPr>
          <p:cNvPr id="5" name="Picture 1">
            <a:extLst>
              <a:ext uri="{FF2B5EF4-FFF2-40B4-BE49-F238E27FC236}">
                <a16:creationId xmlns:a16="http://schemas.microsoft.com/office/drawing/2014/main" id="{45EEF076-7822-4409-963E-8C8C5641B856}"/>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30784" y="7406757"/>
            <a:ext cx="1027112" cy="561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647142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744340" y="432319"/>
            <a:ext cx="9338072" cy="1324292"/>
          </a:xfrm>
        </p:spPr>
        <p:txBody>
          <a:bodyPr>
            <a:normAutofit/>
          </a:bodyPr>
          <a:lstStyle/>
          <a:p>
            <a:pPr algn="l"/>
            <a:r>
              <a:rPr lang="el-GR" sz="1600" b="1" dirty="0"/>
              <a:t>Πιστεύετε ότι μέσα στο 2021 θα υπάρχει βελτίωση της Οικονομίας, της κατάστασης που αντιμετωπίζουν Επιχειρήσεις και εργαζόμενοι λόγω της πανδημίας;</a:t>
            </a:r>
            <a:endParaRPr lang="en-US" sz="1600" b="1" dirty="0">
              <a:latin typeface="Cambria" pitchFamily="18" charset="0"/>
              <a:ea typeface="Cambria" pitchFamily="18"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698097881"/>
              </p:ext>
            </p:extLst>
          </p:nvPr>
        </p:nvGraphicFramePr>
        <p:xfrm>
          <a:off x="541341" y="2018372"/>
          <a:ext cx="9338073" cy="5234916"/>
        </p:xfrm>
        <a:graphic>
          <a:graphicData uri="http://schemas.openxmlformats.org/drawingml/2006/chart">
            <c:chart xmlns:c="http://schemas.openxmlformats.org/drawingml/2006/chart" xmlns:r="http://schemas.openxmlformats.org/officeDocument/2006/relationships" r:id="rId2"/>
          </a:graphicData>
        </a:graphic>
      </p:graphicFrame>
      <p:pic>
        <p:nvPicPr>
          <p:cNvPr id="5" name="Picture 1">
            <a:extLst>
              <a:ext uri="{FF2B5EF4-FFF2-40B4-BE49-F238E27FC236}">
                <a16:creationId xmlns:a16="http://schemas.microsoft.com/office/drawing/2014/main" id="{6B46E39F-ED8C-49A0-827E-BBB1C7FD1B05}"/>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30784" y="7406757"/>
            <a:ext cx="1027112" cy="561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6471428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206</TotalTime>
  <Words>2757</Words>
  <Application>Microsoft Office PowerPoint</Application>
  <PresentationFormat>B4 (ISO) Paper (250x353 mm)</PresentationFormat>
  <Paragraphs>1528</Paragraphs>
  <Slides>46</Slides>
  <Notes>0</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46</vt:i4>
      </vt:variant>
    </vt:vector>
  </HeadingPairs>
  <TitlesOfParts>
    <vt:vector size="53" baseType="lpstr">
      <vt:lpstr>Arial</vt:lpstr>
      <vt:lpstr>Calibri</vt:lpstr>
      <vt:lpstr>Calibri Light</vt:lpstr>
      <vt:lpstr>Cambria</vt:lpstr>
      <vt:lpstr>Office Theme</vt:lpstr>
      <vt:lpstr>1_Office Theme</vt:lpstr>
      <vt:lpstr>2_Office Theme</vt:lpstr>
      <vt:lpstr>PowerPoint Presentation</vt:lpstr>
      <vt:lpstr>Ταυτότητα Έρευνας</vt:lpstr>
      <vt:lpstr>Πιστεύετε ότι μέχρι το Καλοκαίρι θα υπάρχει ανοσία σε σημαντικό τμήμα πληθυσμού με τους εμβολιασμούς που θα έχουν γίνει και ότι θα βρεθούμε σε μια πιο ομαλή περίοδο για τις ζωές μας;</vt:lpstr>
      <vt:lpstr>Πιστεύετε ότι μέχρι το Καλοκαίρι θα υπάρχει ανοσία σε σημαντικό τμήμα πληθυσμού με τους εμβολιασμούς που θα έχουν γίνει και ότι θα βρεθούμε σε μια πιο ομαλή περίοδο για τις ζωές μας;</vt:lpstr>
      <vt:lpstr>Είστε ικανοποιημένοι από τον τρόπο οργάνωσης, ενημέρωσης, τον προγραμματισμό  και τους ρυθμούς εμβολιασμού;</vt:lpstr>
      <vt:lpstr>Είστε ικανοποιημένοι από τον τρόπο οργάνωσης, ενημέρωσης, τον προγραμματισμό  και τους ρυθμούς εμβολιασμού;</vt:lpstr>
      <vt:lpstr>Πιστεύετε ότι αν ήταν Κυβέρνηση ο ΣΥΡΙΖΑ θα τα πήγαινε καλύτερα ή χειρότερα στην διαχείριση της πανδημίας τόσο υγειονομικά , όσο και από την πλευρά των οικονομικών παρενεργειών της; </vt:lpstr>
      <vt:lpstr>Πιστεύετε ότι αν ήταν Κυβέρνηση ο ΣΥΡΙΖΑ θα τα πήγαινε καλύτερα ή χειρότερα στην διαχείριση της πανδημίας τόσο υγειονομικά , όσο και από την πλευρά των οικονομικών παρενεργειών της; </vt:lpstr>
      <vt:lpstr>Πιστεύετε ότι μέσα στο 2021 θα υπάρχει βελτίωση της Οικονομίας, της κατάστασης που αντιμετωπίζουν Επιχειρήσεις και εργαζόμενοι λόγω της πανδημίας;</vt:lpstr>
      <vt:lpstr>Πιστεύετε ότι μέσα στο 2021 θα υπάρχει βελτίωση της Οικονομίας, της κατάστασης που αντιμετωπίζουν Επιχειρήσεις και εργαζόμενοι λόγω της πανδημίας;</vt:lpstr>
      <vt:lpstr>Πιστεύετε ότι το Σχέδιο Ανάκαμψης της Ευρωπαϊκής Ένωσης θα επιτρέψει στην Ελληνική Οικονομία να ανακάμψει ταχύτερα από τις αρνητικές συνέπειες  πανδημίας του κορονοιού;</vt:lpstr>
      <vt:lpstr>Πιστεύετε ότι το Σχέδιο Ανάκαμψης της Ευρωπαϊκής Ένωσης θα επιτρέψει στην Ελληνική Οικονομία να ανακάμψει ταχύτερα από τις αρνητικές συνέπειες  πανδημίας του κορονοιού;</vt:lpstr>
      <vt:lpstr>Πιστεύετε ότι σ΄αυτή την περίοδο έξαρσης της πανδημίας θα έπρεπε και πρέπει να πραγματοποιούνται μαζικές συγκεντρώσεις που αντικειμενικά δημιουργούν συνθήκες συνωστισμού;</vt:lpstr>
      <vt:lpstr>Πιστεύετε ότι σ΄αυτή την περίοδο έξαρσης της πανδημίας θα έπρεπε και πρέπει να πραγματοποιούνται μαζικές συγκεντρώσεις που αντικειμενικά δημιουργούν συνθήκες συνωστισμού;</vt:lpstr>
      <vt:lpstr>Πιστεύετε ότι καλώς θέσπισε η Κυβέρνηση Πανεπιστημιακή Αστυνομία που θα λειτουργεί μέσα στους χώρους των Α.Ε.Ι και σύστημα ελεγχόμενης εισόδου στα πανεπιστήμια με κάρτα;</vt:lpstr>
      <vt:lpstr>Πιστεύετε ότι καλώς θέσπισε η Κυβέρνηση Πανεπιστημιακή Αστυνομία που θα λειτουργεί μέσα στους χώρους των Α.Ε.Ι και σύστημα ελεγχόμενης εισόδου στα πανεπιστήμια με κάρτα;</vt:lpstr>
      <vt:lpstr>Πιστεύετε ότι καλώς θέσπισε η Κυβέρνηση ελάχιστη βάση για την εισαγωγή στα Πανεπιστήμια και μέτρα διαγραφής των λεγόμενων αιώνιων φοιτητών;</vt:lpstr>
      <vt:lpstr>Πιστεύετε ότι καλώς θέσπισε η Κυβέρνηση ελάχιστη βάση για την εισαγωγή στα Πανεπιστήμια και μέτρα διαγραφής των λεγόμενων αιώνιων φοιτητών;</vt:lpstr>
      <vt:lpstr>Θεωρείτε ότι είναι σωστή η καταγγελία κομμάτων της Αντιπολίτευσης ότι η Κυβέρνηση δημιουργεί Κράτος αυταρχισμού, αστυνομοκρατίας και καταστολής;</vt:lpstr>
      <vt:lpstr>Θεωρείτε ότι είναι σωστή η καταγγελία κομμάτων της Αντιπολίτευσης ότι η Κυβέρνηση δημιουργεί Κράτος αυταρχισμού, αστυνομοκρατίας και καταστολής;</vt:lpstr>
      <vt:lpstr>Είστε ικανοποιημένοι από τον τρόπο που χειρίστηκε η Κυβέρνηση και ο Κρατικός Μηχανισμός το πρόσφατο κύμα κακοκαιρίας με το όνομα « ΜΗΔΕΙΑ»;</vt:lpstr>
      <vt:lpstr>Είστε ικανοποιημένοι από τον τρόπο που χειρίστηκε η Κυβέρνηση και ο Κρατικός Μηχανισμός το πρόσφατο κύμα κακοκαιρίας με το όνομα « ΜΗΔΕΙΑ»;</vt:lpstr>
      <vt:lpstr>Πιστεύετε ότι θα έπρεπε να παραιτηθεί η Υπουργός Πολιτισμού Λίνα Μενδώνη;</vt:lpstr>
      <vt:lpstr>Πιστεύετε ότι θα έπρεπε να παραιτηθεί η Υπουργός Πολιτισμού Λίνα Μενδώνη;</vt:lpstr>
      <vt:lpstr>Πόσο ικανοποιημένος/η είστε από τον τρόπο που η Κυβέρνηση στον ενάμιση χρόνο θητείας της έχει χειριστεί το θέμα της Πανδημίας</vt:lpstr>
      <vt:lpstr>Πόσο ικανοποιημένος/η είστε από τον τρόπο που η Κυβέρνηση στον ενάμιση χρόνο θητείας της έχει χειριστεί το θέμα της Πανδημίας</vt:lpstr>
      <vt:lpstr>Πόσο ικανοποιημένος/η είστε από τον τρόπο που η Κυβέρνηση στον ενάμιση χρόνο θητείας της έχει χειριστεί το θέμα της Οικονομίας</vt:lpstr>
      <vt:lpstr>Πόσο ικανοποιημένος/η είστε από τον τρόπο που η Κυβέρνηση στον ενάμιση χρόνο θητείας της έχει χειριστεί το θέμα της Οικονομίας</vt:lpstr>
      <vt:lpstr>Πόσο ικανοποιημένος/η είστε από τον τρόπο που η Κυβέρνηση στον ενάμιση χρόνο θητείας της έχει χειριστεί</vt:lpstr>
      <vt:lpstr>Πόσο ικανοποιημένος/η είστε από το συνολικό έργο της Κυβέρνησης μέχρι σήμερα;</vt:lpstr>
      <vt:lpstr>Πόσο ικανοποιημένος/η είστε από το συνολικό έργο της Κυβέρνησης μέχρι σήμερα;</vt:lpstr>
      <vt:lpstr>Πόσο ικανοποιημένος/η είστε από την αντιπολιτευτική τακτική του ΣΥΡΙΖΑ;</vt:lpstr>
      <vt:lpstr>Πόσο ικανοποιημένος/η είστε από την αντιπολιτευτική τακτική του ΣΥΡΙΖΑ;</vt:lpstr>
      <vt:lpstr>Ποια είναι η άποψή σας για την συνολική παρουσία και δραστηριότητα του Κ. Μητσοτάκη ως Πρωθυπουργού σε μια κρίσιμη περίοδο με πανδημία, οικονομική κρίση λόγω της πανδημίας και άλλα προβλήματα;</vt:lpstr>
      <vt:lpstr>Ποια είναι η άποψή σας για την συνολική παρουσία και δραστηριότητα του Κ. Μητσοτάκη ως Πρωθυπουργού σε μια κρίσιμη περίοδο με πανδημία, οικονομική κρίση λόγω της πανδημίας και άλλα προβλήματα;</vt:lpstr>
      <vt:lpstr>Πιστεύετε ότι ο Αλέξης Τσίπρας ανταποκρίνεται στον ρόλο του ως επικεφαλής της Αξιωματικής Αντιπολίτευσης σ΄αυτή την κρίσιμη περίοδο με πανδημία, οικονομική κρίση λόγω της πανδημίας και άλλα προβλήματα;</vt:lpstr>
      <vt:lpstr>Πιστεύετε ότι ο Αλέξης Τσίπρας ανταποκρίνεται στον ρόλο του ως επικεφαλής της Αξιωματικής Αντιπολίτευσης σ΄αυτή την κρίσιμη περίοδο με πανδημία, οικονομική κρίση λόγω της πανδημίας και άλλα προβλήματα;</vt:lpstr>
      <vt:lpstr>Ποιον θεωρείτε καταλληλότερο για Πρωθυπουργό</vt:lpstr>
      <vt:lpstr>Ποιον θεωρείτε καταλληλότερο για Πρωθυπουργό</vt:lpstr>
      <vt:lpstr>Ποιον θεωρείτε καταλληλότερο για Πρωθυπουργό</vt:lpstr>
      <vt:lpstr>Ποιον θεωρείτε καταλληλότερο για Πρωθυπουργό</vt:lpstr>
      <vt:lpstr>Ποιους από τους σημερινούς Υπουργούς θεωρείτε πιο δραστήριους και αποτελεσματικούς, πιο συγκροτημένους πολιτικά ;   (Δυνατότητα 3 επιλογών)</vt:lpstr>
      <vt:lpstr>Αν πρόκυπτε θέμα εκλογών και ψηφίζαμε την ερχόμενη Κυριακή, εσείς ποιο κόμμα θα ψηφίζατε ;</vt:lpstr>
      <vt:lpstr>Αν πρόκυπτε θέμα εκλογών και ψηφίζαμε την ερχόμενη Κυριακή, εσείς ποιο κόμμα θα ψηφίζατε ;</vt:lpstr>
      <vt:lpstr>Αν πρόκυπτε θέμα εκλογών και ψηφίζαμε την ερχόμενη Κυριακή, εσείς ποιο κόμμα θα ψηφίζατε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ΤΙΤΛΟΣ</dc:title>
  <dc:creator>Λογαριασμός Microsoft</dc:creator>
  <cp:lastModifiedBy>Γεωργία Ζούπη</cp:lastModifiedBy>
  <cp:revision>48</cp:revision>
  <dcterms:created xsi:type="dcterms:W3CDTF">2021-02-20T11:15:26Z</dcterms:created>
  <dcterms:modified xsi:type="dcterms:W3CDTF">2021-02-28T16:05:35Z</dcterms:modified>
</cp:coreProperties>
</file>